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51" r:id="rId4"/>
  </p:sldMasterIdLst>
  <p:notesMasterIdLst>
    <p:notesMasterId r:id="rId7"/>
  </p:notesMasterIdLst>
  <p:handoutMasterIdLst>
    <p:handoutMasterId r:id="rId8"/>
  </p:handoutMasterIdLst>
  <p:sldIdLst>
    <p:sldId id="1642" r:id="rId5"/>
    <p:sldId id="1643" r:id="rId6"/>
  </p:sldIdLst>
  <p:sldSz cx="7772400" cy="10058400"/>
  <p:notesSz cx="9309100" cy="7023100"/>
  <p:custDataLst>
    <p:tags r:id="rId9"/>
  </p:custDataLst>
  <p:defaultTextStyle>
    <a:defPPr>
      <a:defRPr lang="en-US"/>
    </a:defPPr>
    <a:lvl1pPr marL="0" algn="l" defTabSz="1175217" rtl="0" eaLnBrk="1" latinLnBrk="0" hangingPunct="1">
      <a:defRPr sz="2300" kern="1200">
        <a:solidFill>
          <a:schemeClr val="tx1"/>
        </a:solidFill>
        <a:latin typeface="+mn-lt"/>
        <a:ea typeface="+mn-ea"/>
        <a:cs typeface="+mn-cs"/>
      </a:defRPr>
    </a:lvl1pPr>
    <a:lvl2pPr marL="587609" algn="l" defTabSz="1175217" rtl="0" eaLnBrk="1" latinLnBrk="0" hangingPunct="1">
      <a:defRPr sz="2300" kern="1200">
        <a:solidFill>
          <a:schemeClr val="tx1"/>
        </a:solidFill>
        <a:latin typeface="+mn-lt"/>
        <a:ea typeface="+mn-ea"/>
        <a:cs typeface="+mn-cs"/>
      </a:defRPr>
    </a:lvl2pPr>
    <a:lvl3pPr marL="1175217" algn="l" defTabSz="1175217" rtl="0" eaLnBrk="1" latinLnBrk="0" hangingPunct="1">
      <a:defRPr sz="2300" kern="1200">
        <a:solidFill>
          <a:schemeClr val="tx1"/>
        </a:solidFill>
        <a:latin typeface="+mn-lt"/>
        <a:ea typeface="+mn-ea"/>
        <a:cs typeface="+mn-cs"/>
      </a:defRPr>
    </a:lvl3pPr>
    <a:lvl4pPr marL="1762825" algn="l" defTabSz="1175217" rtl="0" eaLnBrk="1" latinLnBrk="0" hangingPunct="1">
      <a:defRPr sz="2300" kern="1200">
        <a:solidFill>
          <a:schemeClr val="tx1"/>
        </a:solidFill>
        <a:latin typeface="+mn-lt"/>
        <a:ea typeface="+mn-ea"/>
        <a:cs typeface="+mn-cs"/>
      </a:defRPr>
    </a:lvl4pPr>
    <a:lvl5pPr marL="2350434" algn="l" defTabSz="1175217" rtl="0" eaLnBrk="1" latinLnBrk="0" hangingPunct="1">
      <a:defRPr sz="2300" kern="1200">
        <a:solidFill>
          <a:schemeClr val="tx1"/>
        </a:solidFill>
        <a:latin typeface="+mn-lt"/>
        <a:ea typeface="+mn-ea"/>
        <a:cs typeface="+mn-cs"/>
      </a:defRPr>
    </a:lvl5pPr>
    <a:lvl6pPr marL="2938044" algn="l" defTabSz="1175217" rtl="0" eaLnBrk="1" latinLnBrk="0" hangingPunct="1">
      <a:defRPr sz="2300" kern="1200">
        <a:solidFill>
          <a:schemeClr val="tx1"/>
        </a:solidFill>
        <a:latin typeface="+mn-lt"/>
        <a:ea typeface="+mn-ea"/>
        <a:cs typeface="+mn-cs"/>
      </a:defRPr>
    </a:lvl6pPr>
    <a:lvl7pPr marL="3525651" algn="l" defTabSz="1175217" rtl="0" eaLnBrk="1" latinLnBrk="0" hangingPunct="1">
      <a:defRPr sz="2300" kern="1200">
        <a:solidFill>
          <a:schemeClr val="tx1"/>
        </a:solidFill>
        <a:latin typeface="+mn-lt"/>
        <a:ea typeface="+mn-ea"/>
        <a:cs typeface="+mn-cs"/>
      </a:defRPr>
    </a:lvl7pPr>
    <a:lvl8pPr marL="4113260" algn="l" defTabSz="1175217" rtl="0" eaLnBrk="1" latinLnBrk="0" hangingPunct="1">
      <a:defRPr sz="2300" kern="1200">
        <a:solidFill>
          <a:schemeClr val="tx1"/>
        </a:solidFill>
        <a:latin typeface="+mn-lt"/>
        <a:ea typeface="+mn-ea"/>
        <a:cs typeface="+mn-cs"/>
      </a:defRPr>
    </a:lvl8pPr>
    <a:lvl9pPr marL="4700869" algn="l" defTabSz="1175217"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4" userDrawn="1">
          <p15:clr>
            <a:srgbClr val="A4A3A4"/>
          </p15:clr>
        </p15:guide>
        <p15:guide id="2" orient="horz" pos="7427" userDrawn="1">
          <p15:clr>
            <a:srgbClr val="A4A3A4"/>
          </p15:clr>
        </p15:guide>
        <p15:guide id="4" pos="2504" userDrawn="1">
          <p15:clr>
            <a:srgbClr val="A4A3A4"/>
          </p15:clr>
        </p15:guide>
        <p15:guide id="10" orient="horz" pos="7784" userDrawn="1">
          <p15:clr>
            <a:srgbClr val="A4A3A4"/>
          </p15:clr>
        </p15:guide>
        <p15:guide id="11" orient="horz" pos="10893" userDrawn="1">
          <p15:clr>
            <a:srgbClr val="A4A3A4"/>
          </p15:clr>
        </p15:guide>
        <p15:guide id="12" pos="5824" userDrawn="1">
          <p15:clr>
            <a:srgbClr val="A4A3A4"/>
          </p15:clr>
        </p15:guide>
        <p15:guide id="17" orient="horz" pos="512" userDrawn="1">
          <p15:clr>
            <a:srgbClr val="A4A3A4"/>
          </p15:clr>
        </p15:guide>
        <p15:guide id="22" orient="horz" pos="8417" userDrawn="1">
          <p15:clr>
            <a:srgbClr val="A4A3A4"/>
          </p15:clr>
        </p15:guide>
        <p15:guide id="28" pos="4803" userDrawn="1">
          <p15:clr>
            <a:srgbClr val="A4A3A4"/>
          </p15:clr>
        </p15:guide>
        <p15:guide id="30" pos="2448" userDrawn="1">
          <p15:clr>
            <a:srgbClr val="A4A3A4"/>
          </p15:clr>
        </p15:guide>
        <p15:guide id="33" orient="horz" pos="6212" userDrawn="1">
          <p15:clr>
            <a:srgbClr val="A4A3A4"/>
          </p15:clr>
        </p15:guide>
        <p15:guide id="34" orient="horz" pos="87" userDrawn="1">
          <p15:clr>
            <a:srgbClr val="A4A3A4"/>
          </p15:clr>
        </p15:guide>
        <p15:guide id="35" pos="93" userDrawn="1">
          <p15:clr>
            <a:srgbClr val="A4A3A4"/>
          </p15:clr>
        </p15:guide>
        <p15:guide id="36" pos="2392" userDrawn="1">
          <p15:clr>
            <a:srgbClr val="A4A3A4"/>
          </p15:clr>
        </p15:guide>
      </p15:sldGuideLst>
    </p:ext>
    <p:ext uri="{2D200454-40CA-4A62-9FC3-DE9A4176ACB9}">
      <p15:notesGuideLst xmlns:p15="http://schemas.microsoft.com/office/powerpoint/2012/main">
        <p15:guide id="1" orient="horz" pos="2213">
          <p15:clr>
            <a:srgbClr val="A4A3A4"/>
          </p15:clr>
        </p15:guide>
        <p15:guide id="2" pos="2932">
          <p15:clr>
            <a:srgbClr val="A4A3A4"/>
          </p15:clr>
        </p15:guide>
        <p15:guide id="3" pos="3796">
          <p15:clr>
            <a:srgbClr val="A4A3A4"/>
          </p15:clr>
        </p15:guide>
        <p15:guide id="4" orient="horz" pos="2238">
          <p15:clr>
            <a:srgbClr val="A4A3A4"/>
          </p15:clr>
        </p15:guide>
        <p15:guide id="5" pos="2284">
          <p15:clr>
            <a:srgbClr val="A4A3A4"/>
          </p15:clr>
        </p15:guide>
        <p15:guide id="6" pos="2957">
          <p15:clr>
            <a:srgbClr val="A4A3A4"/>
          </p15:clr>
        </p15:guide>
        <p15:guide id="7" orient="horz" pos="2188">
          <p15:clr>
            <a:srgbClr val="A4A3A4"/>
          </p15:clr>
        </p15:guide>
        <p15:guide id="8" pos="2907">
          <p15:clr>
            <a:srgbClr val="A4A3A4"/>
          </p15:clr>
        </p15:guide>
        <p15:guide id="9" pos="3764">
          <p15:clr>
            <a:srgbClr val="A4A3A4"/>
          </p15:clr>
        </p15:guide>
        <p15:guide id="10" pos="226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4" name="Author"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72C6"/>
    <a:srgbClr val="0A6DB6"/>
    <a:srgbClr val="626262"/>
    <a:srgbClr val="DDE3FF"/>
    <a:srgbClr val="007233"/>
    <a:srgbClr val="686868"/>
    <a:srgbClr val="5C5C5C"/>
    <a:srgbClr val="5A5A5A"/>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66D7E-2F16-41A2-9FAB-61477D1E6DD1}" v="151" dt="2022-09-30T20:59:45.092"/>
    <p1510:client id="{F78D4426-D114-4049-9FFD-820043EB0E3A}" v="44" dt="2022-09-30T19:55:47.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3" autoAdjust="0"/>
    <p:restoredTop sz="86383" autoAdjust="0"/>
  </p:normalViewPr>
  <p:slideViewPr>
    <p:cSldViewPr snapToGrid="0">
      <p:cViewPr varScale="1">
        <p:scale>
          <a:sx n="47" d="100"/>
          <a:sy n="47" d="100"/>
        </p:scale>
        <p:origin x="1662" y="66"/>
      </p:cViewPr>
      <p:guideLst>
        <p:guide orient="horz" pos="664"/>
        <p:guide orient="horz" pos="7427"/>
        <p:guide pos="2504"/>
        <p:guide orient="horz" pos="7784"/>
        <p:guide orient="horz" pos="10893"/>
        <p:guide pos="5824"/>
        <p:guide orient="horz" pos="512"/>
        <p:guide orient="horz" pos="8417"/>
        <p:guide pos="4803"/>
        <p:guide pos="2448"/>
        <p:guide orient="horz" pos="6212"/>
        <p:guide orient="horz" pos="87"/>
        <p:guide pos="93"/>
        <p:guide pos="239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213"/>
        <p:guide pos="2932"/>
        <p:guide pos="3796"/>
        <p:guide orient="horz" pos="2238"/>
        <p:guide pos="2284"/>
        <p:guide pos="2957"/>
        <p:guide orient="horz" pos="2188"/>
        <p:guide pos="2907"/>
        <p:guide pos="376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33943" cy="351155"/>
          </a:xfrm>
          <a:prstGeom prst="rect">
            <a:avLst/>
          </a:prstGeom>
        </p:spPr>
        <p:txBody>
          <a:bodyPr vert="horz" lIns="92408" tIns="46203" rIns="92408" bIns="46203" rtlCol="0"/>
          <a:lstStyle>
            <a:lvl1pPr algn="l">
              <a:defRPr sz="1200"/>
            </a:lvl1pPr>
          </a:lstStyle>
          <a:p>
            <a:endParaRPr lang="en-US">
              <a:latin typeface="Segoe UI" pitchFamily="34" charset="0"/>
            </a:endParaRPr>
          </a:p>
        </p:txBody>
      </p:sp>
      <p:sp>
        <p:nvSpPr>
          <p:cNvPr id="3" name="Date Placeholder 2"/>
          <p:cNvSpPr>
            <a:spLocks noGrp="1"/>
          </p:cNvSpPr>
          <p:nvPr>
            <p:ph type="dt" sz="quarter" idx="1"/>
          </p:nvPr>
        </p:nvSpPr>
        <p:spPr>
          <a:xfrm>
            <a:off x="5273005" y="1"/>
            <a:ext cx="4033943" cy="351155"/>
          </a:xfrm>
          <a:prstGeom prst="rect">
            <a:avLst/>
          </a:prstGeom>
        </p:spPr>
        <p:txBody>
          <a:bodyPr vert="horz" lIns="92408" tIns="46203" rIns="92408" bIns="46203" rtlCol="0"/>
          <a:lstStyle>
            <a:lvl1pPr algn="r">
              <a:defRPr sz="1200"/>
            </a:lvl1pPr>
          </a:lstStyle>
          <a:p>
            <a:fld id="{9F6651B0-4CA8-4AE3-818B-8CAF75726012}" type="datetimeFigureOut">
              <a:rPr lang="en-US" smtClean="0">
                <a:latin typeface="Segoe UI" pitchFamily="34" charset="0"/>
              </a:rPr>
              <a:pPr/>
              <a:t>10/16/2023</a:t>
            </a:fld>
            <a:endParaRPr lang="en-US">
              <a:latin typeface="Segoe UI" pitchFamily="34" charset="0"/>
            </a:endParaRPr>
          </a:p>
        </p:txBody>
      </p:sp>
      <p:sp>
        <p:nvSpPr>
          <p:cNvPr id="4" name="Footer Placeholder 3"/>
          <p:cNvSpPr>
            <a:spLocks noGrp="1"/>
          </p:cNvSpPr>
          <p:nvPr>
            <p:ph type="ftr" sz="quarter" idx="2"/>
          </p:nvPr>
        </p:nvSpPr>
        <p:spPr>
          <a:xfrm>
            <a:off x="3" y="6670730"/>
            <a:ext cx="4033943" cy="351155"/>
          </a:xfrm>
          <a:prstGeom prst="rect">
            <a:avLst/>
          </a:prstGeom>
        </p:spPr>
        <p:txBody>
          <a:bodyPr vert="horz" lIns="92408" tIns="46203" rIns="92408" bIns="46203" rtlCol="0" anchor="b"/>
          <a:lstStyle>
            <a:lvl1pPr algn="l">
              <a:defRPr sz="1200"/>
            </a:lvl1pPr>
          </a:lstStyle>
          <a:p>
            <a:endParaRPr lang="en-US">
              <a:latin typeface="Segoe UI" pitchFamily="34" charset="0"/>
            </a:endParaRPr>
          </a:p>
        </p:txBody>
      </p:sp>
      <p:sp>
        <p:nvSpPr>
          <p:cNvPr id="5" name="Slide Number Placeholder 4"/>
          <p:cNvSpPr>
            <a:spLocks noGrp="1"/>
          </p:cNvSpPr>
          <p:nvPr>
            <p:ph type="sldNum" sz="quarter" idx="3"/>
          </p:nvPr>
        </p:nvSpPr>
        <p:spPr>
          <a:xfrm>
            <a:off x="5273005" y="6670730"/>
            <a:ext cx="4033943" cy="351155"/>
          </a:xfrm>
          <a:prstGeom prst="rect">
            <a:avLst/>
          </a:prstGeom>
        </p:spPr>
        <p:txBody>
          <a:bodyPr vert="horz" lIns="92408" tIns="46203" rIns="92408" bIns="46203" rtlCol="0" anchor="b"/>
          <a:lstStyle>
            <a:lvl1pPr algn="r">
              <a:defRPr sz="1200"/>
            </a:lvl1pPr>
          </a:lstStyle>
          <a:p>
            <a:fld id="{70AF5892-E0EA-4A94-AC06-C29CA0E9C3EE}" type="slidenum">
              <a:rPr lang="en-US" smtClean="0">
                <a:latin typeface="Segoe UI" pitchFamily="34" charset="0"/>
              </a:rPr>
              <a:pPr/>
              <a:t>‹#›</a:t>
            </a:fld>
            <a:endParaRPr lang="en-US">
              <a:latin typeface="Segoe UI" pitchFamily="34" charset="0"/>
            </a:endParaRPr>
          </a:p>
        </p:txBody>
      </p:sp>
    </p:spTree>
    <p:extLst>
      <p:ext uri="{BB962C8B-B14F-4D97-AF65-F5344CB8AC3E}">
        <p14:creationId xmlns:p14="http://schemas.microsoft.com/office/powerpoint/2010/main" val="238606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33943" cy="351155"/>
          </a:xfrm>
          <a:prstGeom prst="rect">
            <a:avLst/>
          </a:prstGeom>
        </p:spPr>
        <p:txBody>
          <a:bodyPr vert="horz" lIns="92408" tIns="46203" rIns="92408" bIns="46203" rtlCol="0"/>
          <a:lstStyle>
            <a:lvl1pPr algn="l">
              <a:defRPr sz="1200">
                <a:latin typeface="Segoe UI" pitchFamily="34" charset="0"/>
              </a:defRPr>
            </a:lvl1pPr>
          </a:lstStyle>
          <a:p>
            <a:endParaRPr lang="en-US"/>
          </a:p>
        </p:txBody>
      </p:sp>
      <p:sp>
        <p:nvSpPr>
          <p:cNvPr id="3" name="Date Placeholder 2"/>
          <p:cNvSpPr>
            <a:spLocks noGrp="1"/>
          </p:cNvSpPr>
          <p:nvPr>
            <p:ph type="dt" idx="1"/>
          </p:nvPr>
        </p:nvSpPr>
        <p:spPr>
          <a:xfrm>
            <a:off x="5273005" y="1"/>
            <a:ext cx="4033943" cy="351155"/>
          </a:xfrm>
          <a:prstGeom prst="rect">
            <a:avLst/>
          </a:prstGeom>
        </p:spPr>
        <p:txBody>
          <a:bodyPr vert="horz" lIns="92408" tIns="46203" rIns="92408" bIns="46203" rtlCol="0"/>
          <a:lstStyle>
            <a:lvl1pPr algn="r">
              <a:defRPr sz="1200">
                <a:latin typeface="Segoe UI" pitchFamily="34" charset="0"/>
              </a:defRPr>
            </a:lvl1pPr>
          </a:lstStyle>
          <a:p>
            <a:fld id="{5F9766D5-2FBD-4D6F-9EC1-0B84CE777AD8}" type="datetimeFigureOut">
              <a:rPr lang="en-US" smtClean="0"/>
              <a:pPr/>
              <a:t>10/16/2023</a:t>
            </a:fld>
            <a:endParaRPr lang="en-US"/>
          </a:p>
        </p:txBody>
      </p:sp>
      <p:sp>
        <p:nvSpPr>
          <p:cNvPr id="4" name="Slide Image Placeholder 3"/>
          <p:cNvSpPr>
            <a:spLocks noGrp="1" noRot="1" noChangeAspect="1"/>
          </p:cNvSpPr>
          <p:nvPr>
            <p:ph type="sldImg" idx="2"/>
          </p:nvPr>
        </p:nvSpPr>
        <p:spPr>
          <a:xfrm>
            <a:off x="3636963" y="527050"/>
            <a:ext cx="2035175" cy="2633663"/>
          </a:xfrm>
          <a:prstGeom prst="rect">
            <a:avLst/>
          </a:prstGeom>
          <a:noFill/>
          <a:ln w="12700">
            <a:solidFill>
              <a:prstClr val="black"/>
            </a:solidFill>
          </a:ln>
        </p:spPr>
        <p:txBody>
          <a:bodyPr vert="horz" lIns="92408" tIns="46203" rIns="92408" bIns="46203" rtlCol="0" anchor="ctr"/>
          <a:lstStyle/>
          <a:p>
            <a:endParaRPr lang="en-US"/>
          </a:p>
        </p:txBody>
      </p:sp>
      <p:sp>
        <p:nvSpPr>
          <p:cNvPr id="5" name="Notes Placeholder 4"/>
          <p:cNvSpPr>
            <a:spLocks noGrp="1"/>
          </p:cNvSpPr>
          <p:nvPr>
            <p:ph type="body" sz="quarter" idx="3"/>
          </p:nvPr>
        </p:nvSpPr>
        <p:spPr>
          <a:xfrm>
            <a:off x="930910" y="3335977"/>
            <a:ext cx="7447280" cy="3160395"/>
          </a:xfrm>
          <a:prstGeom prst="rect">
            <a:avLst/>
          </a:prstGeom>
        </p:spPr>
        <p:txBody>
          <a:bodyPr vert="horz" lIns="92408" tIns="46203" rIns="92408" bIns="462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670730"/>
            <a:ext cx="4033943" cy="351155"/>
          </a:xfrm>
          <a:prstGeom prst="rect">
            <a:avLst/>
          </a:prstGeom>
        </p:spPr>
        <p:txBody>
          <a:bodyPr vert="horz" lIns="92408" tIns="46203" rIns="92408" bIns="46203" rtlCol="0" anchor="b"/>
          <a:lstStyle>
            <a:lvl1pPr algn="l">
              <a:defRPr sz="1200">
                <a:latin typeface="Segoe UI" pitchFamily="34" charset="0"/>
              </a:defRPr>
            </a:lvl1pPr>
          </a:lstStyle>
          <a:p>
            <a:endParaRPr lang="en-US"/>
          </a:p>
        </p:txBody>
      </p:sp>
      <p:sp>
        <p:nvSpPr>
          <p:cNvPr id="7" name="Slide Number Placeholder 6"/>
          <p:cNvSpPr>
            <a:spLocks noGrp="1"/>
          </p:cNvSpPr>
          <p:nvPr>
            <p:ph type="sldNum" sz="quarter" idx="5"/>
          </p:nvPr>
        </p:nvSpPr>
        <p:spPr>
          <a:xfrm>
            <a:off x="5273005" y="6670730"/>
            <a:ext cx="4033943" cy="351155"/>
          </a:xfrm>
          <a:prstGeom prst="rect">
            <a:avLst/>
          </a:prstGeom>
        </p:spPr>
        <p:txBody>
          <a:bodyPr vert="horz" lIns="92408" tIns="46203" rIns="92408" bIns="46203" rtlCol="0" anchor="b"/>
          <a:lstStyle>
            <a:lvl1pPr algn="r">
              <a:defRPr sz="1200">
                <a:latin typeface="Segoe UI" pitchFamily="34" charset="0"/>
              </a:defRPr>
            </a:lvl1pPr>
          </a:lstStyle>
          <a:p>
            <a:fld id="{397DFC2A-A0A7-4AA5-99D7-38ECC4F7B5FA}" type="slidenum">
              <a:rPr lang="en-US" smtClean="0"/>
              <a:pPr/>
              <a:t>‹#›</a:t>
            </a:fld>
            <a:endParaRPr lang="en-US"/>
          </a:p>
        </p:txBody>
      </p:sp>
    </p:spTree>
    <p:extLst>
      <p:ext uri="{BB962C8B-B14F-4D97-AF65-F5344CB8AC3E}">
        <p14:creationId xmlns:p14="http://schemas.microsoft.com/office/powerpoint/2010/main" val="3948421868"/>
      </p:ext>
    </p:extLst>
  </p:cSld>
  <p:clrMap bg1="lt1" tx1="dk1" bg2="lt2" tx2="dk2" accent1="accent1" accent2="accent2" accent3="accent3" accent4="accent4" accent5="accent5" accent6="accent6" hlink="hlink" folHlink="folHlink"/>
  <p:notesStyle>
    <a:lvl1pPr marL="0" algn="l" defTabSz="1175553" rtl="0" eaLnBrk="1" latinLnBrk="0" hangingPunct="1">
      <a:defRPr sz="1500" kern="1200">
        <a:solidFill>
          <a:schemeClr val="tx1"/>
        </a:solidFill>
        <a:latin typeface="Segoe UI" pitchFamily="34" charset="0"/>
        <a:ea typeface="+mn-ea"/>
        <a:cs typeface="+mn-cs"/>
      </a:defRPr>
    </a:lvl1pPr>
    <a:lvl2pPr marL="587776" algn="l" defTabSz="1175553" rtl="0" eaLnBrk="1" latinLnBrk="0" hangingPunct="1">
      <a:defRPr sz="1500" kern="1200">
        <a:solidFill>
          <a:schemeClr val="tx1"/>
        </a:solidFill>
        <a:latin typeface="Segoe UI" pitchFamily="34" charset="0"/>
        <a:ea typeface="+mn-ea"/>
        <a:cs typeface="+mn-cs"/>
      </a:defRPr>
    </a:lvl2pPr>
    <a:lvl3pPr marL="1175553" algn="l" defTabSz="1175553" rtl="0" eaLnBrk="1" latinLnBrk="0" hangingPunct="1">
      <a:defRPr sz="1500" kern="1200">
        <a:solidFill>
          <a:schemeClr val="tx1"/>
        </a:solidFill>
        <a:latin typeface="Segoe UI" pitchFamily="34" charset="0"/>
        <a:ea typeface="+mn-ea"/>
        <a:cs typeface="+mn-cs"/>
      </a:defRPr>
    </a:lvl3pPr>
    <a:lvl4pPr marL="1763329" algn="l" defTabSz="1175553" rtl="0" eaLnBrk="1" latinLnBrk="0" hangingPunct="1">
      <a:defRPr sz="1500" kern="1200">
        <a:solidFill>
          <a:schemeClr val="tx1"/>
        </a:solidFill>
        <a:latin typeface="Segoe UI" pitchFamily="34" charset="0"/>
        <a:ea typeface="+mn-ea"/>
        <a:cs typeface="+mn-cs"/>
      </a:defRPr>
    </a:lvl4pPr>
    <a:lvl5pPr marL="2351105" algn="l" defTabSz="1175553" rtl="0" eaLnBrk="1" latinLnBrk="0" hangingPunct="1">
      <a:defRPr sz="1500" kern="1200">
        <a:solidFill>
          <a:schemeClr val="tx1"/>
        </a:solidFill>
        <a:latin typeface="Segoe UI" pitchFamily="34" charset="0"/>
        <a:ea typeface="+mn-ea"/>
        <a:cs typeface="+mn-cs"/>
      </a:defRPr>
    </a:lvl5pPr>
    <a:lvl6pPr marL="2938882" algn="l" defTabSz="1175553" rtl="0" eaLnBrk="1" latinLnBrk="0" hangingPunct="1">
      <a:defRPr sz="1500" kern="1200">
        <a:solidFill>
          <a:schemeClr val="tx1"/>
        </a:solidFill>
        <a:latin typeface="+mn-lt"/>
        <a:ea typeface="+mn-ea"/>
        <a:cs typeface="+mn-cs"/>
      </a:defRPr>
    </a:lvl6pPr>
    <a:lvl7pPr marL="3526658" algn="l" defTabSz="1175553" rtl="0" eaLnBrk="1" latinLnBrk="0" hangingPunct="1">
      <a:defRPr sz="1500" kern="1200">
        <a:solidFill>
          <a:schemeClr val="tx1"/>
        </a:solidFill>
        <a:latin typeface="+mn-lt"/>
        <a:ea typeface="+mn-ea"/>
        <a:cs typeface="+mn-cs"/>
      </a:defRPr>
    </a:lvl7pPr>
    <a:lvl8pPr marL="4114434" algn="l" defTabSz="1175553" rtl="0" eaLnBrk="1" latinLnBrk="0" hangingPunct="1">
      <a:defRPr sz="1500" kern="1200">
        <a:solidFill>
          <a:schemeClr val="tx1"/>
        </a:solidFill>
        <a:latin typeface="+mn-lt"/>
        <a:ea typeface="+mn-ea"/>
        <a:cs typeface="+mn-cs"/>
      </a:defRPr>
    </a:lvl8pPr>
    <a:lvl9pPr marL="4702211" algn="l" defTabSz="1175553"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7DFC2A-A0A7-4AA5-99D7-38ECC4F7B5FA}" type="slidenum">
              <a:rPr lang="en-US" smtClean="0"/>
              <a:pPr/>
              <a:t>1</a:t>
            </a:fld>
            <a:endParaRPr lang="en-US"/>
          </a:p>
        </p:txBody>
      </p:sp>
    </p:spTree>
    <p:extLst>
      <p:ext uri="{BB962C8B-B14F-4D97-AF65-F5344CB8AC3E}">
        <p14:creationId xmlns:p14="http://schemas.microsoft.com/office/powerpoint/2010/main" val="309474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697" y="909962"/>
            <a:ext cx="7207874" cy="256480"/>
          </a:xfrm>
          <a:prstGeom prst="rect">
            <a:avLst/>
          </a:prstGeom>
        </p:spPr>
        <p:txBody>
          <a:bodyPr wrap="square" lIns="0" tIns="0" rIns="0" bIns="0">
            <a:spAutoFit/>
          </a:bodyPr>
          <a:lstStyle>
            <a:lvl1pPr>
              <a:lnSpc>
                <a:spcPts val="2000"/>
              </a:lnSpc>
              <a:defRPr sz="1750">
                <a:solidFill>
                  <a:srgbClr val="000000"/>
                </a:solidFill>
              </a:defRPr>
            </a:lvl1pPr>
          </a:lstStyle>
          <a:p>
            <a:r>
              <a:rPr lang="en-US"/>
              <a:t>Heading Segoe UI </a:t>
            </a:r>
            <a:r>
              <a:rPr lang="en-US" err="1"/>
              <a:t>Semibold</a:t>
            </a:r>
            <a:r>
              <a:rPr lang="en-US"/>
              <a:t> 28/32</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290697" y="2819795"/>
            <a:ext cx="5982585" cy="2115964"/>
          </a:xfrm>
          <a:prstGeom prst="rect">
            <a:avLst/>
          </a:prstGeom>
        </p:spPr>
        <p:txBody>
          <a:bodyPr wrap="square" lIns="0" tIns="0" rIns="0" bIns="0">
            <a:spAutoFit/>
          </a:bodyPr>
          <a:lstStyle>
            <a:lvl1pPr marL="214299" marR="0" indent="-214299" algn="l" defTabSz="582926" rtl="0" eaLnBrk="1" fontAlgn="auto" latinLnBrk="0" hangingPunct="1">
              <a:lnSpc>
                <a:spcPts val="1500"/>
              </a:lnSpc>
              <a:spcBef>
                <a:spcPts val="0"/>
              </a:spcBef>
              <a:spcAft>
                <a:spcPts val="0"/>
              </a:spcAft>
              <a:buClrTx/>
              <a:buSzPct val="90000"/>
              <a:buFont typeface="Arial" panose="020B0604020202020204" pitchFamily="34" charset="0"/>
              <a:buChar char="•"/>
              <a:tabLst/>
              <a:defRPr lang="en-US" sz="1250" kern="1200" spc="0" baseline="0" dirty="0">
                <a:solidFill>
                  <a:srgbClr val="000000"/>
                </a:solidFill>
                <a:latin typeface="+mn-lt"/>
                <a:ea typeface="+mn-ea"/>
                <a:cs typeface="+mn-cs"/>
              </a:defRPr>
            </a:lvl1pPr>
            <a:lvl2pPr marL="142866" indent="0">
              <a:buNone/>
              <a:defRPr/>
            </a:lvl2pPr>
            <a:lvl3pPr marL="285731" indent="0">
              <a:buNone/>
              <a:defRPr/>
            </a:lvl3pPr>
            <a:lvl4pPr marL="428597" indent="0">
              <a:buNone/>
              <a:defRPr/>
            </a:lvl4pPr>
            <a:lvl5pPr marL="571463" indent="0">
              <a:buNone/>
              <a:defRPr/>
            </a:lvl5pPr>
          </a:lstStyle>
          <a:p>
            <a:pPr lvl="0"/>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214299" marR="0" lvl="0" indent="-214299" algn="l" defTabSz="582926" rtl="0" eaLnBrk="1" fontAlgn="auto" latinLnBrk="0" hangingPunct="1">
              <a:lnSpc>
                <a:spcPts val="1500"/>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214299" marR="0" lvl="0" indent="-214299" algn="l" defTabSz="582926" rtl="0" eaLnBrk="1" fontAlgn="auto" latinLnBrk="0" hangingPunct="1">
              <a:lnSpc>
                <a:spcPts val="1500"/>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5574265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0697" y="816025"/>
            <a:ext cx="7206247" cy="1193601"/>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290697" y="2665755"/>
            <a:ext cx="7160252" cy="1358064"/>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175971" y="4651251"/>
            <a:ext cx="10036797" cy="742545"/>
          </a:xfrm>
          <a:prstGeom prst="rect">
            <a:avLst/>
          </a:prstGeom>
        </p:spPr>
      </p:pic>
    </p:spTree>
    <p:extLst>
      <p:ext uri="{BB962C8B-B14F-4D97-AF65-F5344CB8AC3E}">
        <p14:creationId xmlns:p14="http://schemas.microsoft.com/office/powerpoint/2010/main" val="3472215555"/>
      </p:ext>
    </p:extLst>
  </p:cSld>
  <p:clrMap bg1="lt1" tx1="dk1" bg2="lt2" tx2="dk2" accent1="accent1" accent2="accent2" accent3="accent3" accent4="accent4" accent5="accent5" accent6="accent6" hlink="hlink" folHlink="folHlink"/>
  <p:sldLayoutIdLst>
    <p:sldLayoutId id="2147483766" r:id="rId1"/>
  </p:sldLayoutIdLst>
  <p:transition>
    <p:fade/>
  </p:transition>
  <p:hf hdr="0" dt="0"/>
  <p:txStyles>
    <p:titleStyle>
      <a:lvl1pPr algn="l" defTabSz="582926" rtl="0" eaLnBrk="1" latinLnBrk="0" hangingPunct="1">
        <a:lnSpc>
          <a:spcPct val="90000"/>
        </a:lnSpc>
        <a:spcBef>
          <a:spcPct val="0"/>
        </a:spcBef>
        <a:buNone/>
        <a:defRPr lang="en-US" sz="1750" b="0" kern="1200" cap="none" spc="-31" baseline="0" dirty="0" smtClean="0">
          <a:ln w="3175">
            <a:noFill/>
          </a:ln>
          <a:solidFill>
            <a:srgbClr val="000000"/>
          </a:solidFill>
          <a:effectLst/>
          <a:latin typeface="+mj-lt"/>
          <a:ea typeface="+mn-ea"/>
          <a:cs typeface="Segoe UI" pitchFamily="34" charset="0"/>
        </a:defRPr>
      </a:lvl1pPr>
    </p:titleStyle>
    <p:bodyStyle>
      <a:lvl1pPr marL="0"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1500" kern="1200" spc="-31" baseline="0">
          <a:solidFill>
            <a:srgbClr val="000000"/>
          </a:solidFill>
          <a:latin typeface="+mj-lt"/>
          <a:ea typeface="+mn-ea"/>
          <a:cs typeface="+mn-cs"/>
        </a:defRPr>
      </a:lvl1pPr>
      <a:lvl2pPr marL="0" marR="0" indent="0" algn="l" defTabSz="582926" rtl="0" eaLnBrk="1" fontAlgn="auto" latinLnBrk="0" hangingPunct="1">
        <a:lnSpc>
          <a:spcPct val="100000"/>
        </a:lnSpc>
        <a:spcBef>
          <a:spcPts val="0"/>
        </a:spcBef>
        <a:spcAft>
          <a:spcPts val="0"/>
        </a:spcAft>
        <a:buClrTx/>
        <a:buSzPct val="90000"/>
        <a:buFontTx/>
        <a:buNone/>
        <a:tabLst/>
        <a:defRPr sz="1250" kern="1200" spc="0" baseline="0">
          <a:solidFill>
            <a:srgbClr val="000000"/>
          </a:solidFill>
          <a:latin typeface="+mn-lt"/>
          <a:ea typeface="+mn-ea"/>
          <a:cs typeface="+mn-cs"/>
        </a:defRPr>
      </a:lvl2pPr>
      <a:lvl3pPr marL="0"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chemeClr val="tx2"/>
          </a:solidFill>
          <a:latin typeface="+mj-lt"/>
          <a:ea typeface="+mn-ea"/>
          <a:cs typeface="+mn-cs"/>
        </a:defRPr>
      </a:lvl3pPr>
      <a:lvl4pPr marL="0"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rgbClr val="000000"/>
          </a:solidFill>
          <a:latin typeface="+mn-lt"/>
          <a:ea typeface="+mn-ea"/>
          <a:cs typeface="+mn-cs"/>
        </a:defRPr>
      </a:lvl4pPr>
      <a:lvl5pPr marL="0"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625" b="1" kern="1200" spc="0" baseline="0">
          <a:solidFill>
            <a:srgbClr val="000000"/>
          </a:solidFill>
          <a:latin typeface="+mn-lt"/>
          <a:ea typeface="+mn-ea"/>
          <a:cs typeface="+mn-cs"/>
        </a:defRPr>
      </a:lvl5pPr>
      <a:lvl6pPr marL="1457315" indent="0" algn="l" defTabSz="582926" rtl="0" eaLnBrk="1" latinLnBrk="0" hangingPunct="1">
        <a:spcBef>
          <a:spcPct val="20000"/>
        </a:spcBef>
        <a:buFont typeface="Arial" pitchFamily="34" charset="0"/>
        <a:buNone/>
        <a:defRPr sz="1250" kern="1200">
          <a:solidFill>
            <a:schemeClr val="tx1"/>
          </a:solidFill>
          <a:latin typeface="+mn-lt"/>
          <a:ea typeface="+mn-ea"/>
          <a:cs typeface="+mn-cs"/>
        </a:defRPr>
      </a:lvl6pPr>
      <a:lvl7pPr marL="0" indent="0" algn="l" defTabSz="582926" rtl="0" eaLnBrk="1" latinLnBrk="0" hangingPunct="1">
        <a:lnSpc>
          <a:spcPct val="100000"/>
        </a:lnSpc>
        <a:spcBef>
          <a:spcPts val="0"/>
        </a:spcBef>
        <a:spcAft>
          <a:spcPts val="0"/>
        </a:spcAft>
        <a:buFont typeface="Arial" pitchFamily="34" charset="0"/>
        <a:buNone/>
        <a:defRPr sz="625" kern="1200">
          <a:solidFill>
            <a:srgbClr val="000000"/>
          </a:solidFill>
          <a:latin typeface="+mn-lt"/>
          <a:ea typeface="+mn-ea"/>
          <a:cs typeface="+mn-cs"/>
        </a:defRPr>
      </a:lvl7pPr>
      <a:lvl8pPr marL="2185974"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8pPr>
      <a:lvl9pPr marL="2477438"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9pPr>
    </p:bodyStyle>
    <p:otherStyle>
      <a:defPPr>
        <a:defRPr lang="en-US"/>
      </a:defPPr>
      <a:lvl1pPr marL="0" algn="l" defTabSz="582926" rtl="0" eaLnBrk="1" latinLnBrk="0" hangingPunct="1">
        <a:defRPr sz="1125" kern="1200">
          <a:solidFill>
            <a:schemeClr val="tx1"/>
          </a:solidFill>
          <a:latin typeface="+mn-lt"/>
          <a:ea typeface="+mn-ea"/>
          <a:cs typeface="+mn-cs"/>
        </a:defRPr>
      </a:lvl1pPr>
      <a:lvl2pPr marL="291463" algn="l" defTabSz="582926" rtl="0" eaLnBrk="1" latinLnBrk="0" hangingPunct="1">
        <a:defRPr sz="1125" kern="1200">
          <a:solidFill>
            <a:schemeClr val="tx1"/>
          </a:solidFill>
          <a:latin typeface="+mn-lt"/>
          <a:ea typeface="+mn-ea"/>
          <a:cs typeface="+mn-cs"/>
        </a:defRPr>
      </a:lvl2pPr>
      <a:lvl3pPr marL="582926" algn="l" defTabSz="582926" rtl="0" eaLnBrk="1" latinLnBrk="0" hangingPunct="1">
        <a:defRPr sz="1125" kern="1200">
          <a:solidFill>
            <a:schemeClr val="tx1"/>
          </a:solidFill>
          <a:latin typeface="+mn-lt"/>
          <a:ea typeface="+mn-ea"/>
          <a:cs typeface="+mn-cs"/>
        </a:defRPr>
      </a:lvl3pPr>
      <a:lvl4pPr marL="874390" algn="l" defTabSz="582926" rtl="0" eaLnBrk="1" latinLnBrk="0" hangingPunct="1">
        <a:defRPr sz="1125" kern="1200">
          <a:solidFill>
            <a:schemeClr val="tx1"/>
          </a:solidFill>
          <a:latin typeface="+mn-lt"/>
          <a:ea typeface="+mn-ea"/>
          <a:cs typeface="+mn-cs"/>
        </a:defRPr>
      </a:lvl4pPr>
      <a:lvl5pPr marL="1165852" algn="l" defTabSz="582926" rtl="0" eaLnBrk="1" latinLnBrk="0" hangingPunct="1">
        <a:defRPr sz="1125" kern="1200">
          <a:solidFill>
            <a:schemeClr val="tx1"/>
          </a:solidFill>
          <a:latin typeface="+mn-lt"/>
          <a:ea typeface="+mn-ea"/>
          <a:cs typeface="+mn-cs"/>
        </a:defRPr>
      </a:lvl5pPr>
      <a:lvl6pPr marL="1457316" algn="l" defTabSz="582926" rtl="0" eaLnBrk="1" latinLnBrk="0" hangingPunct="1">
        <a:defRPr sz="1125" kern="1200">
          <a:solidFill>
            <a:schemeClr val="tx1"/>
          </a:solidFill>
          <a:latin typeface="+mn-lt"/>
          <a:ea typeface="+mn-ea"/>
          <a:cs typeface="+mn-cs"/>
        </a:defRPr>
      </a:lvl6pPr>
      <a:lvl7pPr marL="1748779" algn="l" defTabSz="582926" rtl="0" eaLnBrk="1" latinLnBrk="0" hangingPunct="1">
        <a:defRPr sz="1125" kern="1200">
          <a:solidFill>
            <a:schemeClr val="tx1"/>
          </a:solidFill>
          <a:latin typeface="+mn-lt"/>
          <a:ea typeface="+mn-ea"/>
          <a:cs typeface="+mn-cs"/>
        </a:defRPr>
      </a:lvl7pPr>
      <a:lvl8pPr marL="2040242" algn="l" defTabSz="582926" rtl="0" eaLnBrk="1" latinLnBrk="0" hangingPunct="1">
        <a:defRPr sz="1125" kern="1200">
          <a:solidFill>
            <a:schemeClr val="tx1"/>
          </a:solidFill>
          <a:latin typeface="+mn-lt"/>
          <a:ea typeface="+mn-ea"/>
          <a:cs typeface="+mn-cs"/>
        </a:defRPr>
      </a:lvl8pPr>
      <a:lvl9pPr marL="2331706" algn="l" defTabSz="582926" rtl="0" eaLnBrk="1" latinLnBrk="0" hangingPunct="1">
        <a:defRPr sz="112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042" userDrawn="1">
          <p15:clr>
            <a:srgbClr val="C35EA4"/>
          </p15:clr>
        </p15:guide>
        <p15:guide id="32" pos="1181" userDrawn="1">
          <p15:clr>
            <a:srgbClr val="C35EA4"/>
          </p15:clr>
        </p15:guide>
        <p15:guide id="33" pos="2025" userDrawn="1">
          <p15:clr>
            <a:srgbClr val="C35EA4"/>
          </p15:clr>
        </p15:guide>
        <p15:guide id="34" pos="2137" userDrawn="1">
          <p15:clr>
            <a:srgbClr val="C35EA4"/>
          </p15:clr>
        </p15:guide>
        <p15:guide id="35" pos="2978" userDrawn="1">
          <p15:clr>
            <a:srgbClr val="C35EA4"/>
          </p15:clr>
        </p15:guide>
        <p15:guide id="36" pos="3093" userDrawn="1">
          <p15:clr>
            <a:srgbClr val="C35EA4"/>
          </p15:clr>
        </p15:guide>
        <p15:guide id="37" pos="3928" userDrawn="1">
          <p15:clr>
            <a:srgbClr val="C35EA4"/>
          </p15:clr>
        </p15:guide>
        <p15:guide id="38" pos="4041" userDrawn="1">
          <p15:clr>
            <a:srgbClr val="C35EA4"/>
          </p15:clr>
        </p15:guide>
        <p15:guide id="39" pos="4886" userDrawn="1">
          <p15:clr>
            <a:srgbClr val="C35EA4"/>
          </p15:clr>
        </p15:guide>
        <p15:guide id="40" pos="4999" userDrawn="1">
          <p15:clr>
            <a:srgbClr val="C35EA4"/>
          </p15:clr>
        </p15:guide>
        <p15:guide id="41" pos="208" userDrawn="1">
          <p15:clr>
            <a:srgbClr val="F26B43"/>
          </p15:clr>
        </p15:guide>
        <p15:guide id="42" pos="5846" userDrawn="1">
          <p15:clr>
            <a:srgbClr val="F26B43"/>
          </p15:clr>
        </p15:guide>
        <p15:guide id="43" orient="horz" pos="972" userDrawn="1">
          <p15:clr>
            <a:srgbClr val="5ACBF0"/>
          </p15:clr>
        </p15:guide>
        <p15:guide id="44" orient="horz" pos="1795" userDrawn="1">
          <p15:clr>
            <a:srgbClr val="5ACBF0"/>
          </p15:clr>
        </p15:guide>
        <p15:guide id="45" orient="horz" pos="783" userDrawn="1">
          <p15:clr>
            <a:srgbClr val="5ACBF0"/>
          </p15:clr>
        </p15:guide>
        <p15:guide id="46" orient="horz" pos="1959" userDrawn="1">
          <p15:clr>
            <a:srgbClr val="5ACBF0"/>
          </p15:clr>
        </p15:guide>
        <p15:guide id="47" orient="horz" pos="2756" userDrawn="1">
          <p15:clr>
            <a:srgbClr val="5ACBF0"/>
          </p15:clr>
        </p15:guide>
        <p15:guide id="48" orient="horz" pos="2975" userDrawn="1">
          <p15:clr>
            <a:srgbClr val="5ACBF0"/>
          </p15:clr>
        </p15:guide>
        <p15:guide id="49" orient="horz" pos="366" userDrawn="1">
          <p15:clr>
            <a:srgbClr val="F26B43"/>
          </p15:clr>
        </p15:guide>
        <p15:guide id="50" orient="horz" pos="5336" userDrawn="1">
          <p15:clr>
            <a:srgbClr val="F26B43"/>
          </p15:clr>
        </p15:guide>
        <p15:guide id="51" orient="horz" pos="3741" userDrawn="1">
          <p15:clr>
            <a:srgbClr val="5ACBF0"/>
          </p15:clr>
        </p15:guide>
        <p15:guide id="52" orient="horz" pos="3907" userDrawn="1">
          <p15:clr>
            <a:srgbClr val="5ACBF0"/>
          </p15:clr>
        </p15:guide>
        <p15:guide id="53" orient="horz" pos="4714" userDrawn="1">
          <p15:clr>
            <a:srgbClr val="5ACBF0"/>
          </p15:clr>
        </p15:guide>
        <p15:guide id="54" orient="horz" pos="4870" userDrawn="1">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hyperlink" Target="https://azure.microsoft.com/en-us/migration/migration-modernization-program/" TargetMode="External"/><Relationship Id="rId3" Type="http://schemas.openxmlformats.org/officeDocument/2006/relationships/image" Target="../media/image8.svg"/><Relationship Id="rId7" Type="http://schemas.openxmlformats.org/officeDocument/2006/relationships/hyperlink" Target="https://azure.microsoft.com/en-us/products/azure-migrate/" TargetMode="External"/><Relationship Id="rId12"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azure.microsoft.com/en-us/solutions/databases/" TargetMode="External"/><Relationship Id="rId11"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hyperlink" Target="https://www.nist.gov/" TargetMode="External"/><Relationship Id="rId4" Type="http://schemas.openxmlformats.org/officeDocument/2006/relationships/image" Target="../media/image9.png"/><Relationship Id="rId9" Type="http://schemas.openxmlformats.org/officeDocument/2006/relationships/hyperlink" Target="https://www.principledtechnologi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74BDE54-CD10-4B85-9CC1-3D8FCA6C0694}"/>
              </a:ext>
              <a:ext uri="{C183D7F6-B498-43B3-948B-1728B52AA6E4}">
                <adec:decorative xmlns:adec="http://schemas.microsoft.com/office/drawing/2017/decorative" val="1"/>
              </a:ext>
            </a:extLst>
          </p:cNvPr>
          <p:cNvSpPr/>
          <p:nvPr/>
        </p:nvSpPr>
        <p:spPr bwMode="auto">
          <a:xfrm>
            <a:off x="0" y="1"/>
            <a:ext cx="4924425" cy="202559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Title 1">
            <a:extLst>
              <a:ext uri="{FF2B5EF4-FFF2-40B4-BE49-F238E27FC236}">
                <a16:creationId xmlns:a16="http://schemas.microsoft.com/office/drawing/2014/main" id="{34909199-1128-4D34-961B-363323F5A3BE}"/>
              </a:ext>
            </a:extLst>
          </p:cNvPr>
          <p:cNvSpPr>
            <a:spLocks noGrp="1"/>
          </p:cNvSpPr>
          <p:nvPr>
            <p:ph type="title"/>
          </p:nvPr>
        </p:nvSpPr>
        <p:spPr>
          <a:xfrm>
            <a:off x="372292" y="935470"/>
            <a:ext cx="4377508" cy="738664"/>
          </a:xfrm>
        </p:spPr>
        <p:txBody>
          <a:bodyPr/>
          <a:lstStyle/>
          <a:p>
            <a:pPr>
              <a:lnSpc>
                <a:spcPct val="100000"/>
              </a:lnSpc>
            </a:pPr>
            <a:r>
              <a:rPr lang="x-none" sz="2400" dirty="0">
                <a:solidFill>
                  <a:schemeClr val="bg1"/>
                </a:solidFill>
                <a:cs typeface="Segoe UI"/>
              </a:rPr>
              <a:t>¿Todavía ejecuta sus bases de datos en el entorno local?</a:t>
            </a:r>
          </a:p>
        </p:txBody>
      </p:sp>
      <p:pic>
        <p:nvPicPr>
          <p:cNvPr id="29" name="Graphic 28">
            <a:extLst>
              <a:ext uri="{FF2B5EF4-FFF2-40B4-BE49-F238E27FC236}">
                <a16:creationId xmlns:a16="http://schemas.microsoft.com/office/drawing/2014/main" id="{E51DD7B2-40DF-4796-A601-AD2145C5638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536" y="307766"/>
            <a:ext cx="1586154" cy="226145"/>
          </a:xfrm>
          <a:prstGeom prst="rect">
            <a:avLst/>
          </a:prstGeom>
        </p:spPr>
      </p:pic>
      <p:sp>
        <p:nvSpPr>
          <p:cNvPr id="30" name="Text Placeholder 2">
            <a:extLst>
              <a:ext uri="{FF2B5EF4-FFF2-40B4-BE49-F238E27FC236}">
                <a16:creationId xmlns:a16="http://schemas.microsoft.com/office/drawing/2014/main" id="{5DD4943F-272D-4E46-A026-96E32D7968F0}"/>
              </a:ext>
            </a:extLst>
          </p:cNvPr>
          <p:cNvSpPr txBox="1">
            <a:spLocks/>
          </p:cNvSpPr>
          <p:nvPr/>
        </p:nvSpPr>
        <p:spPr>
          <a:xfrm>
            <a:off x="259470" y="2202568"/>
            <a:ext cx="7284330" cy="1061829"/>
          </a:xfrm>
          <a:prstGeom prst="rect">
            <a:avLst/>
          </a:prstGeom>
        </p:spPr>
        <p:txBody>
          <a:bodyPr vert="horz" wrap="square" lIns="0" tIns="0" rIns="0" bIns="0" rtlCol="0" anchor="t">
            <a:spAutoFit/>
          </a:bodyPr>
          <a:lstStyle>
            <a:lvl1pPr marL="214299" marR="0" indent="-214299" algn="l" defTabSz="582926" rtl="0" eaLnBrk="1" fontAlgn="auto" latinLnBrk="0" hangingPunct="1">
              <a:lnSpc>
                <a:spcPts val="1500"/>
              </a:lnSpc>
              <a:spcBef>
                <a:spcPts val="0"/>
              </a:spcBef>
              <a:spcAft>
                <a:spcPts val="0"/>
              </a:spcAft>
              <a:buClrTx/>
              <a:buSzPct val="90000"/>
              <a:buFont typeface="Arial" panose="020B0604020202020204" pitchFamily="34" charset="0"/>
              <a:buChar char="•"/>
              <a:tabLst/>
              <a:defRPr lang="en-US" sz="1250" kern="1200" spc="0" baseline="0" dirty="0">
                <a:solidFill>
                  <a:srgbClr val="000000"/>
                </a:solidFill>
                <a:latin typeface="+mn-lt"/>
                <a:ea typeface="+mn-ea"/>
                <a:cs typeface="+mn-cs"/>
              </a:defRPr>
            </a:lvl1pPr>
            <a:lvl2pPr marL="142866" marR="0" indent="0" algn="l" defTabSz="582926" rtl="0" eaLnBrk="1" fontAlgn="auto" latinLnBrk="0" hangingPunct="1">
              <a:lnSpc>
                <a:spcPct val="100000"/>
              </a:lnSpc>
              <a:spcBef>
                <a:spcPts val="0"/>
              </a:spcBef>
              <a:spcAft>
                <a:spcPts val="0"/>
              </a:spcAft>
              <a:buClrTx/>
              <a:buSzPct val="90000"/>
              <a:buFontTx/>
              <a:buNone/>
              <a:tabLst/>
              <a:defRPr sz="1250" kern="1200" spc="0" baseline="0">
                <a:solidFill>
                  <a:srgbClr val="000000"/>
                </a:solidFill>
                <a:latin typeface="+mn-lt"/>
                <a:ea typeface="+mn-ea"/>
                <a:cs typeface="+mn-cs"/>
              </a:defRPr>
            </a:lvl2pPr>
            <a:lvl3pPr marL="285731"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chemeClr val="tx2"/>
                </a:solidFill>
                <a:latin typeface="+mj-lt"/>
                <a:ea typeface="+mn-ea"/>
                <a:cs typeface="+mn-cs"/>
              </a:defRPr>
            </a:lvl3pPr>
            <a:lvl4pPr marL="428597"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rgbClr val="000000"/>
                </a:solidFill>
                <a:latin typeface="+mn-lt"/>
                <a:ea typeface="+mn-ea"/>
                <a:cs typeface="+mn-cs"/>
              </a:defRPr>
            </a:lvl4pPr>
            <a:lvl5pPr marL="571463"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625" b="1" kern="1200" spc="0" baseline="0">
                <a:solidFill>
                  <a:srgbClr val="000000"/>
                </a:solidFill>
                <a:latin typeface="+mn-lt"/>
                <a:ea typeface="+mn-ea"/>
                <a:cs typeface="+mn-cs"/>
              </a:defRPr>
            </a:lvl5pPr>
            <a:lvl6pPr marL="1457315" indent="0" algn="l" defTabSz="582926" rtl="0" eaLnBrk="1" latinLnBrk="0" hangingPunct="1">
              <a:spcBef>
                <a:spcPct val="20000"/>
              </a:spcBef>
              <a:buFont typeface="Arial" pitchFamily="34" charset="0"/>
              <a:buNone/>
              <a:defRPr sz="1250" kern="1200">
                <a:solidFill>
                  <a:schemeClr val="tx1"/>
                </a:solidFill>
                <a:latin typeface="+mn-lt"/>
                <a:ea typeface="+mn-ea"/>
                <a:cs typeface="+mn-cs"/>
              </a:defRPr>
            </a:lvl6pPr>
            <a:lvl7pPr marL="0" indent="0" algn="l" defTabSz="582926" rtl="0" eaLnBrk="1" latinLnBrk="0" hangingPunct="1">
              <a:lnSpc>
                <a:spcPct val="100000"/>
              </a:lnSpc>
              <a:spcBef>
                <a:spcPts val="0"/>
              </a:spcBef>
              <a:spcAft>
                <a:spcPts val="0"/>
              </a:spcAft>
              <a:buFont typeface="Arial" pitchFamily="34" charset="0"/>
              <a:buNone/>
              <a:defRPr sz="625" kern="1200">
                <a:solidFill>
                  <a:srgbClr val="000000"/>
                </a:solidFill>
                <a:latin typeface="+mn-lt"/>
                <a:ea typeface="+mn-ea"/>
                <a:cs typeface="+mn-cs"/>
              </a:defRPr>
            </a:lvl7pPr>
            <a:lvl8pPr marL="2185974"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8pPr>
            <a:lvl9pPr marL="2477438"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9pPr>
          </a:lstStyle>
          <a:p>
            <a:pPr marL="0" indent="0">
              <a:lnSpc>
                <a:spcPct val="100000"/>
              </a:lnSpc>
              <a:spcAft>
                <a:spcPts val="600"/>
              </a:spcAft>
              <a:buNone/>
            </a:pPr>
            <a:r>
              <a:rPr lang="x-none" sz="1600" dirty="0">
                <a:solidFill>
                  <a:schemeClr val="tx2"/>
                </a:solidFill>
                <a:latin typeface="+mj-lt"/>
              </a:rPr>
              <a:t>La migración a la nube de Azure tiene sentido</a:t>
            </a:r>
          </a:p>
          <a:p>
            <a:pPr marL="0" indent="0">
              <a:lnSpc>
                <a:spcPct val="100000"/>
              </a:lnSpc>
              <a:spcAft>
                <a:spcPts val="600"/>
              </a:spcAft>
              <a:buNone/>
            </a:pPr>
            <a:r>
              <a:rPr lang="x-none" sz="1200" spc="-20" dirty="0">
                <a:solidFill>
                  <a:schemeClr val="tx1"/>
                </a:solidFill>
              </a:rPr>
              <a:t>Los datos son su activo más estratégico. Y dónde residen esos datos y qué puede hacer con ellos hace una gran diferencia para su negocio. No hay mejor momento para pensar en migrar sus aplicaciones y bases de datos a la nube de Azure y modernizar todo su patrimonio de datos. ¿Cuál es la mejor noticia? Es mucho más fácil de lo que piensa, y podrá reducir costos y fortalecer su postura de seguridad y cumplimiento al mismo tiempo.</a:t>
            </a:r>
            <a:endParaRPr lang="en-US" sz="1200" spc="-20" dirty="0">
              <a:solidFill>
                <a:schemeClr val="tx1"/>
              </a:solidFill>
              <a:cs typeface="Segoe UI"/>
            </a:endParaRPr>
          </a:p>
        </p:txBody>
      </p:sp>
      <p:sp>
        <p:nvSpPr>
          <p:cNvPr id="32" name="Text Placeholder 2">
            <a:extLst>
              <a:ext uri="{FF2B5EF4-FFF2-40B4-BE49-F238E27FC236}">
                <a16:creationId xmlns:a16="http://schemas.microsoft.com/office/drawing/2014/main" id="{0EA1CB61-F214-4E70-98A6-BE33D6F839E4}"/>
              </a:ext>
            </a:extLst>
          </p:cNvPr>
          <p:cNvSpPr txBox="1">
            <a:spLocks/>
          </p:cNvSpPr>
          <p:nvPr/>
        </p:nvSpPr>
        <p:spPr>
          <a:xfrm>
            <a:off x="259470" y="3469822"/>
            <a:ext cx="3434565" cy="3816429"/>
          </a:xfrm>
          <a:prstGeom prst="rect">
            <a:avLst/>
          </a:prstGeom>
        </p:spPr>
        <p:txBody>
          <a:bodyPr vert="horz" wrap="square" lIns="0" tIns="0" rIns="0" bIns="0" rtlCol="0" anchor="t">
            <a:spAutoFit/>
          </a:bodyPr>
          <a:lstStyle>
            <a:lvl1pPr marL="214299" marR="0" indent="-214299" algn="l" defTabSz="582926" rtl="0" eaLnBrk="1" fontAlgn="auto" latinLnBrk="0" hangingPunct="1">
              <a:lnSpc>
                <a:spcPts val="1500"/>
              </a:lnSpc>
              <a:spcBef>
                <a:spcPts val="0"/>
              </a:spcBef>
              <a:spcAft>
                <a:spcPts val="0"/>
              </a:spcAft>
              <a:buClrTx/>
              <a:buSzPct val="90000"/>
              <a:buFont typeface="Arial" panose="020B0604020202020204" pitchFamily="34" charset="0"/>
              <a:buChar char="•"/>
              <a:tabLst/>
              <a:defRPr lang="en-US" sz="1250" kern="1200" spc="0" baseline="0" dirty="0">
                <a:solidFill>
                  <a:srgbClr val="000000"/>
                </a:solidFill>
                <a:latin typeface="+mn-lt"/>
                <a:ea typeface="+mn-ea"/>
                <a:cs typeface="+mn-cs"/>
              </a:defRPr>
            </a:lvl1pPr>
            <a:lvl2pPr marL="142866" marR="0" indent="0" algn="l" defTabSz="582926" rtl="0" eaLnBrk="1" fontAlgn="auto" latinLnBrk="0" hangingPunct="1">
              <a:lnSpc>
                <a:spcPct val="100000"/>
              </a:lnSpc>
              <a:spcBef>
                <a:spcPts val="0"/>
              </a:spcBef>
              <a:spcAft>
                <a:spcPts val="0"/>
              </a:spcAft>
              <a:buClrTx/>
              <a:buSzPct val="90000"/>
              <a:buFontTx/>
              <a:buNone/>
              <a:tabLst/>
              <a:defRPr sz="1250" kern="1200" spc="0" baseline="0">
                <a:solidFill>
                  <a:srgbClr val="000000"/>
                </a:solidFill>
                <a:latin typeface="+mn-lt"/>
                <a:ea typeface="+mn-ea"/>
                <a:cs typeface="+mn-cs"/>
              </a:defRPr>
            </a:lvl2pPr>
            <a:lvl3pPr marL="285731"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chemeClr val="tx2"/>
                </a:solidFill>
                <a:latin typeface="+mj-lt"/>
                <a:ea typeface="+mn-ea"/>
                <a:cs typeface="+mn-cs"/>
              </a:defRPr>
            </a:lvl3pPr>
            <a:lvl4pPr marL="428597"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rgbClr val="000000"/>
                </a:solidFill>
                <a:latin typeface="+mn-lt"/>
                <a:ea typeface="+mn-ea"/>
                <a:cs typeface="+mn-cs"/>
              </a:defRPr>
            </a:lvl4pPr>
            <a:lvl5pPr marL="571463"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625" b="1" kern="1200" spc="0" baseline="0">
                <a:solidFill>
                  <a:srgbClr val="000000"/>
                </a:solidFill>
                <a:latin typeface="+mn-lt"/>
                <a:ea typeface="+mn-ea"/>
                <a:cs typeface="+mn-cs"/>
              </a:defRPr>
            </a:lvl5pPr>
            <a:lvl6pPr marL="1457315" indent="0" algn="l" defTabSz="582926" rtl="0" eaLnBrk="1" latinLnBrk="0" hangingPunct="1">
              <a:spcBef>
                <a:spcPct val="20000"/>
              </a:spcBef>
              <a:buFont typeface="Arial" pitchFamily="34" charset="0"/>
              <a:buNone/>
              <a:defRPr sz="1250" kern="1200">
                <a:solidFill>
                  <a:schemeClr val="tx1"/>
                </a:solidFill>
                <a:latin typeface="+mn-lt"/>
                <a:ea typeface="+mn-ea"/>
                <a:cs typeface="+mn-cs"/>
              </a:defRPr>
            </a:lvl6pPr>
            <a:lvl7pPr marL="0" indent="0" algn="l" defTabSz="582926" rtl="0" eaLnBrk="1" latinLnBrk="0" hangingPunct="1">
              <a:lnSpc>
                <a:spcPct val="100000"/>
              </a:lnSpc>
              <a:spcBef>
                <a:spcPts val="0"/>
              </a:spcBef>
              <a:spcAft>
                <a:spcPts val="0"/>
              </a:spcAft>
              <a:buFont typeface="Arial" pitchFamily="34" charset="0"/>
              <a:buNone/>
              <a:defRPr sz="625" kern="1200">
                <a:solidFill>
                  <a:srgbClr val="000000"/>
                </a:solidFill>
                <a:latin typeface="+mn-lt"/>
                <a:ea typeface="+mn-ea"/>
                <a:cs typeface="+mn-cs"/>
              </a:defRPr>
            </a:lvl7pPr>
            <a:lvl8pPr marL="2185974"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8pPr>
            <a:lvl9pPr marL="2477438"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9pPr>
          </a:lstStyle>
          <a:p>
            <a:pPr marL="0" indent="0">
              <a:lnSpc>
                <a:spcPct val="100000"/>
              </a:lnSpc>
              <a:spcAft>
                <a:spcPts val="600"/>
              </a:spcAft>
              <a:buNone/>
            </a:pPr>
            <a:r>
              <a:rPr lang="x-none" sz="1400" dirty="0">
                <a:solidFill>
                  <a:schemeClr val="tx2"/>
                </a:solidFill>
                <a:latin typeface="+mj-lt"/>
              </a:rPr>
              <a:t>Azure impulsa la agilidad empresarial</a:t>
            </a:r>
            <a:endParaRPr lang="en-US" sz="1400" dirty="0">
              <a:solidFill>
                <a:schemeClr val="tx2"/>
              </a:solidFill>
              <a:latin typeface="+mj-lt"/>
              <a:cs typeface="Segoe UI Semibold"/>
            </a:endParaRPr>
          </a:p>
          <a:p>
            <a:pPr marL="0" indent="0">
              <a:lnSpc>
                <a:spcPct val="100000"/>
              </a:lnSpc>
              <a:spcAft>
                <a:spcPts val="600"/>
              </a:spcAft>
              <a:buNone/>
            </a:pPr>
            <a:r>
              <a:rPr kumimoji="0" lang="x-none" sz="1100" b="0" i="0" u="none" strike="noStrike" kern="1200" cap="none" spc="0" normalizeH="0" baseline="0" noProof="0" dirty="0">
                <a:ln>
                  <a:noFill/>
                </a:ln>
                <a:solidFill>
                  <a:srgbClr val="000000"/>
                </a:solidFill>
                <a:effectLst/>
                <a:uLnTx/>
                <a:uFillTx/>
              </a:rPr>
              <a:t>Tal vez</a:t>
            </a:r>
            <a:r>
              <a:rPr lang="x-none" sz="1100" dirty="0"/>
              <a:t> </a:t>
            </a:r>
            <a:r>
              <a:rPr kumimoji="0" lang="x-none" sz="1100" b="0" i="0" u="none" strike="noStrike" kern="1200" cap="none" spc="0" normalizeH="0" baseline="0" noProof="0" dirty="0">
                <a:ln>
                  <a:noFill/>
                </a:ln>
                <a:solidFill>
                  <a:srgbClr val="000000"/>
                </a:solidFill>
                <a:effectLst/>
                <a:uLnTx/>
                <a:uFillTx/>
              </a:rPr>
              <a:t>esté gastando demasiado en</a:t>
            </a:r>
            <a:r>
              <a:rPr lang="x-none" sz="1100" dirty="0"/>
              <a:t> hardware y software </a:t>
            </a:r>
            <a:r>
              <a:rPr kumimoji="0" lang="x-none" sz="1100" b="0" i="0" u="none" strike="noStrike" kern="1200" cap="none" spc="0" normalizeH="0" baseline="0" noProof="0" dirty="0">
                <a:ln>
                  <a:noFill/>
                </a:ln>
                <a:solidFill>
                  <a:srgbClr val="000000"/>
                </a:solidFill>
                <a:effectLst/>
                <a:uLnTx/>
                <a:uFillTx/>
              </a:rPr>
              <a:t>local. </a:t>
            </a:r>
            <a:r>
              <a:rPr lang="x-none" sz="1100" dirty="0"/>
              <a:t>Tal vez necesite que las aplicaciones se ejecuten más rápido, estén más disponibles y sean más escalables.</a:t>
            </a:r>
            <a:r>
              <a:rPr lang="x-none" sz="1100" dirty="0">
                <a:cs typeface="Segoe UI"/>
              </a:rPr>
              <a:t> </a:t>
            </a:r>
            <a:r>
              <a:rPr kumimoji="0" lang="x-none" sz="1100" b="0" i="0" u="none" strike="noStrike" kern="1200" cap="none" spc="0" normalizeH="0" baseline="0" noProof="0" dirty="0">
                <a:ln>
                  <a:noFill/>
                </a:ln>
                <a:solidFill>
                  <a:srgbClr val="000000"/>
                </a:solidFill>
                <a:effectLst/>
                <a:uLnTx/>
                <a:uFillTx/>
              </a:rPr>
              <a:t>O tal vez su patrimonio de datos actual simplemente no satisface sus necesidades. Las bases de datos de Azure pueden ayudarlo a:</a:t>
            </a:r>
            <a:endParaRPr lang="en-US" sz="1100" dirty="0">
              <a:solidFill>
                <a:schemeClr val="tx2"/>
              </a:solidFill>
              <a:cs typeface="Segoe UI Semibold"/>
            </a:endParaRPr>
          </a:p>
          <a:p>
            <a:pPr marL="213995" indent="-213995">
              <a:lnSpc>
                <a:spcPct val="100000"/>
              </a:lnSpc>
              <a:spcAft>
                <a:spcPts val="600"/>
              </a:spcAft>
            </a:pPr>
            <a:r>
              <a:rPr lang="x-none" sz="1100" dirty="0">
                <a:latin typeface="+mj-lt"/>
              </a:rPr>
              <a:t>Innove e involucre a más clientes </a:t>
            </a:r>
            <a:r>
              <a:rPr lang="x-none" sz="1100" dirty="0">
                <a:latin typeface="Segoe UI"/>
              </a:rPr>
              <a:t>a través de ciclos rápidos de desarrollo de productos y servicios.</a:t>
            </a:r>
            <a:endParaRPr lang="en-US" sz="1100" dirty="0">
              <a:latin typeface="Segoe UI"/>
              <a:cs typeface="Segoe UI"/>
            </a:endParaRPr>
          </a:p>
          <a:p>
            <a:pPr marL="213995" indent="-213995">
              <a:lnSpc>
                <a:spcPct val="100000"/>
              </a:lnSpc>
              <a:spcAft>
                <a:spcPts val="600"/>
              </a:spcAft>
            </a:pPr>
            <a:r>
              <a:rPr lang="x-none" sz="1100" dirty="0">
                <a:latin typeface="+mj-lt"/>
              </a:rPr>
              <a:t>Ponga la administración de sus bases de datos en piloto automático </a:t>
            </a:r>
            <a:r>
              <a:rPr lang="x-none" sz="1100" dirty="0">
                <a:solidFill>
                  <a:schemeClr val="tx1"/>
                </a:solidFill>
              </a:rPr>
              <a:t>y libere la capacidad del equipo para dedicarla a iniciativas de mayor valor con soluciones completamente administradas de Azure.</a:t>
            </a:r>
            <a:endParaRPr lang="en-US" sz="1100" dirty="0">
              <a:solidFill>
                <a:schemeClr val="tx1"/>
              </a:solidFill>
              <a:cs typeface="Segoe UI"/>
            </a:endParaRPr>
          </a:p>
          <a:p>
            <a:pPr marL="213995" indent="-213995">
              <a:lnSpc>
                <a:spcPct val="100000"/>
              </a:lnSpc>
              <a:spcAft>
                <a:spcPts val="600"/>
              </a:spcAft>
            </a:pPr>
            <a:r>
              <a:rPr lang="x-none" sz="1100" dirty="0">
                <a:latin typeface="+mj-lt"/>
              </a:rPr>
              <a:t>Adáptese con rapidez a los cambios empresariales </a:t>
            </a:r>
            <a:r>
              <a:rPr lang="x-none" sz="1100" dirty="0">
                <a:solidFill>
                  <a:schemeClr val="tx1"/>
                </a:solidFill>
              </a:rPr>
              <a:t>con las capacidades elásticas, de alta disponibilidad e inteligentes de Azure que permiten ahorrar costos.</a:t>
            </a:r>
            <a:endParaRPr lang="en-US" sz="1100" dirty="0">
              <a:solidFill>
                <a:schemeClr val="tx1"/>
              </a:solidFill>
              <a:cs typeface="Segoe UI"/>
            </a:endParaRPr>
          </a:p>
          <a:p>
            <a:pPr marL="213995" indent="-213995">
              <a:lnSpc>
                <a:spcPct val="100000"/>
              </a:lnSpc>
              <a:spcAft>
                <a:spcPts val="600"/>
              </a:spcAft>
            </a:pPr>
            <a:r>
              <a:rPr lang="x-none" sz="1100" dirty="0">
                <a:latin typeface="+mj-lt"/>
              </a:rPr>
              <a:t>Reduzca la complejidad de la seguridad </a:t>
            </a:r>
            <a:r>
              <a:rPr lang="x-none" sz="1100" dirty="0">
                <a:solidFill>
                  <a:schemeClr val="tx1"/>
                </a:solidFill>
              </a:rPr>
              <a:t>e identifique y proteja sus datos contra amenazas en rápida evolución.</a:t>
            </a:r>
            <a:endParaRPr lang="en-US" sz="1100" dirty="0">
              <a:solidFill>
                <a:schemeClr val="tx1"/>
              </a:solidFill>
              <a:cs typeface="Segoe UI"/>
            </a:endParaRPr>
          </a:p>
        </p:txBody>
      </p:sp>
      <p:sp>
        <p:nvSpPr>
          <p:cNvPr id="33" name="Rectangle 32">
            <a:extLst>
              <a:ext uri="{FF2B5EF4-FFF2-40B4-BE49-F238E27FC236}">
                <a16:creationId xmlns:a16="http://schemas.microsoft.com/office/drawing/2014/main" id="{E74EB2A2-9BC2-4B49-9FCF-108D53E26DC5}"/>
              </a:ext>
              <a:ext uri="{C183D7F6-B498-43B3-948B-1728B52AA6E4}">
                <adec:decorative xmlns:adec="http://schemas.microsoft.com/office/drawing/2017/decorative" val="1"/>
              </a:ext>
            </a:extLst>
          </p:cNvPr>
          <p:cNvSpPr/>
          <p:nvPr/>
        </p:nvSpPr>
        <p:spPr bwMode="auto">
          <a:xfrm>
            <a:off x="3886200" y="3487131"/>
            <a:ext cx="3657599" cy="386883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a:extLst>
              <a:ext uri="{FF2B5EF4-FFF2-40B4-BE49-F238E27FC236}">
                <a16:creationId xmlns:a16="http://schemas.microsoft.com/office/drawing/2014/main" id="{36DE799D-75B5-4526-A275-BA2EE2B02EAE}"/>
              </a:ext>
            </a:extLst>
          </p:cNvPr>
          <p:cNvSpPr txBox="1"/>
          <p:nvPr/>
        </p:nvSpPr>
        <p:spPr>
          <a:xfrm>
            <a:off x="4825125" y="3697984"/>
            <a:ext cx="2039229" cy="584775"/>
          </a:xfrm>
          <a:prstGeom prst="rect">
            <a:avLst/>
          </a:prstGeom>
          <a:noFill/>
        </p:spPr>
        <p:txBody>
          <a:bodyPr wrap="square">
            <a:spAutoFit/>
          </a:bodyPr>
          <a:lstStyle/>
          <a:p>
            <a:pPr marL="0" indent="0">
              <a:lnSpc>
                <a:spcPct val="100000"/>
              </a:lnSpc>
              <a:spcAft>
                <a:spcPts val="600"/>
              </a:spcAft>
              <a:buNone/>
            </a:pPr>
            <a:r>
              <a:rPr lang="x-none" sz="1600" dirty="0">
                <a:solidFill>
                  <a:schemeClr val="tx2"/>
                </a:solidFill>
                <a:latin typeface="+mj-lt"/>
              </a:rPr>
              <a:t>Obtiene más opciones con Azure</a:t>
            </a:r>
          </a:p>
        </p:txBody>
      </p:sp>
      <p:pic>
        <p:nvPicPr>
          <p:cNvPr id="1026" name="Picture 2">
            <a:extLst>
              <a:ext uri="{FF2B5EF4-FFF2-40B4-BE49-F238E27FC236}">
                <a16:creationId xmlns:a16="http://schemas.microsoft.com/office/drawing/2014/main" id="{F9691112-3B2C-DB1D-DAE7-1A69D312B565}"/>
              </a:ex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19000"/>
                    </a14:imgEffect>
                  </a14:imgLayer>
                </a14:imgProps>
              </a:ext>
              <a:ext uri="{28A0092B-C50C-407E-A947-70E740481C1C}">
                <a14:useLocalDpi xmlns:a14="http://schemas.microsoft.com/office/drawing/2010/main" val="0"/>
              </a:ext>
            </a:extLst>
          </a:blip>
          <a:srcRect/>
          <a:stretch/>
        </p:blipFill>
        <p:spPr bwMode="auto">
          <a:xfrm>
            <a:off x="4632961" y="1"/>
            <a:ext cx="3139440" cy="2033390"/>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2">
            <a:extLst>
              <a:ext uri="{FF2B5EF4-FFF2-40B4-BE49-F238E27FC236}">
                <a16:creationId xmlns:a16="http://schemas.microsoft.com/office/drawing/2014/main" id="{56390972-A854-F2EE-A0B2-E9C317C9D605}"/>
              </a:ext>
            </a:extLst>
          </p:cNvPr>
          <p:cNvSpPr txBox="1">
            <a:spLocks/>
          </p:cNvSpPr>
          <p:nvPr/>
        </p:nvSpPr>
        <p:spPr>
          <a:xfrm>
            <a:off x="4059565" y="4540968"/>
            <a:ext cx="3310868" cy="2554545"/>
          </a:xfrm>
          <a:prstGeom prst="rect">
            <a:avLst/>
          </a:prstGeom>
        </p:spPr>
        <p:txBody>
          <a:bodyPr vert="horz" wrap="square" lIns="0" tIns="0" rIns="0" bIns="0" rtlCol="0" anchor="t">
            <a:spAutoFit/>
          </a:bodyPr>
          <a:lstStyle>
            <a:lvl1pPr marL="214299" marR="0" indent="-214299" algn="l" defTabSz="582926" rtl="0" eaLnBrk="1" fontAlgn="auto" latinLnBrk="0" hangingPunct="1">
              <a:lnSpc>
                <a:spcPts val="1500"/>
              </a:lnSpc>
              <a:spcBef>
                <a:spcPts val="0"/>
              </a:spcBef>
              <a:spcAft>
                <a:spcPts val="0"/>
              </a:spcAft>
              <a:buClrTx/>
              <a:buSzPct val="90000"/>
              <a:buFont typeface="Arial" panose="020B0604020202020204" pitchFamily="34" charset="0"/>
              <a:buChar char="•"/>
              <a:tabLst/>
              <a:defRPr lang="en-US" sz="1250" kern="1200" spc="0" baseline="0" dirty="0">
                <a:solidFill>
                  <a:srgbClr val="000000"/>
                </a:solidFill>
                <a:latin typeface="+mn-lt"/>
                <a:ea typeface="+mn-ea"/>
                <a:cs typeface="+mn-cs"/>
              </a:defRPr>
            </a:lvl1pPr>
            <a:lvl2pPr marL="142866" marR="0" indent="0" algn="l" defTabSz="582926" rtl="0" eaLnBrk="1" fontAlgn="auto" latinLnBrk="0" hangingPunct="1">
              <a:lnSpc>
                <a:spcPct val="100000"/>
              </a:lnSpc>
              <a:spcBef>
                <a:spcPts val="0"/>
              </a:spcBef>
              <a:spcAft>
                <a:spcPts val="0"/>
              </a:spcAft>
              <a:buClrTx/>
              <a:buSzPct val="90000"/>
              <a:buFontTx/>
              <a:buNone/>
              <a:tabLst/>
              <a:defRPr sz="1250" kern="1200" spc="0" baseline="0">
                <a:solidFill>
                  <a:srgbClr val="000000"/>
                </a:solidFill>
                <a:latin typeface="+mn-lt"/>
                <a:ea typeface="+mn-ea"/>
                <a:cs typeface="+mn-cs"/>
              </a:defRPr>
            </a:lvl2pPr>
            <a:lvl3pPr marL="285731"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chemeClr val="tx2"/>
                </a:solidFill>
                <a:latin typeface="+mj-lt"/>
                <a:ea typeface="+mn-ea"/>
                <a:cs typeface="+mn-cs"/>
              </a:defRPr>
            </a:lvl3pPr>
            <a:lvl4pPr marL="428597"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rgbClr val="000000"/>
                </a:solidFill>
                <a:latin typeface="+mn-lt"/>
                <a:ea typeface="+mn-ea"/>
                <a:cs typeface="+mn-cs"/>
              </a:defRPr>
            </a:lvl4pPr>
            <a:lvl5pPr marL="571463"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625" b="1" kern="1200" spc="0" baseline="0">
                <a:solidFill>
                  <a:srgbClr val="000000"/>
                </a:solidFill>
                <a:latin typeface="+mn-lt"/>
                <a:ea typeface="+mn-ea"/>
                <a:cs typeface="+mn-cs"/>
              </a:defRPr>
            </a:lvl5pPr>
            <a:lvl6pPr marL="1457315" indent="0" algn="l" defTabSz="582926" rtl="0" eaLnBrk="1" latinLnBrk="0" hangingPunct="1">
              <a:spcBef>
                <a:spcPct val="20000"/>
              </a:spcBef>
              <a:buFont typeface="Arial" pitchFamily="34" charset="0"/>
              <a:buNone/>
              <a:defRPr sz="1250" kern="1200">
                <a:solidFill>
                  <a:schemeClr val="tx1"/>
                </a:solidFill>
                <a:latin typeface="+mn-lt"/>
                <a:ea typeface="+mn-ea"/>
                <a:cs typeface="+mn-cs"/>
              </a:defRPr>
            </a:lvl6pPr>
            <a:lvl7pPr marL="0" indent="0" algn="l" defTabSz="582926" rtl="0" eaLnBrk="1" latinLnBrk="0" hangingPunct="1">
              <a:lnSpc>
                <a:spcPct val="100000"/>
              </a:lnSpc>
              <a:spcBef>
                <a:spcPts val="0"/>
              </a:spcBef>
              <a:spcAft>
                <a:spcPts val="0"/>
              </a:spcAft>
              <a:buFont typeface="Arial" pitchFamily="34" charset="0"/>
              <a:buNone/>
              <a:defRPr sz="625" kern="1200">
                <a:solidFill>
                  <a:srgbClr val="000000"/>
                </a:solidFill>
                <a:latin typeface="+mn-lt"/>
                <a:ea typeface="+mn-ea"/>
                <a:cs typeface="+mn-cs"/>
              </a:defRPr>
            </a:lvl7pPr>
            <a:lvl8pPr marL="2185974"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8pPr>
            <a:lvl9pPr marL="2477438"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9pPr>
          </a:lstStyle>
          <a:p>
            <a:pPr marL="0" indent="0">
              <a:lnSpc>
                <a:spcPct val="100000"/>
              </a:lnSpc>
              <a:spcAft>
                <a:spcPts val="600"/>
              </a:spcAft>
              <a:buNone/>
            </a:pPr>
            <a:r>
              <a:rPr kumimoji="0" lang="x-none" sz="1100" b="0" i="0" u="none" strike="noStrike" kern="1200" cap="none" spc="0" normalizeH="0" baseline="0" noProof="0" dirty="0">
                <a:ln>
                  <a:noFill/>
                </a:ln>
                <a:solidFill>
                  <a:srgbClr val="000000"/>
                </a:solidFill>
                <a:effectLst/>
                <a:uLnTx/>
                <a:uFillTx/>
              </a:rPr>
              <a:t>Con Azure, puede migrar SQL</a:t>
            </a:r>
            <a:r>
              <a:rPr lang="x-none" sz="1100" dirty="0"/>
              <a:t> Server </a:t>
            </a:r>
            <a:r>
              <a:rPr kumimoji="0" lang="x-none" sz="1100" b="0" i="0" u="none" strike="noStrike" kern="1200" cap="none" spc="0" normalizeH="0" baseline="0" noProof="0" dirty="0">
                <a:ln>
                  <a:noFill/>
                </a:ln>
                <a:solidFill>
                  <a:srgbClr val="000000"/>
                </a:solidFill>
                <a:effectLst/>
                <a:uLnTx/>
                <a:uFillTx/>
              </a:rPr>
              <a:t>u </a:t>
            </a:r>
            <a:r>
              <a:rPr lang="x-none" sz="1100" dirty="0"/>
              <a:t>otras </a:t>
            </a:r>
            <a:r>
              <a:rPr kumimoji="0" lang="x-none" sz="1100" b="0" i="0" u="none" strike="noStrike" kern="1200" cap="none" spc="0" normalizeH="0" baseline="0" noProof="0" dirty="0">
                <a:ln>
                  <a:noFill/>
                </a:ln>
                <a:solidFill>
                  <a:srgbClr val="000000"/>
                </a:solidFill>
                <a:effectLst/>
                <a:uLnTx/>
                <a:uFillTx/>
              </a:rPr>
              <a:t>bases de datos relacionales y no relacionales</a:t>
            </a:r>
            <a:r>
              <a:rPr lang="x-none" sz="1100" dirty="0"/>
              <a:t>, incluido el código abierto, </a:t>
            </a:r>
            <a:r>
              <a:rPr kumimoji="0" lang="x-none" sz="1100" b="0" i="0" u="none" strike="noStrike" kern="1200" cap="none" spc="0" normalizeH="0" baseline="0" noProof="0" dirty="0">
                <a:ln>
                  <a:noFill/>
                </a:ln>
                <a:solidFill>
                  <a:srgbClr val="000000"/>
                </a:solidFill>
                <a:effectLst/>
                <a:uLnTx/>
                <a:uFillTx/>
              </a:rPr>
              <a:t>con la misma facilidad. </a:t>
            </a:r>
            <a:r>
              <a:rPr lang="x-none" sz="1100" dirty="0"/>
              <a:t>Obtiene rendimiento, seguridad y ahorro inteligentes integrados. Además, las soluciones de plataforma como servicio (PaaS) de Azure siempre están revisadas y actualizadas, por lo que no tiene que hacerlo usted.</a:t>
            </a:r>
          </a:p>
          <a:p>
            <a:pPr marL="0" indent="0">
              <a:lnSpc>
                <a:spcPct val="100000"/>
              </a:lnSpc>
              <a:spcAft>
                <a:spcPts val="600"/>
              </a:spcAft>
              <a:buNone/>
            </a:pPr>
            <a:r>
              <a:rPr lang="x-none" sz="1100" dirty="0"/>
              <a:t>Microsoft también tiene programas y herramientas de migración gratuitas que pueden ayudar a aliviar los costos y riesgos de migrar a la nube de Azure.</a:t>
            </a:r>
            <a:endParaRPr lang="en-US" sz="1100" dirty="0">
              <a:cs typeface="Segoe UI"/>
            </a:endParaRPr>
          </a:p>
          <a:p>
            <a:pPr marL="0" indent="0">
              <a:lnSpc>
                <a:spcPct val="100000"/>
              </a:lnSpc>
              <a:spcAft>
                <a:spcPts val="600"/>
              </a:spcAft>
              <a:buNone/>
            </a:pPr>
            <a:r>
              <a:rPr lang="x-none" sz="1100" dirty="0">
                <a:cs typeface="Segoe UI"/>
              </a:rPr>
              <a:t>Si su empresa aún no está lista para migrar a la nube, Azure Arc puede habilitar servicios de Azure (PaaS) totalmente administrados en cualquier lugar. </a:t>
            </a:r>
          </a:p>
        </p:txBody>
      </p:sp>
      <p:sp>
        <p:nvSpPr>
          <p:cNvPr id="5" name="Rectangle 4">
            <a:extLst>
              <a:ext uri="{FF2B5EF4-FFF2-40B4-BE49-F238E27FC236}">
                <a16:creationId xmlns:a16="http://schemas.microsoft.com/office/drawing/2014/main" id="{005D39BF-75E9-7CAF-2603-84394047CF5F}"/>
              </a:ext>
              <a:ext uri="{C183D7F6-B498-43B3-948B-1728B52AA6E4}">
                <adec:decorative xmlns:adec="http://schemas.microsoft.com/office/drawing/2017/decorative" val="1"/>
              </a:ext>
            </a:extLst>
          </p:cNvPr>
          <p:cNvSpPr/>
          <p:nvPr/>
        </p:nvSpPr>
        <p:spPr bwMode="auto">
          <a:xfrm>
            <a:off x="0" y="7614173"/>
            <a:ext cx="7772400" cy="244422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a:extLst>
              <a:ext uri="{FF2B5EF4-FFF2-40B4-BE49-F238E27FC236}">
                <a16:creationId xmlns:a16="http://schemas.microsoft.com/office/drawing/2014/main" id="{A5CC08FF-FF05-9045-D540-749D5F45CCC8}"/>
              </a:ext>
            </a:extLst>
          </p:cNvPr>
          <p:cNvSpPr txBox="1"/>
          <p:nvPr/>
        </p:nvSpPr>
        <p:spPr>
          <a:xfrm>
            <a:off x="0" y="7687685"/>
            <a:ext cx="7772400" cy="461665"/>
          </a:xfrm>
          <a:prstGeom prst="rect">
            <a:avLst/>
          </a:prstGeom>
          <a:noFill/>
        </p:spPr>
        <p:txBody>
          <a:bodyPr wrap="square">
            <a:spAutoFit/>
          </a:bodyPr>
          <a:lstStyle/>
          <a:p>
            <a:pPr marL="0" indent="0" algn="ctr">
              <a:lnSpc>
                <a:spcPct val="100000"/>
              </a:lnSpc>
              <a:spcAft>
                <a:spcPts val="600"/>
              </a:spcAft>
              <a:buNone/>
            </a:pPr>
            <a:r>
              <a:rPr lang="x-none" sz="2400" dirty="0">
                <a:solidFill>
                  <a:schemeClr val="bg1"/>
                </a:solidFill>
                <a:latin typeface="+mj-lt"/>
              </a:rPr>
              <a:t>Ahorre dinero cambiando las bases de datos a Azure</a:t>
            </a:r>
          </a:p>
        </p:txBody>
      </p:sp>
      <p:grpSp>
        <p:nvGrpSpPr>
          <p:cNvPr id="3" name="Group 2" descr="Estadísticas">
            <a:extLst>
              <a:ext uri="{FF2B5EF4-FFF2-40B4-BE49-F238E27FC236}">
                <a16:creationId xmlns:a16="http://schemas.microsoft.com/office/drawing/2014/main" id="{0CB53010-ECA4-FC2E-1133-A0F1CA339449}"/>
              </a:ext>
            </a:extLst>
          </p:cNvPr>
          <p:cNvGrpSpPr/>
          <p:nvPr/>
        </p:nvGrpSpPr>
        <p:grpSpPr>
          <a:xfrm>
            <a:off x="562778" y="8470473"/>
            <a:ext cx="6646844" cy="1326517"/>
            <a:chOff x="562778" y="8584309"/>
            <a:chExt cx="6646844" cy="1326517"/>
          </a:xfrm>
        </p:grpSpPr>
        <p:sp>
          <p:nvSpPr>
            <p:cNvPr id="36" name="TextBox 35">
              <a:extLst>
                <a:ext uri="{FF2B5EF4-FFF2-40B4-BE49-F238E27FC236}">
                  <a16:creationId xmlns:a16="http://schemas.microsoft.com/office/drawing/2014/main" id="{944F35F3-0C9B-2134-E3BE-E2DF12165376}"/>
                </a:ext>
              </a:extLst>
            </p:cNvPr>
            <p:cNvSpPr txBox="1"/>
            <p:nvPr/>
          </p:nvSpPr>
          <p:spPr>
            <a:xfrm>
              <a:off x="562778" y="8584309"/>
              <a:ext cx="1700517" cy="1160318"/>
            </a:xfrm>
            <a:prstGeom prst="rect">
              <a:avLst/>
            </a:prstGeom>
            <a:noFill/>
          </p:spPr>
          <p:txBody>
            <a:bodyPr wrap="square">
              <a:spAutoFit/>
            </a:bodyPr>
            <a:lstStyle/>
            <a:p>
              <a:pPr marL="0" marR="0" lvl="0" indent="0" algn="ctr" defTabSz="582926" rtl="0" eaLnBrk="1" fontAlgn="auto" latinLnBrk="0" hangingPunct="1">
                <a:lnSpc>
                  <a:spcPct val="100000"/>
                </a:lnSpc>
                <a:spcBef>
                  <a:spcPts val="0"/>
                </a:spcBef>
                <a:spcAft>
                  <a:spcPts val="600"/>
                </a:spcAft>
                <a:buClrTx/>
                <a:buSzPct val="90000"/>
                <a:buFontTx/>
                <a:buNone/>
                <a:tabLst/>
                <a:defRPr/>
              </a:pPr>
              <a:r>
                <a:rPr kumimoji="0" lang="x-none" sz="3200" b="0" i="0" u="none" strike="noStrike" kern="1200" cap="none" spc="0" normalizeH="0" baseline="0" noProof="0" dirty="0">
                  <a:ln>
                    <a:noFill/>
                  </a:ln>
                  <a:solidFill>
                    <a:schemeClr val="bg1"/>
                  </a:solidFill>
                  <a:effectLst/>
                  <a:uLnTx/>
                  <a:uFillTx/>
                  <a:latin typeface="Segoe UI Semibold"/>
                  <a:ea typeface="+mn-ea"/>
                  <a:cs typeface="+mn-cs"/>
                </a:rPr>
                <a:t>53</a:t>
              </a:r>
              <a:r>
                <a:rPr kumimoji="0" lang="en-IN" sz="3200" b="0" i="0" u="none" strike="noStrike" kern="1200" cap="none" spc="0" normalizeH="0" baseline="0" noProof="0" dirty="0">
                  <a:ln>
                    <a:noFill/>
                  </a:ln>
                  <a:solidFill>
                    <a:schemeClr val="bg1"/>
                  </a:solidFill>
                  <a:effectLst/>
                  <a:uLnTx/>
                  <a:uFillTx/>
                  <a:latin typeface="Segoe UI Semibold"/>
                  <a:ea typeface="+mn-ea"/>
                  <a:cs typeface="+mn-cs"/>
                </a:rPr>
                <a:t> </a:t>
              </a:r>
              <a:r>
                <a:rPr kumimoji="0" lang="x-none" sz="3200" b="0" i="0" u="none" strike="noStrike" kern="1200" cap="none" spc="0" normalizeH="0" baseline="0" noProof="0" dirty="0">
                  <a:ln>
                    <a:noFill/>
                  </a:ln>
                  <a:solidFill>
                    <a:schemeClr val="bg1"/>
                  </a:solidFill>
                  <a:effectLst/>
                  <a:uLnTx/>
                  <a:uFillTx/>
                  <a:latin typeface="Segoe UI Semibold"/>
                  <a:ea typeface="+mn-ea"/>
                  <a:cs typeface="+mn-cs"/>
                </a:rPr>
                <a:t>%</a:t>
              </a:r>
              <a:endParaRPr lang="en-US" sz="1200" dirty="0">
                <a:solidFill>
                  <a:schemeClr val="bg1"/>
                </a:solidFill>
              </a:endParaRPr>
            </a:p>
            <a:p>
              <a:pPr marL="0" marR="0" lvl="0" indent="0" algn="ctr" defTabSz="914225" rtl="0" eaLnBrk="1" fontAlgn="auto" latinLnBrk="0" hangingPunct="1">
                <a:lnSpc>
                  <a:spcPct val="90000"/>
                </a:lnSpc>
                <a:spcBef>
                  <a:spcPts val="0"/>
                </a:spcBef>
                <a:spcAft>
                  <a:spcPts val="0"/>
                </a:spcAft>
                <a:buClrTx/>
                <a:buSzTx/>
                <a:buFont typeface="Arial" panose="020B0604020202020204" pitchFamily="34" charset="0"/>
                <a:buNone/>
                <a:tabLst/>
                <a:defRPr/>
              </a:pPr>
              <a:r>
                <a:rPr lang="x-none" sz="1200" dirty="0">
                  <a:solidFill>
                    <a:schemeClr val="bg1"/>
                  </a:solidFill>
                </a:rPr>
                <a:t>Menor costo </a:t>
              </a:r>
              <a:br>
                <a:rPr dirty="0"/>
              </a:br>
              <a:r>
                <a:rPr lang="x-none" sz="1200" dirty="0">
                  <a:solidFill>
                    <a:schemeClr val="bg1"/>
                  </a:solidFill>
                </a:rPr>
                <a:t>de administración de aplicaciones</a:t>
              </a:r>
              <a:r>
                <a:rPr lang="x-none" sz="1200" baseline="30000" dirty="0">
                  <a:solidFill>
                    <a:schemeClr val="bg1"/>
                  </a:solidFill>
                </a:rPr>
                <a:t>1</a:t>
              </a:r>
            </a:p>
          </p:txBody>
        </p:sp>
        <p:sp>
          <p:nvSpPr>
            <p:cNvPr id="57" name="TextBox 56">
              <a:extLst>
                <a:ext uri="{FF2B5EF4-FFF2-40B4-BE49-F238E27FC236}">
                  <a16:creationId xmlns:a16="http://schemas.microsoft.com/office/drawing/2014/main" id="{F02FBFA9-B766-F138-AE44-C3FC239C6550}"/>
                </a:ext>
              </a:extLst>
            </p:cNvPr>
            <p:cNvSpPr txBox="1"/>
            <p:nvPr/>
          </p:nvSpPr>
          <p:spPr>
            <a:xfrm>
              <a:off x="3197688" y="8584309"/>
              <a:ext cx="1377025" cy="1160318"/>
            </a:xfrm>
            <a:prstGeom prst="rect">
              <a:avLst/>
            </a:prstGeom>
            <a:noFill/>
          </p:spPr>
          <p:txBody>
            <a:bodyPr wrap="square">
              <a:spAutoFit/>
            </a:bodyPr>
            <a:lstStyle/>
            <a:p>
              <a:pPr lvl="0" algn="ctr" defTabSz="582926">
                <a:spcAft>
                  <a:spcPts val="600"/>
                </a:spcAft>
                <a:buSzPct val="90000"/>
                <a:defRPr/>
              </a:pPr>
              <a:r>
                <a:rPr lang="x-none" sz="3200" dirty="0">
                  <a:solidFill>
                    <a:schemeClr val="bg1"/>
                  </a:solidFill>
                  <a:latin typeface="Segoe UI Semibold"/>
                </a:rPr>
                <a:t>90</a:t>
              </a:r>
              <a:r>
                <a:rPr lang="en-IN" sz="3200" dirty="0">
                  <a:solidFill>
                    <a:schemeClr val="bg1"/>
                  </a:solidFill>
                  <a:latin typeface="Segoe UI Semibold"/>
                </a:rPr>
                <a:t> </a:t>
              </a:r>
              <a:r>
                <a:rPr lang="x-none" sz="3200" dirty="0">
                  <a:solidFill>
                    <a:schemeClr val="bg1"/>
                  </a:solidFill>
                  <a:latin typeface="Segoe UI Semibold"/>
                </a:rPr>
                <a:t>%</a:t>
              </a:r>
            </a:p>
            <a:p>
              <a:pPr marL="0" marR="0" lvl="0" indent="0" algn="ctr" defTabSz="914225" rtl="0" eaLnBrk="1" fontAlgn="auto" latinLnBrk="0" hangingPunct="1">
                <a:lnSpc>
                  <a:spcPct val="90000"/>
                </a:lnSpc>
                <a:spcBef>
                  <a:spcPts val="0"/>
                </a:spcBef>
                <a:spcAft>
                  <a:spcPts val="0"/>
                </a:spcAft>
                <a:buClrTx/>
                <a:buSzTx/>
                <a:buFont typeface="Arial" panose="020B0604020202020204" pitchFamily="34" charset="0"/>
                <a:buNone/>
                <a:tabLst/>
                <a:defRPr/>
              </a:pPr>
              <a:r>
                <a:rPr lang="x-none" sz="1200" dirty="0">
                  <a:solidFill>
                    <a:schemeClr val="bg1"/>
                  </a:solidFill>
                </a:rPr>
                <a:t>Menor costo de administración de sistemas</a:t>
              </a:r>
              <a:r>
                <a:rPr lang="x-none" sz="1200" baseline="30000" dirty="0">
                  <a:solidFill>
                    <a:schemeClr val="bg1"/>
                  </a:solidFill>
                </a:rPr>
                <a:t>1</a:t>
              </a:r>
              <a:endParaRPr lang="en-US" sz="1200" dirty="0">
                <a:solidFill>
                  <a:schemeClr val="bg1"/>
                </a:solidFill>
              </a:endParaRPr>
            </a:p>
          </p:txBody>
        </p:sp>
        <p:sp>
          <p:nvSpPr>
            <p:cNvPr id="1024" name="TextBox 1023">
              <a:extLst>
                <a:ext uri="{FF2B5EF4-FFF2-40B4-BE49-F238E27FC236}">
                  <a16:creationId xmlns:a16="http://schemas.microsoft.com/office/drawing/2014/main" id="{61A6B984-0F74-D38C-6F18-3591BB0F54EF}"/>
                </a:ext>
              </a:extLst>
            </p:cNvPr>
            <p:cNvSpPr txBox="1"/>
            <p:nvPr/>
          </p:nvSpPr>
          <p:spPr>
            <a:xfrm>
              <a:off x="5073447" y="8584309"/>
              <a:ext cx="2136175" cy="1326517"/>
            </a:xfrm>
            <a:prstGeom prst="rect">
              <a:avLst/>
            </a:prstGeom>
            <a:noFill/>
          </p:spPr>
          <p:txBody>
            <a:bodyPr wrap="square">
              <a:spAutoFit/>
            </a:bodyPr>
            <a:lstStyle/>
            <a:p>
              <a:pPr lvl="0" algn="ctr" defTabSz="582926">
                <a:spcAft>
                  <a:spcPts val="600"/>
                </a:spcAft>
                <a:buSzPct val="90000"/>
                <a:defRPr/>
              </a:pPr>
              <a:r>
                <a:rPr lang="x-none" sz="3200" dirty="0">
                  <a:solidFill>
                    <a:schemeClr val="bg1"/>
                  </a:solidFill>
                  <a:latin typeface="Segoe UI Semibold"/>
                </a:rPr>
                <a:t>40</a:t>
              </a:r>
              <a:r>
                <a:rPr lang="en-IN" sz="3200">
                  <a:solidFill>
                    <a:schemeClr val="bg1"/>
                  </a:solidFill>
                  <a:latin typeface="Segoe UI Semibold"/>
                </a:rPr>
                <a:t> </a:t>
              </a:r>
              <a:r>
                <a:rPr lang="x-none" sz="3200">
                  <a:solidFill>
                    <a:schemeClr val="bg1"/>
                  </a:solidFill>
                  <a:latin typeface="Segoe UI Semibold"/>
                </a:rPr>
                <a:t>%</a:t>
              </a:r>
            </a:p>
            <a:p>
              <a:pPr marL="0" marR="0" lvl="0" indent="0" algn="ctr" defTabSz="914225" rtl="0" eaLnBrk="1" fontAlgn="auto" latinLnBrk="0" hangingPunct="1">
                <a:lnSpc>
                  <a:spcPct val="90000"/>
                </a:lnSpc>
                <a:spcBef>
                  <a:spcPts val="0"/>
                </a:spcBef>
                <a:spcAft>
                  <a:spcPts val="0"/>
                </a:spcAft>
                <a:buClrTx/>
                <a:buSzTx/>
                <a:buFont typeface="Arial" panose="020B0604020202020204" pitchFamily="34" charset="0"/>
                <a:buNone/>
                <a:tabLst/>
                <a:defRPr/>
              </a:pPr>
              <a:r>
                <a:rPr lang="x-none" sz="1200" dirty="0">
                  <a:solidFill>
                    <a:schemeClr val="bg1"/>
                  </a:solidFill>
                </a:rPr>
                <a:t>Mejora de la </a:t>
              </a:r>
              <a:br>
                <a:rPr dirty="0"/>
              </a:br>
              <a:r>
                <a:rPr lang="x-none" sz="1200" dirty="0">
                  <a:solidFill>
                    <a:schemeClr val="bg1"/>
                  </a:solidFill>
                </a:rPr>
                <a:t>productividad para la administración de bases de datos</a:t>
              </a:r>
              <a:r>
                <a:rPr lang="x-none" sz="1200" baseline="30000" dirty="0">
                  <a:solidFill>
                    <a:schemeClr val="bg1"/>
                  </a:solidFill>
                </a:rPr>
                <a:t>2</a:t>
              </a:r>
              <a:endParaRPr lang="en-US" sz="1200" dirty="0">
                <a:solidFill>
                  <a:schemeClr val="bg1"/>
                </a:solidFill>
              </a:endParaRPr>
            </a:p>
          </p:txBody>
        </p:sp>
        <p:grpSp>
          <p:nvGrpSpPr>
            <p:cNvPr id="10" name="Group 9">
              <a:extLst>
                <a:ext uri="{FF2B5EF4-FFF2-40B4-BE49-F238E27FC236}">
                  <a16:creationId xmlns:a16="http://schemas.microsoft.com/office/drawing/2014/main" id="{32BE0A1A-1550-E2E7-8A8A-405D46FCA5DE}"/>
                </a:ext>
              </a:extLst>
            </p:cNvPr>
            <p:cNvGrpSpPr/>
            <p:nvPr/>
          </p:nvGrpSpPr>
          <p:grpSpPr>
            <a:xfrm>
              <a:off x="2622188" y="8623856"/>
              <a:ext cx="2528025" cy="1225820"/>
              <a:chOff x="2752725" y="8126823"/>
              <a:chExt cx="2247900" cy="1245777"/>
            </a:xfrm>
          </p:grpSpPr>
          <p:cxnSp>
            <p:nvCxnSpPr>
              <p:cNvPr id="7" name="Straight Connector 6">
                <a:extLst>
                  <a:ext uri="{FF2B5EF4-FFF2-40B4-BE49-F238E27FC236}">
                    <a16:creationId xmlns:a16="http://schemas.microsoft.com/office/drawing/2014/main" id="{7665650F-40FA-1963-EDEA-4DE12CBB7A12}"/>
                  </a:ext>
                </a:extLst>
              </p:cNvPr>
              <p:cNvCxnSpPr/>
              <p:nvPr/>
            </p:nvCxnSpPr>
            <p:spPr>
              <a:xfrm>
                <a:off x="2752725" y="8126823"/>
                <a:ext cx="0" cy="124577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2002765-F294-466A-F27A-93E375E4B3B2}"/>
                  </a:ext>
                </a:extLst>
              </p:cNvPr>
              <p:cNvCxnSpPr/>
              <p:nvPr/>
            </p:nvCxnSpPr>
            <p:spPr>
              <a:xfrm>
                <a:off x="5000625" y="8126823"/>
                <a:ext cx="0" cy="124577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13" name="Graphic 12">
            <a:extLst>
              <a:ext uri="{FF2B5EF4-FFF2-40B4-BE49-F238E27FC236}">
                <a16:creationId xmlns:a16="http://schemas.microsoft.com/office/drawing/2014/main" id="{B78796D9-709F-F9FB-080E-DA788394549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5894" y="3656823"/>
            <a:ext cx="617066" cy="667099"/>
          </a:xfrm>
          <a:prstGeom prst="rect">
            <a:avLst/>
          </a:prstGeom>
        </p:spPr>
      </p:pic>
    </p:spTree>
    <p:extLst>
      <p:ext uri="{BB962C8B-B14F-4D97-AF65-F5344CB8AC3E}">
        <p14:creationId xmlns:p14="http://schemas.microsoft.com/office/powerpoint/2010/main" val="23292161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9B8DA8-97CA-406F-9DD8-169A0D8E6E56}"/>
              </a:ext>
            </a:extLst>
          </p:cNvPr>
          <p:cNvSpPr txBox="1">
            <a:spLocks/>
          </p:cNvSpPr>
          <p:nvPr/>
        </p:nvSpPr>
        <p:spPr>
          <a:xfrm>
            <a:off x="372292" y="541077"/>
            <a:ext cx="1899853" cy="553998"/>
          </a:xfrm>
          <a:prstGeom prst="rect">
            <a:avLst/>
          </a:prstGeom>
        </p:spPr>
        <p:txBody>
          <a:bodyPr vert="horz" wrap="square" lIns="0" tIns="0" rIns="0" bIns="0" rtlCol="0" anchor="t">
            <a:spAutoFit/>
          </a:bodyPr>
          <a:lstStyle>
            <a:lvl1pPr algn="l" defTabSz="582926" rtl="0" eaLnBrk="1" latinLnBrk="0" hangingPunct="1">
              <a:lnSpc>
                <a:spcPts val="2000"/>
              </a:lnSpc>
              <a:spcBef>
                <a:spcPct val="0"/>
              </a:spcBef>
              <a:buNone/>
              <a:defRPr lang="en-US" sz="1750" b="0" kern="1200" cap="none" spc="-31" baseline="0">
                <a:ln w="3175">
                  <a:noFill/>
                </a:ln>
                <a:solidFill>
                  <a:srgbClr val="000000"/>
                </a:solidFill>
                <a:effectLst/>
                <a:latin typeface="+mj-lt"/>
                <a:ea typeface="+mn-ea"/>
                <a:cs typeface="Segoe UI" pitchFamily="34" charset="0"/>
              </a:defRPr>
            </a:lvl1pPr>
          </a:lstStyle>
          <a:p>
            <a:pPr>
              <a:lnSpc>
                <a:spcPct val="100000"/>
              </a:lnSpc>
            </a:pPr>
            <a:r>
              <a:rPr lang="x-none" sz="1800" dirty="0">
                <a:solidFill>
                  <a:schemeClr val="tx2"/>
                </a:solidFill>
              </a:rPr>
              <a:t>Azure lo ayuda a hacer más con menos</a:t>
            </a:r>
          </a:p>
        </p:txBody>
      </p:sp>
      <p:pic>
        <p:nvPicPr>
          <p:cNvPr id="16" name="Graphic 15">
            <a:extLst>
              <a:ext uri="{FF2B5EF4-FFF2-40B4-BE49-F238E27FC236}">
                <a16:creationId xmlns:a16="http://schemas.microsoft.com/office/drawing/2014/main" id="{ECABA152-1EB6-144B-6D84-5ECDFB48FDF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20029" y="381686"/>
            <a:ext cx="829311" cy="829311"/>
          </a:xfrm>
          <a:prstGeom prst="rect">
            <a:avLst/>
          </a:prstGeom>
        </p:spPr>
      </p:pic>
      <p:sp>
        <p:nvSpPr>
          <p:cNvPr id="10" name="Text Placeholder 2">
            <a:extLst>
              <a:ext uri="{FF2B5EF4-FFF2-40B4-BE49-F238E27FC236}">
                <a16:creationId xmlns:a16="http://schemas.microsoft.com/office/drawing/2014/main" id="{83C02467-C386-4CBC-9436-B2BA02C7C6E0}"/>
              </a:ext>
            </a:extLst>
          </p:cNvPr>
          <p:cNvSpPr txBox="1">
            <a:spLocks/>
          </p:cNvSpPr>
          <p:nvPr/>
        </p:nvSpPr>
        <p:spPr>
          <a:xfrm>
            <a:off x="372293" y="1434082"/>
            <a:ext cx="3402881" cy="4185761"/>
          </a:xfrm>
          <a:prstGeom prst="rect">
            <a:avLst/>
          </a:prstGeom>
        </p:spPr>
        <p:txBody>
          <a:bodyPr vert="horz" wrap="square" lIns="0" tIns="0" rIns="0" bIns="0" rtlCol="0" anchor="t">
            <a:spAutoFit/>
          </a:bodyPr>
          <a:lstStyle>
            <a:lvl1pPr marL="214299" marR="0" indent="-214299" algn="l" defTabSz="582926" rtl="0" eaLnBrk="1" fontAlgn="auto" latinLnBrk="0" hangingPunct="1">
              <a:lnSpc>
                <a:spcPts val="1500"/>
              </a:lnSpc>
              <a:spcBef>
                <a:spcPts val="0"/>
              </a:spcBef>
              <a:spcAft>
                <a:spcPts val="0"/>
              </a:spcAft>
              <a:buClrTx/>
              <a:buSzPct val="90000"/>
              <a:buFont typeface="Arial" panose="020B0604020202020204" pitchFamily="34" charset="0"/>
              <a:buChar char="•"/>
              <a:tabLst/>
              <a:defRPr lang="en-US" sz="1250" kern="1200" spc="0" baseline="0" dirty="0">
                <a:solidFill>
                  <a:srgbClr val="000000"/>
                </a:solidFill>
                <a:latin typeface="+mn-lt"/>
                <a:ea typeface="+mn-ea"/>
                <a:cs typeface="+mn-cs"/>
              </a:defRPr>
            </a:lvl1pPr>
            <a:lvl2pPr marL="142866" marR="0" indent="0" algn="l" defTabSz="582926" rtl="0" eaLnBrk="1" fontAlgn="auto" latinLnBrk="0" hangingPunct="1">
              <a:lnSpc>
                <a:spcPct val="100000"/>
              </a:lnSpc>
              <a:spcBef>
                <a:spcPts val="0"/>
              </a:spcBef>
              <a:spcAft>
                <a:spcPts val="0"/>
              </a:spcAft>
              <a:buClrTx/>
              <a:buSzPct val="90000"/>
              <a:buFontTx/>
              <a:buNone/>
              <a:tabLst/>
              <a:defRPr sz="1250" kern="1200" spc="0" baseline="0">
                <a:solidFill>
                  <a:srgbClr val="000000"/>
                </a:solidFill>
                <a:latin typeface="+mn-lt"/>
                <a:ea typeface="+mn-ea"/>
                <a:cs typeface="+mn-cs"/>
              </a:defRPr>
            </a:lvl2pPr>
            <a:lvl3pPr marL="285731"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chemeClr val="tx2"/>
                </a:solidFill>
                <a:latin typeface="+mj-lt"/>
                <a:ea typeface="+mn-ea"/>
                <a:cs typeface="+mn-cs"/>
              </a:defRPr>
            </a:lvl3pPr>
            <a:lvl4pPr marL="428597"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rgbClr val="000000"/>
                </a:solidFill>
                <a:latin typeface="+mn-lt"/>
                <a:ea typeface="+mn-ea"/>
                <a:cs typeface="+mn-cs"/>
              </a:defRPr>
            </a:lvl4pPr>
            <a:lvl5pPr marL="571463"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625" b="1" kern="1200" spc="0" baseline="0">
                <a:solidFill>
                  <a:srgbClr val="000000"/>
                </a:solidFill>
                <a:latin typeface="+mn-lt"/>
                <a:ea typeface="+mn-ea"/>
                <a:cs typeface="+mn-cs"/>
              </a:defRPr>
            </a:lvl5pPr>
            <a:lvl6pPr marL="1457315" indent="0" algn="l" defTabSz="582926" rtl="0" eaLnBrk="1" latinLnBrk="0" hangingPunct="1">
              <a:spcBef>
                <a:spcPct val="20000"/>
              </a:spcBef>
              <a:buFont typeface="Arial" pitchFamily="34" charset="0"/>
              <a:buNone/>
              <a:defRPr sz="1250" kern="1200">
                <a:solidFill>
                  <a:schemeClr val="tx1"/>
                </a:solidFill>
                <a:latin typeface="+mn-lt"/>
                <a:ea typeface="+mn-ea"/>
                <a:cs typeface="+mn-cs"/>
              </a:defRPr>
            </a:lvl6pPr>
            <a:lvl7pPr marL="0" indent="0" algn="l" defTabSz="582926" rtl="0" eaLnBrk="1" latinLnBrk="0" hangingPunct="1">
              <a:lnSpc>
                <a:spcPct val="100000"/>
              </a:lnSpc>
              <a:spcBef>
                <a:spcPts val="0"/>
              </a:spcBef>
              <a:spcAft>
                <a:spcPts val="0"/>
              </a:spcAft>
              <a:buFont typeface="Arial" pitchFamily="34" charset="0"/>
              <a:buNone/>
              <a:defRPr sz="625" kern="1200">
                <a:solidFill>
                  <a:srgbClr val="000000"/>
                </a:solidFill>
                <a:latin typeface="+mn-lt"/>
                <a:ea typeface="+mn-ea"/>
                <a:cs typeface="+mn-cs"/>
              </a:defRPr>
            </a:lvl7pPr>
            <a:lvl8pPr marL="2185974"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8pPr>
            <a:lvl9pPr marL="2477438"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9pPr>
          </a:lstStyle>
          <a:p>
            <a:pPr marL="0" indent="0" defTabSz="914400">
              <a:lnSpc>
                <a:spcPct val="100000"/>
              </a:lnSpc>
              <a:spcAft>
                <a:spcPts val="1200"/>
              </a:spcAft>
              <a:buSzTx/>
              <a:buNone/>
              <a:defRPr/>
            </a:pPr>
            <a:r>
              <a:rPr lang="x-none" sz="1100" dirty="0">
                <a:solidFill>
                  <a:schemeClr val="tx1"/>
                </a:solidFill>
              </a:rPr>
              <a:t>Azure puede ayudarlo a transformar su negocio con soluciones de bases de datos que ayudan a reducir el costo y la complejidad de la administración de bases de datos locales. Pero eso no es todo. Estos son algunos de los otros beneficios que puede esperar.</a:t>
            </a:r>
          </a:p>
          <a:p>
            <a:pPr marL="0" indent="0" defTabSz="914400">
              <a:lnSpc>
                <a:spcPct val="100000"/>
              </a:lnSpc>
              <a:spcAft>
                <a:spcPts val="1200"/>
              </a:spcAft>
              <a:buSzTx/>
              <a:buNone/>
              <a:defRPr/>
            </a:pPr>
            <a:r>
              <a:rPr lang="x-none" sz="1100" dirty="0">
                <a:solidFill>
                  <a:schemeClr val="tx2"/>
                </a:solidFill>
                <a:latin typeface="+mj-lt"/>
              </a:rPr>
              <a:t>Las bases de datos</a:t>
            </a:r>
            <a:br>
              <a:rPr sz="1200" dirty="0"/>
            </a:br>
            <a:r>
              <a:rPr lang="x-none" sz="1100" dirty="0">
                <a:solidFill>
                  <a:schemeClr val="tx1"/>
                </a:solidFill>
              </a:rPr>
              <a:t>de Azure de valor incomparable son hasta 5 veces más rápidas y hasta un 93 % más baratas que AWS.</a:t>
            </a:r>
            <a:r>
              <a:rPr lang="x-none" sz="1100" baseline="30000" dirty="0">
                <a:solidFill>
                  <a:schemeClr val="tx1"/>
                </a:solidFill>
              </a:rPr>
              <a:t>3</a:t>
            </a:r>
            <a:r>
              <a:rPr lang="x-none" sz="1100" dirty="0">
                <a:solidFill>
                  <a:schemeClr val="tx1"/>
                </a:solidFill>
              </a:rPr>
              <a:t> Los ahorros se suman: un estudio de Forrester demostró un retorno de la inversión en solo seis meses.</a:t>
            </a:r>
            <a:r>
              <a:rPr lang="x-none" sz="1100" baseline="30000" dirty="0"/>
              <a:t>2</a:t>
            </a:r>
            <a:endParaRPr lang="en-US" sz="1100" dirty="0">
              <a:solidFill>
                <a:schemeClr val="tx1"/>
              </a:solidFill>
            </a:endParaRPr>
          </a:p>
          <a:p>
            <a:pPr marL="0" indent="0" defTabSz="914400">
              <a:lnSpc>
                <a:spcPct val="100000"/>
              </a:lnSpc>
              <a:spcAft>
                <a:spcPts val="1200"/>
              </a:spcAft>
              <a:buSzTx/>
              <a:buNone/>
              <a:defRPr/>
            </a:pPr>
            <a:r>
              <a:rPr lang="x-none" sz="1100" dirty="0">
                <a:solidFill>
                  <a:schemeClr val="tx2"/>
                </a:solidFill>
                <a:latin typeface="+mj-lt"/>
              </a:rPr>
              <a:t>Las bases de datos de Azure</a:t>
            </a:r>
            <a:br>
              <a:rPr sz="1200" dirty="0"/>
            </a:br>
            <a:r>
              <a:rPr lang="x-none" sz="1100" dirty="0">
                <a:solidFill>
                  <a:schemeClr val="tx1"/>
                </a:solidFill>
              </a:rPr>
              <a:t>de seguridad inigualables incluyen seguridad integrada respaldada por un modelo de Confianza cero y todo el peso de la seguridad de Microsoft. Confíe en la plataforma SQL Server que ha tenido la menor cantidad de vulnerabilidades de seguridad de cualquier base de datos en los últimos 10 años.</a:t>
            </a:r>
            <a:r>
              <a:rPr lang="x-none" sz="1100" baseline="30000" dirty="0">
                <a:solidFill>
                  <a:schemeClr val="tx1"/>
                </a:solidFill>
              </a:rPr>
              <a:t>4</a:t>
            </a:r>
            <a:r>
              <a:rPr lang="x-none" sz="1100" dirty="0">
                <a:solidFill>
                  <a:schemeClr val="tx1"/>
                </a:solidFill>
              </a:rPr>
              <a:t> </a:t>
            </a:r>
            <a:endParaRPr lang="en-US" sz="1100" dirty="0">
              <a:solidFill>
                <a:schemeClr val="tx1"/>
              </a:solidFill>
              <a:cs typeface="Segoe UI"/>
            </a:endParaRPr>
          </a:p>
          <a:p>
            <a:pPr marL="0" indent="0" defTabSz="914400">
              <a:lnSpc>
                <a:spcPct val="100000"/>
              </a:lnSpc>
              <a:spcAft>
                <a:spcPts val="1200"/>
              </a:spcAft>
              <a:buSzTx/>
              <a:buNone/>
              <a:defRPr/>
            </a:pPr>
            <a:r>
              <a:rPr lang="x-none" sz="1100" dirty="0">
                <a:solidFill>
                  <a:schemeClr val="tx2"/>
                </a:solidFill>
                <a:latin typeface="+mj-lt"/>
              </a:rPr>
              <a:t>Una verdadera plataforma de nube híbrida</a:t>
            </a:r>
            <a:br>
              <a:rPr sz="1200" dirty="0"/>
            </a:br>
            <a:r>
              <a:rPr lang="x-none" sz="1100" dirty="0"/>
              <a:t>Información casi en tiempo real del perímetro a la nube para satisfacer sus necesidades y programas empresariales y herramientas de migración gratuitas para una migración sin problemas a Azure.</a:t>
            </a:r>
            <a:endParaRPr lang="en-US" sz="1100" dirty="0">
              <a:solidFill>
                <a:schemeClr val="tx1"/>
              </a:solidFill>
            </a:endParaRPr>
          </a:p>
        </p:txBody>
      </p:sp>
      <p:sp>
        <p:nvSpPr>
          <p:cNvPr id="18" name="Rectangle 17">
            <a:extLst>
              <a:ext uri="{FF2B5EF4-FFF2-40B4-BE49-F238E27FC236}">
                <a16:creationId xmlns:a16="http://schemas.microsoft.com/office/drawing/2014/main" id="{5DC5155B-5AA7-4121-91D1-4795205AD92E}"/>
              </a:ext>
              <a:ext uri="{C183D7F6-B498-43B3-948B-1728B52AA6E4}">
                <adec:decorative xmlns:adec="http://schemas.microsoft.com/office/drawing/2017/decorative" val="1"/>
              </a:ext>
            </a:extLst>
          </p:cNvPr>
          <p:cNvSpPr/>
          <p:nvPr/>
        </p:nvSpPr>
        <p:spPr bwMode="auto">
          <a:xfrm>
            <a:off x="4217348" y="241078"/>
            <a:ext cx="3182758" cy="544692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descr="Queremos">
            <a:extLst>
              <a:ext uri="{FF2B5EF4-FFF2-40B4-BE49-F238E27FC236}">
                <a16:creationId xmlns:a16="http://schemas.microsoft.com/office/drawing/2014/main" id="{682572F5-CEFC-2784-71ED-8AF8EF9C9EB5}"/>
              </a:ext>
              <a:ext uri="{C183D7F6-B498-43B3-948B-1728B52AA6E4}">
                <adec:decorative xmlns:adec="http://schemas.microsoft.com/office/drawing/2017/decorative" val="0"/>
              </a:ext>
            </a:extLst>
          </p:cNvPr>
          <p:cNvGrpSpPr/>
          <p:nvPr/>
        </p:nvGrpSpPr>
        <p:grpSpPr>
          <a:xfrm>
            <a:off x="4396494" y="430746"/>
            <a:ext cx="2878935" cy="780251"/>
            <a:chOff x="4217348" y="430746"/>
            <a:chExt cx="2878935" cy="780251"/>
          </a:xfrm>
        </p:grpSpPr>
        <p:sp>
          <p:nvSpPr>
            <p:cNvPr id="20" name="Text Placeholder 2">
              <a:extLst>
                <a:ext uri="{FF2B5EF4-FFF2-40B4-BE49-F238E27FC236}">
                  <a16:creationId xmlns:a16="http://schemas.microsoft.com/office/drawing/2014/main" id="{A95499F9-1BF5-455F-BCA4-32687E4BEA14}"/>
                </a:ext>
              </a:extLst>
            </p:cNvPr>
            <p:cNvSpPr txBox="1">
              <a:spLocks/>
            </p:cNvSpPr>
            <p:nvPr/>
          </p:nvSpPr>
          <p:spPr>
            <a:xfrm>
              <a:off x="4217348" y="596477"/>
              <a:ext cx="2098684" cy="498598"/>
            </a:xfrm>
            <a:prstGeom prst="rect">
              <a:avLst/>
            </a:prstGeom>
          </p:spPr>
          <p:txBody>
            <a:bodyPr vert="horz" wrap="square" lIns="0" tIns="0" rIns="0" bIns="0" rtlCol="0">
              <a:spAutoFit/>
            </a:bodyPr>
            <a:lstStyle>
              <a:lvl1pPr marL="214299" marR="0" indent="-214299" algn="l" defTabSz="582926" rtl="0" eaLnBrk="1" fontAlgn="auto" latinLnBrk="0" hangingPunct="1">
                <a:lnSpc>
                  <a:spcPts val="1500"/>
                </a:lnSpc>
                <a:spcBef>
                  <a:spcPts val="0"/>
                </a:spcBef>
                <a:spcAft>
                  <a:spcPts val="0"/>
                </a:spcAft>
                <a:buClrTx/>
                <a:buSzPct val="90000"/>
                <a:buFont typeface="Arial" panose="020B0604020202020204" pitchFamily="34" charset="0"/>
                <a:buChar char="•"/>
                <a:tabLst/>
                <a:defRPr lang="en-US" sz="1250" kern="1200" spc="0" baseline="0" dirty="0">
                  <a:solidFill>
                    <a:srgbClr val="000000"/>
                  </a:solidFill>
                  <a:latin typeface="+mn-lt"/>
                  <a:ea typeface="+mn-ea"/>
                  <a:cs typeface="+mn-cs"/>
                </a:defRPr>
              </a:lvl1pPr>
              <a:lvl2pPr marL="142866" marR="0" indent="0" algn="l" defTabSz="582926" rtl="0" eaLnBrk="1" fontAlgn="auto" latinLnBrk="0" hangingPunct="1">
                <a:lnSpc>
                  <a:spcPct val="100000"/>
                </a:lnSpc>
                <a:spcBef>
                  <a:spcPts val="0"/>
                </a:spcBef>
                <a:spcAft>
                  <a:spcPts val="0"/>
                </a:spcAft>
                <a:buClrTx/>
                <a:buSzPct val="90000"/>
                <a:buFontTx/>
                <a:buNone/>
                <a:tabLst/>
                <a:defRPr sz="1250" kern="1200" spc="0" baseline="0">
                  <a:solidFill>
                    <a:srgbClr val="000000"/>
                  </a:solidFill>
                  <a:latin typeface="+mn-lt"/>
                  <a:ea typeface="+mn-ea"/>
                  <a:cs typeface="+mn-cs"/>
                </a:defRPr>
              </a:lvl2pPr>
              <a:lvl3pPr marL="285731"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chemeClr val="tx2"/>
                  </a:solidFill>
                  <a:latin typeface="+mj-lt"/>
                  <a:ea typeface="+mn-ea"/>
                  <a:cs typeface="+mn-cs"/>
                </a:defRPr>
              </a:lvl3pPr>
              <a:lvl4pPr marL="428597"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rgbClr val="000000"/>
                  </a:solidFill>
                  <a:latin typeface="+mn-lt"/>
                  <a:ea typeface="+mn-ea"/>
                  <a:cs typeface="+mn-cs"/>
                </a:defRPr>
              </a:lvl4pPr>
              <a:lvl5pPr marL="571463"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625" b="1" kern="1200" spc="0" baseline="0">
                  <a:solidFill>
                    <a:srgbClr val="000000"/>
                  </a:solidFill>
                  <a:latin typeface="+mn-lt"/>
                  <a:ea typeface="+mn-ea"/>
                  <a:cs typeface="+mn-cs"/>
                </a:defRPr>
              </a:lvl5pPr>
              <a:lvl6pPr marL="1457315" indent="0" algn="l" defTabSz="582926" rtl="0" eaLnBrk="1" latinLnBrk="0" hangingPunct="1">
                <a:spcBef>
                  <a:spcPct val="20000"/>
                </a:spcBef>
                <a:buFont typeface="Arial" pitchFamily="34" charset="0"/>
                <a:buNone/>
                <a:defRPr sz="1250" kern="1200">
                  <a:solidFill>
                    <a:schemeClr val="tx1"/>
                  </a:solidFill>
                  <a:latin typeface="+mn-lt"/>
                  <a:ea typeface="+mn-ea"/>
                  <a:cs typeface="+mn-cs"/>
                </a:defRPr>
              </a:lvl6pPr>
              <a:lvl7pPr marL="0" indent="0" algn="l" defTabSz="582926" rtl="0" eaLnBrk="1" latinLnBrk="0" hangingPunct="1">
                <a:lnSpc>
                  <a:spcPct val="100000"/>
                </a:lnSpc>
                <a:spcBef>
                  <a:spcPts val="0"/>
                </a:spcBef>
                <a:spcAft>
                  <a:spcPts val="0"/>
                </a:spcAft>
                <a:buFont typeface="Arial" pitchFamily="34" charset="0"/>
                <a:buNone/>
                <a:defRPr sz="625" kern="1200">
                  <a:solidFill>
                    <a:srgbClr val="000000"/>
                  </a:solidFill>
                  <a:latin typeface="+mn-lt"/>
                  <a:ea typeface="+mn-ea"/>
                  <a:cs typeface="+mn-cs"/>
                </a:defRPr>
              </a:lvl7pPr>
              <a:lvl8pPr marL="2185974"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8pPr>
              <a:lvl9pPr marL="2477438"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9pPr>
            </a:lstStyle>
            <a:p>
              <a:pPr marL="0" indent="0">
                <a:lnSpc>
                  <a:spcPct val="90000"/>
                </a:lnSpc>
                <a:spcAft>
                  <a:spcPts val="600"/>
                </a:spcAft>
                <a:buNone/>
              </a:pPr>
              <a:r>
                <a:rPr lang="x-none" sz="1800" dirty="0">
                  <a:solidFill>
                    <a:schemeClr val="tx2"/>
                  </a:solidFill>
                  <a:latin typeface="+mj-lt"/>
                </a:rPr>
                <a:t>Queremos </a:t>
              </a:r>
              <a:br>
                <a:rPr dirty="0"/>
              </a:br>
              <a:r>
                <a:rPr lang="x-none" sz="1800" dirty="0">
                  <a:solidFill>
                    <a:schemeClr val="tx2"/>
                  </a:solidFill>
                  <a:latin typeface="+mj-lt"/>
                </a:rPr>
                <a:t>ayudarlo a tener éxito</a:t>
              </a:r>
            </a:p>
          </p:txBody>
        </p:sp>
        <p:pic>
          <p:nvPicPr>
            <p:cNvPr id="14" name="Graphic 13">
              <a:extLst>
                <a:ext uri="{FF2B5EF4-FFF2-40B4-BE49-F238E27FC236}">
                  <a16:creationId xmlns:a16="http://schemas.microsoft.com/office/drawing/2014/main" id="{525AA687-89EF-6D35-6018-623C0F363D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6032" y="430746"/>
              <a:ext cx="780251" cy="780251"/>
            </a:xfrm>
            <a:prstGeom prst="rect">
              <a:avLst/>
            </a:prstGeom>
          </p:spPr>
        </p:pic>
      </p:grpSp>
      <p:sp>
        <p:nvSpPr>
          <p:cNvPr id="21" name="Text Placeholder 2">
            <a:extLst>
              <a:ext uri="{FF2B5EF4-FFF2-40B4-BE49-F238E27FC236}">
                <a16:creationId xmlns:a16="http://schemas.microsoft.com/office/drawing/2014/main" id="{7760B9E4-CCC9-4630-9E71-666FE4FBD6B2}"/>
              </a:ext>
            </a:extLst>
          </p:cNvPr>
          <p:cNvSpPr txBox="1">
            <a:spLocks/>
          </p:cNvSpPr>
          <p:nvPr/>
        </p:nvSpPr>
        <p:spPr>
          <a:xfrm>
            <a:off x="4407769" y="1434082"/>
            <a:ext cx="2644784" cy="3939540"/>
          </a:xfrm>
          <a:prstGeom prst="rect">
            <a:avLst/>
          </a:prstGeom>
        </p:spPr>
        <p:txBody>
          <a:bodyPr vert="horz" wrap="square" lIns="0" tIns="0" rIns="0" bIns="0" rtlCol="0">
            <a:spAutoFit/>
          </a:bodyPr>
          <a:lstStyle>
            <a:lvl1pPr marL="214299" marR="0" indent="-214299" algn="l" defTabSz="582926" rtl="0" eaLnBrk="1" fontAlgn="auto" latinLnBrk="0" hangingPunct="1">
              <a:lnSpc>
                <a:spcPts val="1500"/>
              </a:lnSpc>
              <a:spcBef>
                <a:spcPts val="0"/>
              </a:spcBef>
              <a:spcAft>
                <a:spcPts val="0"/>
              </a:spcAft>
              <a:buClrTx/>
              <a:buSzPct val="90000"/>
              <a:buFont typeface="Arial" panose="020B0604020202020204" pitchFamily="34" charset="0"/>
              <a:buChar char="•"/>
              <a:tabLst/>
              <a:defRPr lang="en-US" sz="1250" kern="1200" spc="0" baseline="0" dirty="0">
                <a:solidFill>
                  <a:srgbClr val="000000"/>
                </a:solidFill>
                <a:latin typeface="+mn-lt"/>
                <a:ea typeface="+mn-ea"/>
                <a:cs typeface="+mn-cs"/>
              </a:defRPr>
            </a:lvl1pPr>
            <a:lvl2pPr marL="142866" marR="0" indent="0" algn="l" defTabSz="582926" rtl="0" eaLnBrk="1" fontAlgn="auto" latinLnBrk="0" hangingPunct="1">
              <a:lnSpc>
                <a:spcPct val="100000"/>
              </a:lnSpc>
              <a:spcBef>
                <a:spcPts val="0"/>
              </a:spcBef>
              <a:spcAft>
                <a:spcPts val="0"/>
              </a:spcAft>
              <a:buClrTx/>
              <a:buSzPct val="90000"/>
              <a:buFontTx/>
              <a:buNone/>
              <a:tabLst/>
              <a:defRPr sz="1250" kern="1200" spc="0" baseline="0">
                <a:solidFill>
                  <a:srgbClr val="000000"/>
                </a:solidFill>
                <a:latin typeface="+mn-lt"/>
                <a:ea typeface="+mn-ea"/>
                <a:cs typeface="+mn-cs"/>
              </a:defRPr>
            </a:lvl2pPr>
            <a:lvl3pPr marL="285731"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chemeClr val="tx2"/>
                </a:solidFill>
                <a:latin typeface="+mj-lt"/>
                <a:ea typeface="+mn-ea"/>
                <a:cs typeface="+mn-cs"/>
              </a:defRPr>
            </a:lvl3pPr>
            <a:lvl4pPr marL="428597"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875" kern="1200" spc="0" baseline="0">
                <a:solidFill>
                  <a:srgbClr val="000000"/>
                </a:solidFill>
                <a:latin typeface="+mn-lt"/>
                <a:ea typeface="+mn-ea"/>
                <a:cs typeface="+mn-cs"/>
              </a:defRPr>
            </a:lvl4pPr>
            <a:lvl5pPr marL="571463" marR="0" indent="0" algn="l" defTabSz="582926" rtl="0" eaLnBrk="1" fontAlgn="auto" latinLnBrk="0" hangingPunct="1">
              <a:lnSpc>
                <a:spcPct val="100000"/>
              </a:lnSpc>
              <a:spcBef>
                <a:spcPts val="0"/>
              </a:spcBef>
              <a:spcAft>
                <a:spcPts val="0"/>
              </a:spcAft>
              <a:buClrTx/>
              <a:buSzPct val="90000"/>
              <a:buFont typeface="Wingdings" panose="05000000000000000000" pitchFamily="2" charset="2"/>
              <a:buNone/>
              <a:tabLst/>
              <a:defRPr sz="625" b="1" kern="1200" spc="0" baseline="0">
                <a:solidFill>
                  <a:srgbClr val="000000"/>
                </a:solidFill>
                <a:latin typeface="+mn-lt"/>
                <a:ea typeface="+mn-ea"/>
                <a:cs typeface="+mn-cs"/>
              </a:defRPr>
            </a:lvl5pPr>
            <a:lvl6pPr marL="1457315" indent="0" algn="l" defTabSz="582926" rtl="0" eaLnBrk="1" latinLnBrk="0" hangingPunct="1">
              <a:spcBef>
                <a:spcPct val="20000"/>
              </a:spcBef>
              <a:buFont typeface="Arial" pitchFamily="34" charset="0"/>
              <a:buNone/>
              <a:defRPr sz="1250" kern="1200">
                <a:solidFill>
                  <a:schemeClr val="tx1"/>
                </a:solidFill>
                <a:latin typeface="+mn-lt"/>
                <a:ea typeface="+mn-ea"/>
                <a:cs typeface="+mn-cs"/>
              </a:defRPr>
            </a:lvl6pPr>
            <a:lvl7pPr marL="0" indent="0" algn="l" defTabSz="582926" rtl="0" eaLnBrk="1" latinLnBrk="0" hangingPunct="1">
              <a:lnSpc>
                <a:spcPct val="100000"/>
              </a:lnSpc>
              <a:spcBef>
                <a:spcPts val="0"/>
              </a:spcBef>
              <a:spcAft>
                <a:spcPts val="0"/>
              </a:spcAft>
              <a:buFont typeface="Arial" pitchFamily="34" charset="0"/>
              <a:buNone/>
              <a:defRPr sz="625" kern="1200">
                <a:solidFill>
                  <a:srgbClr val="000000"/>
                </a:solidFill>
                <a:latin typeface="+mn-lt"/>
                <a:ea typeface="+mn-ea"/>
                <a:cs typeface="+mn-cs"/>
              </a:defRPr>
            </a:lvl7pPr>
            <a:lvl8pPr marL="2185974"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8pPr>
            <a:lvl9pPr marL="2477438" indent="-145732" algn="l" defTabSz="582926" rtl="0" eaLnBrk="1" latinLnBrk="0" hangingPunct="1">
              <a:spcBef>
                <a:spcPct val="20000"/>
              </a:spcBef>
              <a:buFont typeface="Arial" pitchFamily="34" charset="0"/>
              <a:buChar char="•"/>
              <a:defRPr sz="125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1200"/>
              </a:spcAft>
              <a:buClrTx/>
              <a:buSzTx/>
              <a:buFontTx/>
              <a:buNone/>
              <a:tabLst/>
              <a:defRPr/>
            </a:pPr>
            <a:r>
              <a:rPr lang="x-none" sz="1100" dirty="0">
                <a:solidFill>
                  <a:schemeClr val="tx1"/>
                </a:solidFill>
              </a:rPr>
              <a:t>¿La complejidad de la migración de bases de datos le ha impedido modernizarse? Nuestras herramientas y programas de migración pueden ayudar. </a:t>
            </a:r>
          </a:p>
          <a:p>
            <a:pPr marL="0" marR="0" indent="0" algn="l" defTabSz="914400" rtl="0" eaLnBrk="1" fontAlgn="auto" latinLnBrk="0" hangingPunct="1">
              <a:lnSpc>
                <a:spcPct val="100000"/>
              </a:lnSpc>
              <a:spcBef>
                <a:spcPts val="0"/>
              </a:spcBef>
              <a:spcAft>
                <a:spcPts val="1200"/>
              </a:spcAft>
              <a:buClrTx/>
              <a:buSzTx/>
              <a:buFontTx/>
              <a:buNone/>
              <a:tabLst/>
              <a:defRPr/>
            </a:pPr>
            <a:r>
              <a:rPr lang="x-none" sz="1100" dirty="0">
                <a:solidFill>
                  <a:schemeClr val="tx2"/>
                </a:solidFill>
                <a:latin typeface="+mj-lt"/>
              </a:rPr>
              <a:t>La herramienta Azure Migrate </a:t>
            </a:r>
          </a:p>
          <a:p>
            <a:pPr marL="0" marR="0" indent="0" algn="l" defTabSz="914400" rtl="0" eaLnBrk="1" fontAlgn="auto" latinLnBrk="0" hangingPunct="1">
              <a:lnSpc>
                <a:spcPct val="100000"/>
              </a:lnSpc>
              <a:spcBef>
                <a:spcPts val="0"/>
              </a:spcBef>
              <a:spcAft>
                <a:spcPts val="1200"/>
              </a:spcAft>
              <a:buClrTx/>
              <a:buSzTx/>
              <a:buFontTx/>
              <a:buNone/>
              <a:tabLst/>
              <a:defRPr/>
            </a:pPr>
            <a:r>
              <a:rPr lang="x-none" sz="1100" dirty="0">
                <a:solidFill>
                  <a:schemeClr val="tx1"/>
                </a:solidFill>
              </a:rPr>
              <a:t>Esta opción para hacerlo por su cuenta le ayuda a migrar servidores Windows y Linux, bases de datos, datos, aplicaciones web y escritorios virtuales. Obtendrá descubrimiento, evaluación y migración completos de bases de datos. Además, verá todas sus migraciones en una ubicación centralizada. </a:t>
            </a:r>
          </a:p>
          <a:p>
            <a:pPr marL="0" marR="0" indent="0" algn="l" defTabSz="914400" rtl="0" eaLnBrk="1" fontAlgn="auto" latinLnBrk="0" hangingPunct="1">
              <a:lnSpc>
                <a:spcPct val="100000"/>
              </a:lnSpc>
              <a:spcBef>
                <a:spcPts val="0"/>
              </a:spcBef>
              <a:spcAft>
                <a:spcPts val="1200"/>
              </a:spcAft>
              <a:buClrTx/>
              <a:buSzTx/>
              <a:buFontTx/>
              <a:buNone/>
              <a:tabLst/>
              <a:defRPr/>
            </a:pPr>
            <a:r>
              <a:rPr lang="x-none" sz="1100" dirty="0">
                <a:solidFill>
                  <a:schemeClr val="tx2"/>
                </a:solidFill>
                <a:latin typeface="+mj-lt"/>
              </a:rPr>
              <a:t>El Programa de modernización y migración Azure (AMMP) </a:t>
            </a:r>
          </a:p>
          <a:p>
            <a:pPr marL="0" marR="0" indent="0" algn="l" defTabSz="914400" rtl="0" eaLnBrk="1" fontAlgn="auto" latinLnBrk="0" hangingPunct="1">
              <a:lnSpc>
                <a:spcPct val="100000"/>
              </a:lnSpc>
              <a:spcBef>
                <a:spcPts val="0"/>
              </a:spcBef>
              <a:spcAft>
                <a:spcPts val="1200"/>
              </a:spcAft>
              <a:buClrTx/>
              <a:buSzTx/>
              <a:buFontTx/>
              <a:buNone/>
              <a:tabLst/>
              <a:defRPr/>
            </a:pPr>
            <a:r>
              <a:rPr lang="x-none" sz="1100" dirty="0">
                <a:solidFill>
                  <a:schemeClr val="tx1"/>
                </a:solidFill>
              </a:rPr>
              <a:t>¿Necesita más asistencia? El AMMP utiliza un enfoque probado de extremo a extremo para todas sus necesidades con soporte guiado en cada etapa. </a:t>
            </a:r>
          </a:p>
        </p:txBody>
      </p:sp>
      <p:grpSp>
        <p:nvGrpSpPr>
          <p:cNvPr id="9" name="Group 8" descr="Comience hoy mismo">
            <a:extLst>
              <a:ext uri="{FF2B5EF4-FFF2-40B4-BE49-F238E27FC236}">
                <a16:creationId xmlns:a16="http://schemas.microsoft.com/office/drawing/2014/main" id="{3FFAAD90-DAF9-6F4D-14F6-0258963E2497}"/>
              </a:ext>
              <a:ext uri="{C183D7F6-B498-43B3-948B-1728B52AA6E4}">
                <adec:decorative xmlns:adec="http://schemas.microsoft.com/office/drawing/2017/decorative" val="0"/>
              </a:ext>
            </a:extLst>
          </p:cNvPr>
          <p:cNvGrpSpPr/>
          <p:nvPr/>
        </p:nvGrpSpPr>
        <p:grpSpPr>
          <a:xfrm>
            <a:off x="0" y="5970482"/>
            <a:ext cx="7772400" cy="2452161"/>
            <a:chOff x="0" y="6310539"/>
            <a:chExt cx="7772400" cy="2452161"/>
          </a:xfrm>
        </p:grpSpPr>
        <p:sp>
          <p:nvSpPr>
            <p:cNvPr id="3" name="Rectangle 2">
              <a:extLst>
                <a:ext uri="{FF2B5EF4-FFF2-40B4-BE49-F238E27FC236}">
                  <a16:creationId xmlns:a16="http://schemas.microsoft.com/office/drawing/2014/main" id="{3B106946-2E8F-85F4-B195-33C660CA5056}"/>
                </a:ext>
              </a:extLst>
            </p:cNvPr>
            <p:cNvSpPr/>
            <p:nvPr/>
          </p:nvSpPr>
          <p:spPr bwMode="auto">
            <a:xfrm>
              <a:off x="0" y="6310539"/>
              <a:ext cx="7772400" cy="245216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6" name="Title 1">
              <a:extLst>
                <a:ext uri="{FF2B5EF4-FFF2-40B4-BE49-F238E27FC236}">
                  <a16:creationId xmlns:a16="http://schemas.microsoft.com/office/drawing/2014/main" id="{CD875863-7511-40D9-8918-D8FF3682B93A}"/>
                </a:ext>
              </a:extLst>
            </p:cNvPr>
            <p:cNvSpPr txBox="1">
              <a:spLocks/>
            </p:cNvSpPr>
            <p:nvPr/>
          </p:nvSpPr>
          <p:spPr>
            <a:xfrm>
              <a:off x="379688" y="6543448"/>
              <a:ext cx="6672865" cy="369332"/>
            </a:xfrm>
            <a:prstGeom prst="rect">
              <a:avLst/>
            </a:prstGeom>
          </p:spPr>
          <p:txBody>
            <a:bodyPr vert="horz" wrap="square" lIns="0" tIns="0" rIns="0" bIns="0" rtlCol="0" anchor="t">
              <a:spAutoFit/>
            </a:bodyPr>
            <a:lstStyle>
              <a:lvl1pPr algn="l" defTabSz="582926" rtl="0" eaLnBrk="1" latinLnBrk="0" hangingPunct="1">
                <a:lnSpc>
                  <a:spcPts val="2000"/>
                </a:lnSpc>
                <a:spcBef>
                  <a:spcPct val="0"/>
                </a:spcBef>
                <a:buNone/>
                <a:defRPr lang="en-US" sz="1750" b="0" kern="1200" cap="none" spc="-31" baseline="0">
                  <a:ln w="3175">
                    <a:noFill/>
                  </a:ln>
                  <a:solidFill>
                    <a:srgbClr val="000000"/>
                  </a:solidFill>
                  <a:effectLst/>
                  <a:latin typeface="+mj-lt"/>
                  <a:ea typeface="+mn-ea"/>
                  <a:cs typeface="Segoe UI" pitchFamily="34" charset="0"/>
                </a:defRPr>
              </a:lvl1pPr>
            </a:lstStyle>
            <a:p>
              <a:pPr>
                <a:lnSpc>
                  <a:spcPct val="100000"/>
                </a:lnSpc>
              </a:pPr>
              <a:r>
                <a:rPr lang="x-none" sz="2400">
                  <a:solidFill>
                    <a:schemeClr val="bg1"/>
                  </a:solidFill>
                </a:rPr>
                <a:t>¿Listo para modernizar su patrimonio de datos?</a:t>
              </a:r>
            </a:p>
          </p:txBody>
        </p:sp>
        <p:sp>
          <p:nvSpPr>
            <p:cNvPr id="40" name="TextBox 39">
              <a:extLst>
                <a:ext uri="{FF2B5EF4-FFF2-40B4-BE49-F238E27FC236}">
                  <a16:creationId xmlns:a16="http://schemas.microsoft.com/office/drawing/2014/main" id="{090D7E03-EB73-492E-A230-720DC43A6235}"/>
                </a:ext>
              </a:extLst>
            </p:cNvPr>
            <p:cNvSpPr txBox="1"/>
            <p:nvPr/>
          </p:nvSpPr>
          <p:spPr>
            <a:xfrm>
              <a:off x="1060062" y="7120064"/>
              <a:ext cx="6672865" cy="1154162"/>
            </a:xfrm>
            <a:prstGeom prst="rect">
              <a:avLst/>
            </a:prstGeom>
            <a:noFill/>
          </p:spPr>
          <p:txBody>
            <a:bodyPr wrap="square" lIns="0" tIns="0" rIns="0" bIns="0" rtlCol="0">
              <a:spAutoFit/>
            </a:bodyPr>
            <a:lstStyle/>
            <a:p>
              <a:pPr lvl="0">
                <a:lnSpc>
                  <a:spcPct val="150000"/>
                </a:lnSpc>
                <a:defRPr/>
              </a:pPr>
              <a:r>
                <a:rPr kumimoji="0" lang="x-none" sz="1400" b="0" i="0" u="none" strike="noStrike" kern="1200" cap="none" spc="0" normalizeH="0" baseline="0" noProof="0" dirty="0">
                  <a:ln>
                    <a:noFill/>
                  </a:ln>
                  <a:solidFill>
                    <a:schemeClr val="bg1"/>
                  </a:solidFill>
                  <a:effectLst/>
                  <a:uLnTx/>
                  <a:uFillTx/>
                  <a:latin typeface="+mj-lt"/>
                  <a:ea typeface="+mn-ea"/>
                  <a:cs typeface="+mn-cs"/>
                </a:rPr>
                <a:t>¡Comience ya!</a:t>
              </a:r>
            </a:p>
            <a:p>
              <a:pPr lvl="0">
                <a:lnSpc>
                  <a:spcPct val="150000"/>
                </a:lnSpc>
                <a:defRPr/>
              </a:pPr>
              <a:r>
                <a:rPr kumimoji="0" lang="x-none" sz="1200" b="0" i="0" u="none" strike="noStrike" kern="1200" cap="none" spc="0" normalizeH="0" baseline="0" noProof="0" dirty="0">
                  <a:ln>
                    <a:noFill/>
                  </a:ln>
                  <a:solidFill>
                    <a:schemeClr val="bg1"/>
                  </a:solidFill>
                  <a:effectLst/>
                  <a:uLnTx/>
                  <a:uFillTx/>
                  <a:latin typeface="Segoe Pro"/>
                  <a:ea typeface="+mn-ea"/>
                  <a:cs typeface="+mn-cs"/>
                </a:rPr>
                <a:t>1. Obtenga información </a:t>
              </a:r>
              <a:r>
                <a:rPr kumimoji="0" lang="x-none" sz="1200" b="0" i="0" u="none" strike="noStrike" kern="1200" cap="none" spc="0" normalizeH="0" baseline="0" noProof="0" dirty="0">
                  <a:ln>
                    <a:noFill/>
                  </a:ln>
                  <a:solidFill>
                    <a:schemeClr val="bg1"/>
                  </a:solidFill>
                  <a:effectLst/>
                  <a:uLnTx/>
                  <a:uFillTx/>
                  <a:latin typeface="Segoe Pro"/>
                  <a:ea typeface="+mn-ea"/>
                  <a:cs typeface="+mn-cs"/>
                  <a:hlinkClick r:id="rId6">
                    <a:extLst>
                      <a:ext uri="{A12FA001-AC4F-418D-AE19-62706E023703}">
                        <ahyp:hlinkClr xmlns:ahyp="http://schemas.microsoft.com/office/drawing/2018/hyperlinkcolor" val="tx"/>
                      </a:ext>
                    </a:extLst>
                  </a:hlinkClick>
                </a:rPr>
                <a:t>sobre las bases de datos administradas de Azure</a:t>
              </a:r>
              <a:r>
                <a:rPr kumimoji="0" lang="x-none" sz="1200" b="0" i="0" u="none" strike="noStrike" kern="1200" cap="none" spc="0" normalizeH="0" baseline="0" noProof="0" dirty="0">
                  <a:ln>
                    <a:noFill/>
                  </a:ln>
                  <a:solidFill>
                    <a:schemeClr val="bg1"/>
                  </a:solidFill>
                  <a:effectLst/>
                  <a:uLnTx/>
                  <a:uFillTx/>
                  <a:latin typeface="Segoe Pro"/>
                  <a:ea typeface="+mn-ea"/>
                  <a:cs typeface="+mn-cs"/>
                </a:rPr>
                <a:t>.</a:t>
              </a:r>
              <a:br>
                <a:rPr sz="2000" dirty="0"/>
              </a:br>
              <a:r>
                <a:rPr kumimoji="0" lang="x-none" sz="1200" b="0" i="0" u="none" strike="noStrike" kern="1200" cap="none" spc="0" normalizeH="0" baseline="0" noProof="0" dirty="0">
                  <a:ln>
                    <a:noFill/>
                  </a:ln>
                  <a:solidFill>
                    <a:schemeClr val="bg1"/>
                  </a:solidFill>
                  <a:effectLst/>
                  <a:uLnTx/>
                  <a:uFillTx/>
                  <a:latin typeface="Segoe Pro"/>
                  <a:ea typeface="+mn-ea"/>
                  <a:cs typeface="+mn-cs"/>
                </a:rPr>
                <a:t>2. Regístrese en </a:t>
              </a:r>
              <a:r>
                <a:rPr kumimoji="0" lang="x-none" sz="1200" b="0" i="0" u="none" strike="noStrike" kern="1200" cap="none" spc="0" normalizeH="0" baseline="0" noProof="0" dirty="0">
                  <a:ln>
                    <a:noFill/>
                  </a:ln>
                  <a:solidFill>
                    <a:schemeClr val="bg1"/>
                  </a:solidFill>
                  <a:effectLst/>
                  <a:uLnTx/>
                  <a:uFillTx/>
                  <a:latin typeface="Segoe Pro"/>
                  <a:ea typeface="+mn-ea"/>
                  <a:cs typeface="+mn-cs"/>
                  <a:hlinkClick r:id="rId7">
                    <a:extLst>
                      <a:ext uri="{A12FA001-AC4F-418D-AE19-62706E023703}">
                        <ahyp:hlinkClr xmlns:ahyp="http://schemas.microsoft.com/office/drawing/2018/hyperlinkcolor" val="tx"/>
                      </a:ext>
                    </a:extLst>
                  </a:hlinkClick>
                </a:rPr>
                <a:t>Azure Migrate</a:t>
              </a:r>
              <a:r>
                <a:rPr kumimoji="0" lang="x-none" sz="1200" b="0" i="0" u="none" strike="noStrike" kern="1200" cap="none" spc="0" normalizeH="0" baseline="0" noProof="0" dirty="0">
                  <a:ln>
                    <a:noFill/>
                  </a:ln>
                  <a:solidFill>
                    <a:schemeClr val="bg1"/>
                  </a:solidFill>
                  <a:effectLst/>
                  <a:uLnTx/>
                  <a:uFillTx/>
                  <a:latin typeface="Segoe Pro"/>
                  <a:ea typeface="+mn-ea"/>
                  <a:cs typeface="+mn-cs"/>
                </a:rPr>
                <a:t>.</a:t>
              </a:r>
              <a:br>
                <a:rPr sz="2000" dirty="0"/>
              </a:br>
              <a:r>
                <a:rPr lang="x-none" sz="1200" dirty="0">
                  <a:solidFill>
                    <a:schemeClr val="bg1"/>
                  </a:solidFill>
                  <a:latin typeface="Segoe Pro"/>
                </a:rPr>
                <a:t>3. Para obtener más ayuda, consulte el </a:t>
              </a:r>
              <a:r>
                <a:rPr lang="x-none" sz="1200" dirty="0">
                  <a:solidFill>
                    <a:schemeClr val="bg1"/>
                  </a:solidFill>
                  <a:latin typeface="Segoe Pro"/>
                  <a:hlinkClick r:id="rId8">
                    <a:extLst>
                      <a:ext uri="{A12FA001-AC4F-418D-AE19-62706E023703}">
                        <ahyp:hlinkClr xmlns:ahyp="http://schemas.microsoft.com/office/drawing/2018/hyperlinkcolor" val="tx"/>
                      </a:ext>
                    </a:extLst>
                  </a:hlinkClick>
                </a:rPr>
                <a:t>Programa de migración y modernización de Azure</a:t>
              </a:r>
              <a:r>
                <a:rPr lang="x-none" sz="1200" dirty="0">
                  <a:solidFill>
                    <a:schemeClr val="bg1"/>
                  </a:solidFill>
                  <a:latin typeface="Segoe Pro"/>
                </a:rPr>
                <a:t>.</a:t>
              </a:r>
              <a:endParaRPr kumimoji="0" lang="en-US" sz="1200" b="0" i="0" u="none" strike="noStrike" kern="1200" cap="none" spc="0" normalizeH="0" baseline="0" noProof="0" dirty="0">
                <a:ln>
                  <a:noFill/>
                </a:ln>
                <a:solidFill>
                  <a:schemeClr val="bg1"/>
                </a:solidFill>
                <a:effectLst/>
                <a:uLnTx/>
                <a:uFillTx/>
                <a:latin typeface="Segoe Pro"/>
              </a:endParaRPr>
            </a:p>
          </p:txBody>
        </p:sp>
        <p:sp>
          <p:nvSpPr>
            <p:cNvPr id="8" name="Isosceles Triangle 7">
              <a:extLst>
                <a:ext uri="{FF2B5EF4-FFF2-40B4-BE49-F238E27FC236}">
                  <a16:creationId xmlns:a16="http://schemas.microsoft.com/office/drawing/2014/main" id="{4FEFE696-DD52-AE7D-1D26-22DED96F485F}"/>
                </a:ext>
              </a:extLst>
            </p:cNvPr>
            <p:cNvSpPr/>
            <p:nvPr/>
          </p:nvSpPr>
          <p:spPr bwMode="auto">
            <a:xfrm rot="5400000">
              <a:off x="278913" y="7416457"/>
              <a:ext cx="625962" cy="369332"/>
            </a:xfrm>
            <a:prstGeom prst="triangl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sp>
        <p:nvSpPr>
          <p:cNvPr id="4" name="Title 3">
            <a:extLst>
              <a:ext uri="{FF2B5EF4-FFF2-40B4-BE49-F238E27FC236}">
                <a16:creationId xmlns:a16="http://schemas.microsoft.com/office/drawing/2014/main" id="{C30FEFD4-887F-4D2D-7F7F-2A77B860F6FB}"/>
              </a:ext>
            </a:extLst>
          </p:cNvPr>
          <p:cNvSpPr txBox="1">
            <a:spLocks noGrp="1"/>
          </p:cNvSpPr>
          <p:nvPr>
            <p:ph type="title" idx="4294967295"/>
          </p:nvPr>
        </p:nvSpPr>
        <p:spPr>
          <a:xfrm>
            <a:off x="278913" y="8786616"/>
            <a:ext cx="7113799"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spcBef>
                <a:spcPts val="600"/>
              </a:spcBef>
              <a:defRPr/>
            </a:pPr>
            <a:r>
              <a:rPr lang="x-none" sz="600" baseline="30000" dirty="0">
                <a:ea typeface="Batang"/>
                <a:cs typeface="Times New Roman"/>
              </a:rPr>
              <a:t>1</a:t>
            </a:r>
            <a:r>
              <a:rPr lang="x-none" sz="600" dirty="0">
                <a:ea typeface="Batang"/>
                <a:cs typeface="Times New Roman"/>
              </a:rPr>
              <a:t>"The Economic Value of Migration On-premises SQL Server Instances to Microsoft Azure SQL Solutions", un estudio encargado por The Enterprise Strategy Group en nombre de Microsoft, octubre de 2020.</a:t>
            </a:r>
            <a:br>
              <a:rPr dirty="0"/>
            </a:br>
            <a:r>
              <a:rPr lang="x-none" sz="600" baseline="30000" dirty="0">
                <a:cs typeface="Segoe UI"/>
              </a:rPr>
              <a:t>2</a:t>
            </a:r>
            <a:r>
              <a:rPr lang="x-none" sz="600" dirty="0">
                <a:cs typeface="Segoe UI"/>
              </a:rPr>
              <a:t>"</a:t>
            </a:r>
            <a:r>
              <a:rPr kumimoji="0" lang="x-none" sz="600" b="0" i="0" u="none" strike="noStrike" kern="1200" cap="none" spc="0" normalizeH="0" baseline="0" noProof="0" dirty="0">
                <a:ln>
                  <a:noFill/>
                </a:ln>
                <a:solidFill>
                  <a:srgbClr val="000000"/>
                </a:solidFill>
                <a:effectLst/>
                <a:uLnTx/>
                <a:uFillTx/>
                <a:ea typeface="+mn-ea"/>
                <a:cs typeface="+mn-cs"/>
              </a:rPr>
              <a:t>The Total Economic Impact™ of Azure SQL Database Managed Instance", un estudio encargado realizado por Forrester en nombre de Microsoft, mayo de 2020.</a:t>
            </a:r>
            <a:br>
              <a:rPr dirty="0"/>
            </a:br>
            <a:r>
              <a:rPr lang="x-none" sz="600" baseline="30000" dirty="0">
                <a:cs typeface="Segoe UI"/>
              </a:rPr>
              <a:t>3</a:t>
            </a:r>
            <a:r>
              <a:rPr lang="x-none" sz="600" dirty="0">
                <a:ea typeface="Batang"/>
                <a:cs typeface="Times New Roman"/>
              </a:rPr>
              <a:t>Principled</a:t>
            </a:r>
            <a:r>
              <a:rPr lang="x-none" sz="600" dirty="0">
                <a:effectLst/>
                <a:ea typeface="Batang"/>
                <a:cs typeface="Times New Roman"/>
              </a:rPr>
              <a:t> Technologies (2022). Azure SQL Managed Instance es el principal destino para la modernización de SQL Server en Azure, que combina lo mejor de SQL Server con las ventajas de un servicio totalmente administrado y siempre actualizado. En este estudio encargado por </a:t>
            </a:r>
            <a:r>
              <a:rPr lang="x-none" sz="600" u="sng" dirty="0">
                <a:solidFill>
                  <a:srgbClr val="0563C1"/>
                </a:solidFill>
                <a:effectLst/>
                <a:ea typeface="Batang"/>
                <a:cs typeface="Times New Roman"/>
                <a:hlinkClick r:id="rId9"/>
              </a:rPr>
              <a:t>Principled Technologies</a:t>
            </a:r>
            <a:r>
              <a:rPr lang="x-none" sz="600" dirty="0">
                <a:effectLst/>
                <a:ea typeface="Batang"/>
                <a:cs typeface="Times New Roman"/>
              </a:rPr>
              <a:t>, SQL Managed Instance se desempeñó hasta 5 veces más rápido y costó hasta un 93 % menos que AWS RDS en tres cargas de trabajo distintas.</a:t>
            </a:r>
            <a:br>
              <a:rPr dirty="0"/>
            </a:br>
            <a:r>
              <a:rPr lang="x-none" sz="600" baseline="30000" dirty="0">
                <a:ea typeface="Batang"/>
                <a:cs typeface="Times New Roman"/>
              </a:rPr>
              <a:t>4</a:t>
            </a:r>
            <a:r>
              <a:rPr lang="x-none" sz="600" dirty="0">
                <a:ea typeface="Batang"/>
                <a:cs typeface="Segoe UI"/>
                <a:hlinkClick r:id="rId10"/>
              </a:rPr>
              <a:t>https</a:t>
            </a:r>
            <a:r>
              <a:rPr lang="x-none" sz="600" dirty="0">
                <a:ea typeface="+mn-lt"/>
                <a:cs typeface="+mn-lt"/>
                <a:hlinkClick r:id="rId10">
                  <a:extLst>
                    <a:ext uri="{A12FA001-AC4F-418D-AE19-62706E023703}">
                      <ahyp:hlinkClr xmlns:ahyp="http://schemas.microsoft.com/office/drawing/2018/hyperlinkcolor" val="tx"/>
                    </a:ext>
                  </a:extLst>
                </a:hlinkClick>
              </a:rPr>
              <a:t>://www.nist.gov/</a:t>
            </a:r>
            <a:endParaRPr lang="en-US" sz="600" dirty="0">
              <a:effectLst/>
              <a:ea typeface="Batang"/>
              <a:cs typeface="Times New Roman"/>
            </a:endParaRPr>
          </a:p>
        </p:txBody>
      </p:sp>
      <p:sp>
        <p:nvSpPr>
          <p:cNvPr id="30" name="TextBox 29">
            <a:extLst>
              <a:ext uri="{FF2B5EF4-FFF2-40B4-BE49-F238E27FC236}">
                <a16:creationId xmlns:a16="http://schemas.microsoft.com/office/drawing/2014/main" id="{BE48D143-ED24-486D-B7FC-B377E76B3FEA}"/>
              </a:ext>
            </a:extLst>
          </p:cNvPr>
          <p:cNvSpPr txBox="1"/>
          <p:nvPr/>
        </p:nvSpPr>
        <p:spPr>
          <a:xfrm>
            <a:off x="278913" y="9447990"/>
            <a:ext cx="5260827" cy="461665"/>
          </a:xfrm>
          <a:prstGeom prst="rect">
            <a:avLst/>
          </a:prstGeom>
          <a:noFill/>
        </p:spPr>
        <p:txBody>
          <a:bodyPr wrap="square">
            <a:spAutoFit/>
          </a:bodyPr>
          <a:lstStyle/>
          <a:p>
            <a:r>
              <a:rPr lang="x-none" sz="600" b="0" i="0" u="none" strike="noStrike" baseline="0">
                <a:latin typeface="SegoeUI"/>
              </a:rPr>
              <a:t>© 2022 Microsoft Corporation. Todos los derechos reservados. </a:t>
            </a:r>
            <a:r>
              <a:rPr lang="x-none" sz="600">
                <a:latin typeface="SegoeUI"/>
              </a:rPr>
              <a:t>Este documento se entrega "tal como está"</a:t>
            </a:r>
            <a:r>
              <a:rPr lang="x-none" sz="600" b="0" i="0" u="none" strike="noStrike" baseline="0">
                <a:latin typeface="SegoeUI"/>
              </a:rPr>
              <a:t>. MICROSOFT NO OTORGA GARANTÍAS EXPRESAS, IMPLÍCITAS NI REGLAMENTARIAS RESPECTO DE LA INFORMACIÓN DE ESTE DOCUMENTO. La información y las opiniones que se expresan en este documento, incluidas las URL y otras referencias a sitios web de internet, pueden estar sujetas a cambios sin previo aviso. Usted asume el riesgo de utilizarlas. Este documento no le otorga ningún tipo de derecho legal sobre la propiedad intelectual de los productos de Microsoft.</a:t>
            </a:r>
            <a:endParaRPr lang="en-US" sz="600"/>
          </a:p>
        </p:txBody>
      </p:sp>
      <p:pic>
        <p:nvPicPr>
          <p:cNvPr id="5" name="Graphic 4" descr="Logotipo de Microsoft Azure">
            <a:extLst>
              <a:ext uri="{FF2B5EF4-FFF2-40B4-BE49-F238E27FC236}">
                <a16:creationId xmlns:a16="http://schemas.microsoft.com/office/drawing/2014/main" id="{490E822E-6549-8EC3-C96B-CCC7314216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49431" y="9614033"/>
            <a:ext cx="1444056" cy="203289"/>
          </a:xfrm>
          <a:prstGeom prst="rect">
            <a:avLst/>
          </a:prstGeom>
        </p:spPr>
      </p:pic>
    </p:spTree>
    <p:extLst>
      <p:ext uri="{BB962C8B-B14F-4D97-AF65-F5344CB8AC3E}">
        <p14:creationId xmlns:p14="http://schemas.microsoft.com/office/powerpoint/2010/main" val="221584814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heme/theme1.xml><?xml version="1.0" encoding="utf-8"?>
<a:theme xmlns:a="http://schemas.openxmlformats.org/drawingml/2006/main" name="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65B3B778-14F5-8246-A9D9-04A8D8071A60}" vid="{C9E98E11-734C-F14F-ADE3-6075149E54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43FB91453AB4DB8662F2E12DC3E10" ma:contentTypeVersion="24" ma:contentTypeDescription="Create a new document." ma:contentTypeScope="" ma:versionID="246558e41e12b27d049efa4da592f018">
  <xsd:schema xmlns:xsd="http://www.w3.org/2001/XMLSchema" xmlns:xs="http://www.w3.org/2001/XMLSchema" xmlns:p="http://schemas.microsoft.com/office/2006/metadata/properties" xmlns:ns1="http://schemas.microsoft.com/sharepoint/v3" xmlns:ns2="a7384ce8-a2ad-4061-818a-88bf72b6eefd" xmlns:ns3="254ab26a-04f6-42f5-9555-e3c9fb1706a1" targetNamespace="http://schemas.microsoft.com/office/2006/metadata/properties" ma:root="true" ma:fieldsID="03c0e028487ea0a5043d4494446b0a1b" ns1:_="" ns2:_="" ns3:_="">
    <xsd:import namespace="http://schemas.microsoft.com/sharepoint/v3"/>
    <xsd:import namespace="a7384ce8-a2ad-4061-818a-88bf72b6eefd"/>
    <xsd:import namespace="254ab26a-04f6-42f5-9555-e3c9fb1706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oc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Dateapproved" minOccurs="0"/>
                <xsd:element ref="ns2:Thumbnail"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84ce8-a2ad-4061-818a-88bf72b6e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ocTags" ma:index="13" nillable="true" ma:displayName="MediaServiceDocTags" ma:hidden="true" ma:internalName="MediaServiceDoc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Dateapproved" ma:index="25" nillable="true" ma:displayName="Notes" ma:description="Enter date approved here" ma:format="Dropdown" ma:internalName="Dateapproved">
      <xsd:simpleType>
        <xsd:restriction base="dms:Note">
          <xsd:maxLength value="255"/>
        </xsd:restriction>
      </xsd:simpleType>
    </xsd:element>
    <xsd:element name="Thumbnail" ma:index="26" nillable="true" ma:displayName="Thumbnail" ma:format="Thumbnail" ma:internalName="Thumbnail">
      <xsd:simpleType>
        <xsd:restriction base="dms:Unknow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4ab26a-04f6-42f5-9555-e3c9fb1706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da739f-6e84-4682-ab84-dba308ad8f6a}" ma:internalName="TaxCatchAll" ma:showField="CatchAllData" ma:web="254ab26a-04f6-42f5-9555-e3c9fb1706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384ce8-a2ad-4061-818a-88bf72b6eefd">
      <Terms xmlns="http://schemas.microsoft.com/office/infopath/2007/PartnerControls"/>
    </lcf76f155ced4ddcb4097134ff3c332f>
    <TaxCatchAll xmlns="254ab26a-04f6-42f5-9555-e3c9fb1706a1" xsi:nil="true"/>
    <SharedWithUsers xmlns="254ab26a-04f6-42f5-9555-e3c9fb1706a1">
      <UserInfo>
        <DisplayName/>
        <AccountId xsi:nil="true"/>
        <AccountType/>
      </UserInfo>
    </SharedWithUsers>
    <Thumbnail xmlns="a7384ce8-a2ad-4061-818a-88bf72b6eefd" xsi:nil="true"/>
    <_ip_UnifiedCompliancePolicyUIAction xmlns="http://schemas.microsoft.com/sharepoint/v3" xsi:nil="true"/>
    <Dateapproved xmlns="a7384ce8-a2ad-4061-818a-88bf72b6eefd"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E7F1EE3-77A2-4DFD-B3D8-10EDD5722DCE}"/>
</file>

<file path=customXml/itemProps2.xml><?xml version="1.0" encoding="utf-8"?>
<ds:datastoreItem xmlns:ds="http://schemas.openxmlformats.org/officeDocument/2006/customXml" ds:itemID="{45FC4B85-CA68-4DE3-8399-576B2249F79F}">
  <ds:schemaRefs>
    <ds:schemaRef ds:uri="http://schemas.microsoft.com/sharepoint/v3/contenttype/forms"/>
  </ds:schemaRefs>
</ds:datastoreItem>
</file>

<file path=customXml/itemProps3.xml><?xml version="1.0" encoding="utf-8"?>
<ds:datastoreItem xmlns:ds="http://schemas.openxmlformats.org/officeDocument/2006/customXml" ds:itemID="{F56D12C6-7CE0-4040-84AE-9EFFA56E770E}">
  <ds:schemaRefs>
    <ds:schemaRef ds:uri="http://schemas.microsoft.com/office/2006/metadata/properties"/>
    <ds:schemaRef ds:uri="http://schemas.microsoft.com/office/infopath/2007/PartnerControls"/>
    <ds:schemaRef ds:uri="b674efa8-14b0-4cef-8fda-ee618ac0138b"/>
    <ds:schemaRef ds:uri="d84c9e3b-463a-4f29-a1ff-ab4e0a6eee88"/>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1040</Words>
  <Application>Microsoft Office PowerPoint</Application>
  <PresentationFormat>Custom</PresentationFormat>
  <Paragraphs>37</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SegoeUI</vt:lpstr>
      <vt:lpstr>Arial</vt:lpstr>
      <vt:lpstr>Segoe Pro</vt:lpstr>
      <vt:lpstr>Segoe UI</vt:lpstr>
      <vt:lpstr>Segoe UI Semibold</vt:lpstr>
      <vt:lpstr>Wingdings</vt:lpstr>
      <vt:lpstr>Azure 1</vt:lpstr>
      <vt:lpstr>¿Todavía ejecuta sus bases de datos en el entorno local?</vt:lpstr>
      <vt:lpstr>1"The Economic Value of Migration On-premises SQL Server Instances to Microsoft Azure SQL Solutions", un estudio encargado por The Enterprise Strategy Group en nombre de Microsoft, octubre de 2020. 2"The Total Economic Impact™ of Azure SQL Database Managed Instance", un estudio encargado realizado por Forrester en nombre de Microsoft, mayo de 2020. 3Principled Technologies (2022). Azure SQL Managed Instance es el principal destino para la modernización de SQL Server en Azure, que combina lo mejor de SQL Server con las ventajas de un servicio totalmente administrado y siempre actualizado. En este estudio encargado por Principled Technologies, SQL Managed Instance se desempeñó hasta 5 veces más rápido y costó hasta un 93 % menos que AWS RDS en tres cargas de trabajo distintas. 4https://www.nist.gov/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2023-09-03T19:52:15Z</dcterms:created>
  <dcterms:modified xsi:type="dcterms:W3CDTF">2023-10-16T11:49:49Z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0x010100FF743FB91453AB4DB8662F2E12DC3E10</vt:lpwstr>
  </property>
  <property fmtid="{D5CDD505-2E9C-101B-9397-08002B2CF9AE}" pid="3" name="Order">
    <vt:r8>4675300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