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660" r:id="rId4"/>
  </p:sldMasterIdLst>
  <p:notesMasterIdLst>
    <p:notesMasterId r:id="rId19"/>
  </p:notesMasterIdLst>
  <p:handoutMasterIdLst>
    <p:handoutMasterId r:id="rId20"/>
  </p:handoutMasterIdLst>
  <p:sldIdLst>
    <p:sldId id="291" r:id="rId5"/>
    <p:sldId id="267" r:id="rId6"/>
    <p:sldId id="273" r:id="rId7"/>
    <p:sldId id="270" r:id="rId8"/>
    <p:sldId id="301" r:id="rId9"/>
    <p:sldId id="305" r:id="rId10"/>
    <p:sldId id="308" r:id="rId11"/>
    <p:sldId id="303" r:id="rId12"/>
    <p:sldId id="296" r:id="rId13"/>
    <p:sldId id="298" r:id="rId14"/>
    <p:sldId id="306" r:id="rId15"/>
    <p:sldId id="304" r:id="rId16"/>
    <p:sldId id="277" r:id="rId17"/>
    <p:sldId id="307" r:id="rId18"/>
  </p:sldIdLst>
  <p:sldSz cx="7772400" cy="10058400"/>
  <p:notesSz cx="6954838" cy="92408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2" pos="339" userDrawn="1">
          <p15:clr>
            <a:srgbClr val="A4A3A4"/>
          </p15:clr>
        </p15:guide>
        <p15:guide id="4" pos="4557" userDrawn="1">
          <p15:clr>
            <a:srgbClr val="A4A3A4"/>
          </p15:clr>
        </p15:guide>
        <p15:guide id="5" orient="horz" pos="446" userDrawn="1">
          <p15:clr>
            <a:srgbClr val="A4A3A4"/>
          </p15:clr>
        </p15:guide>
        <p15:guide id="10" pos="2743" userDrawn="1">
          <p15:clr>
            <a:srgbClr val="A4A3A4"/>
          </p15:clr>
        </p15:guide>
        <p15:guide id="12" pos="2153" userDrawn="1">
          <p15:clr>
            <a:srgbClr val="A4A3A4"/>
          </p15:clr>
        </p15:guide>
        <p15:guide id="14" orient="horz" pos="6162" userDrawn="1">
          <p15:clr>
            <a:srgbClr val="A4A3A4"/>
          </p15:clr>
        </p15:guide>
        <p15:guide id="15" orient="horz" pos="6003" userDrawn="1">
          <p15:clr>
            <a:srgbClr val="A4A3A4"/>
          </p15:clr>
        </p15:guide>
        <p15:guide id="16" orient="horz" pos="152" userDrawn="1">
          <p15:clr>
            <a:srgbClr val="A4A3A4"/>
          </p15:clr>
        </p15:guide>
        <p15:guide id="17" pos="135" userDrawn="1">
          <p15:clr>
            <a:srgbClr val="A4A3A4"/>
          </p15:clr>
        </p15:guide>
        <p15:guide id="18" pos="4739" userDrawn="1">
          <p15:clr>
            <a:srgbClr val="A4A3A4"/>
          </p15:clr>
        </p15:guide>
        <p15:guide id="19" orient="horz" pos="3236"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4D4A6815-7047-152A-7614-527A41B3A6D1}" name="Lauren Machtinger" initials="LM" userId="S::l.machtinger@interceptgroup.com::4535f638-706c-47a0-835d-b1693c81b1d3" providerId="AD"/>
  <p188:author id="{6BA2D217-1A39-5F94-F997-462F45A2BC3A}" name="Basit Ishtiaq" initials="BI" userId="S::b.ishtiaq@interceptgroup.com::eb1bfcf1-b076-4047-beab-9c89c6e728f5" providerId="AD"/>
  <p188:author id="{C37BC51A-882C-3259-DD70-DDF585288573}" name="Jonna Bell" initials="JB" userId="S::jobell@microsoft.com::a8cc663c-92a9-466d-9c2b-d4e0911ff61d" providerId="AD"/>
  <p188:author id="{BDAE432D-444C-592C-EF21-3E344DBA23B3}" name="Shahnawaz Ramay" initials="SR" userId="S::v-s.ramay@interceptgroup.com::9dd334fd-29a6-4fb5-b07d-c677816d330f" providerId="AD"/>
  <p188:author id="{E7D12F2E-0CAB-6E82-2E91-3E33E92CFDE1}" name="Tara Cotter" initials="TC" userId="S::t.cotter@interceptgroup.com::0e8c2537-12b1-4c4f-8b00-572c9dad00db" providerId="AD"/>
  <p188:author id="{AC1A2B43-5334-7ADE-5F82-A588C6CC90E0}" name="Becca Metzdorf" initials="BM" userId="S::r.metzdorf@interceptgroup.com::dc773b57-e692-4c40-b643-eb4760da21b8" providerId="AD"/>
  <p188:author id="{CD725967-E7B1-AA1C-63C3-954D9C73A2ED}" name="IG" initials="IG" userId="IG" providerId="None"/>
  <p188:author id="{194A7A6C-5B45-650E-5854-AFE55F6E240A}" name="Claudia Chan" initials="CC" userId="S::c.chan@interceptgroup.com::93473b32-9a5b-480c-a5c7-36832fc51abf" providerId="AD"/>
  <p188:author id="{81BD456F-0D6C-BFFA-7F5F-6D494EBF9FCF}" name="Cristina Agardi" initials="CA" userId="S::c.agardi@interceptgroup.com::65799386-ce36-43de-a02c-b5f8fef39968" providerId="AD"/>
  <p188:author id="{9E607572-122D-058B-E481-C90D77E8E635}" name="Alex Fleck" initials="AF" userId="S::a.fleck@interceptgroup.com::b9048adb-2266-4afd-8ad1-f86faef4af2f" providerId="AD"/>
  <p188:author id="{5027128A-3B03-4E9D-437D-05FB484D9678}" name="Emma Crockett" initials="EC" userId="Emma Crockett" providerId="None"/>
  <p188:author id="{8F797B9B-110C-644E-DDEE-C1CF2ABE1A87}" name="Cristina Agardi" initials="CA" userId="Cristina Agardi" providerId="None"/>
  <p188:author id="{3D9E43A6-5743-7D41-B221-C8A0E183BEEF}" name="Claudia Chan" initials="CC" userId="Claudia Chan" providerId="None"/>
  <p188:author id="{B35B3EB6-5A13-3DDB-64B9-318F7A3163B9}" name="Hashim Zafar" initials="HZ" userId="S::v-h.zafar@interceptgroup.com::44de9f00-7c75-4411-bf83-2ddb65c0d43a" providerId="AD"/>
  <p188:author id="{2CBF0AE8-710A-5CCB-D1E1-2F19F63C3452}" name="Jonathan Wong" initials="JW" userId="S::j.wong@interceptgroup.com::eb9a1434-07ab-4def-a91e-771067e2d88d" providerId="AD"/>
  <p188:author id="{4E1C4DF9-5D3A-9C46-39D5-762CBB5EF019}" name="Esther Lim (ANDERSEN CONSULTANTS LLC)" initials="EL" userId="S::v-estherlim@microsoft.com::311e2514-617e-459d-a52a-0030c6d6ff45"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Claudia Chan" initials="CC" lastIdx="11" clrIdx="0">
    <p:extLst>
      <p:ext uri="{19B8F6BF-5375-455C-9EA6-DF929625EA0E}">
        <p15:presenceInfo xmlns:p15="http://schemas.microsoft.com/office/powerpoint/2012/main" userId="Claudia Chan" providerId="None"/>
      </p:ext>
    </p:extLst>
  </p:cmAuthor>
  <p:cmAuthor id="2" name="Jennifer Jesson" initials="JJ" lastIdx="1" clrIdx="1">
    <p:extLst>
      <p:ext uri="{19B8F6BF-5375-455C-9EA6-DF929625EA0E}">
        <p15:presenceInfo xmlns:p15="http://schemas.microsoft.com/office/powerpoint/2012/main" userId="S::j.jesson@interceptgroup.com::f0f73405-33f5-42d7-86a8-7c86f2110a00" providerId="AD"/>
      </p:ext>
    </p:extLst>
  </p:cmAuthor>
  <p:cmAuthor id="3" name="Daisy Magboo" initials="DM" lastIdx="4" clrIdx="2">
    <p:extLst>
      <p:ext uri="{19B8F6BF-5375-455C-9EA6-DF929625EA0E}">
        <p15:presenceInfo xmlns:p15="http://schemas.microsoft.com/office/powerpoint/2012/main" userId="S::d.magboo@interceptgroup.com::ba096de2-b929-4f7d-867e-fa1a6980ddaa" providerId="AD"/>
      </p:ext>
    </p:extLst>
  </p:cmAuthor>
  <p:cmAuthor id="4" name="Daisy" initials="D" lastIdx="16" clrIdx="3">
    <p:extLst>
      <p:ext uri="{19B8F6BF-5375-455C-9EA6-DF929625EA0E}">
        <p15:presenceInfo xmlns:p15="http://schemas.microsoft.com/office/powerpoint/2012/main" userId="Daisy" providerId="None"/>
      </p:ext>
    </p:extLst>
  </p:cmAuthor>
  <p:cmAuthor id="5" name="Intercept Group" initials="I" lastIdx="6" clrIdx="4">
    <p:extLst>
      <p:ext uri="{19B8F6BF-5375-455C-9EA6-DF929625EA0E}">
        <p15:presenceInfo xmlns:p15="http://schemas.microsoft.com/office/powerpoint/2012/main" userId="Intercept Group" providerId="None"/>
      </p:ext>
    </p:extLst>
  </p:cmAuthor>
  <p:cmAuthor id="6" name="Nahya Raidy" initials="NR" lastIdx="2" clrIdx="5">
    <p:extLst>
      <p:ext uri="{19B8F6BF-5375-455C-9EA6-DF929625EA0E}">
        <p15:presenceInfo xmlns:p15="http://schemas.microsoft.com/office/powerpoint/2012/main" userId="S::n.raidy@interceptgroup.com::03611822-e41a-470d-bccd-e2cef220430c"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05050"/>
    <a:srgbClr val="0078D4"/>
    <a:srgbClr val="F2F2F2"/>
    <a:srgbClr val="F3F3F3"/>
    <a:srgbClr val="F8F8F8"/>
    <a:srgbClr val="FFFFFF"/>
    <a:srgbClr val="F6F6F6"/>
    <a:srgbClr val="243A5E"/>
    <a:srgbClr val="D5D5D5"/>
    <a:srgbClr val="E8E8E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BF2A96E-F2D0-D290-C941-8B3D3C6E15A7}" v="4" dt="2023-06-27T19:00:06.788"/>
    <p1510:client id="{E1F6BA4C-8E05-3E2B-A42A-72D94310C3F1}" v="45" dt="2023-06-27T14:30:46.844"/>
    <p1510:client id="{E67B86D5-916B-1088-F353-93A2A0660C1B}" v="8" dt="2023-06-28T00:17:24.876"/>
    <p1510:client id="{EFB20061-1401-F0E5-C9E2-45F317BF32C7}" v="6" dt="2023-08-12T00:54:43.20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guide pos="339"/>
        <p:guide pos="4557"/>
        <p:guide orient="horz" pos="446"/>
        <p:guide pos="2743"/>
        <p:guide pos="2153"/>
        <p:guide orient="horz" pos="6162"/>
        <p:guide orient="horz" pos="6003"/>
        <p:guide orient="horz" pos="152"/>
        <p:guide pos="135"/>
        <p:guide pos="4739"/>
        <p:guide orient="horz" pos="3236"/>
      </p:guideLst>
    </p:cSldViewPr>
  </p:slide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microsoft.com/office/2016/11/relationships/changesInfo" Target="changesInfos/changesInfo1.xml"/><Relationship Id="rId3" Type="http://schemas.openxmlformats.org/officeDocument/2006/relationships/customXml" Target="../customXml/item3.xml"/><Relationship Id="rId21" Type="http://schemas.openxmlformats.org/officeDocument/2006/relationships/commentAuthors" Target="commentAuthor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viewProps" Target="viewProps.xml"/><Relationship Id="rId28" Type="http://schemas.microsoft.com/office/2018/10/relationships/authors" Target="authors.xml"/><Relationship Id="rId10" Type="http://schemas.openxmlformats.org/officeDocument/2006/relationships/slide" Target="slides/slide6.xml"/><Relationship Id="rId19"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presProps" Target="presProps.xml"/><Relationship Id="rId27"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Esther Lim (ANDERSEN CONSULTANTS LLC)" userId="S::v-estherlim@microsoft.com::311e2514-617e-459d-a52a-0030c6d6ff45" providerId="AD" clId="Web-{E67B86D5-916B-1088-F353-93A2A0660C1B}"/>
    <pc:docChg chg="modSld">
      <pc:chgData name="Esther Lim (ANDERSEN CONSULTANTS LLC)" userId="S::v-estherlim@microsoft.com::311e2514-617e-459d-a52a-0030c6d6ff45" providerId="AD" clId="Web-{E67B86D5-916B-1088-F353-93A2A0660C1B}" dt="2023-06-28T00:17:24.501" v="3" actId="20577"/>
      <pc:docMkLst>
        <pc:docMk/>
      </pc:docMkLst>
      <pc:sldChg chg="modSp">
        <pc:chgData name="Esther Lim (ANDERSEN CONSULTANTS LLC)" userId="S::v-estherlim@microsoft.com::311e2514-617e-459d-a52a-0030c6d6ff45" providerId="AD" clId="Web-{E67B86D5-916B-1088-F353-93A2A0660C1B}" dt="2023-06-28T00:17:24.501" v="3" actId="20577"/>
        <pc:sldMkLst>
          <pc:docMk/>
          <pc:sldMk cId="2490265814" sldId="267"/>
        </pc:sldMkLst>
        <pc:spChg chg="mod">
          <ac:chgData name="Esther Lim (ANDERSEN CONSULTANTS LLC)" userId="S::v-estherlim@microsoft.com::311e2514-617e-459d-a52a-0030c6d6ff45" providerId="AD" clId="Web-{E67B86D5-916B-1088-F353-93A2A0660C1B}" dt="2023-06-28T00:17:24.501" v="3" actId="20577"/>
          <ac:spMkLst>
            <pc:docMk/>
            <pc:sldMk cId="2490265814" sldId="267"/>
            <ac:spMk id="7" creationId="{FE72FFE5-C214-742C-4C9B-821C10F019D9}"/>
          </ac:spMkLst>
        </pc:spChg>
      </pc:sldChg>
    </pc:docChg>
  </pc:docChgLst>
  <pc:docChgLst>
    <pc:chgData name="Esther Lim (ANDERSEN CONSULTANTS LLC)" userId="S::v-estherlim@microsoft.com::311e2514-617e-459d-a52a-0030c6d6ff45" providerId="AD" clId="Web-{EFB20061-1401-F0E5-C9E2-45F317BF32C7}"/>
    <pc:docChg chg="modSld">
      <pc:chgData name="Esther Lim (ANDERSEN CONSULTANTS LLC)" userId="S::v-estherlim@microsoft.com::311e2514-617e-459d-a52a-0030c6d6ff45" providerId="AD" clId="Web-{EFB20061-1401-F0E5-C9E2-45F317BF32C7}" dt="2023-08-12T00:54:43.206" v="4" actId="20577"/>
      <pc:docMkLst>
        <pc:docMk/>
      </pc:docMkLst>
      <pc:sldChg chg="modSp">
        <pc:chgData name="Esther Lim (ANDERSEN CONSULTANTS LLC)" userId="S::v-estherlim@microsoft.com::311e2514-617e-459d-a52a-0030c6d6ff45" providerId="AD" clId="Web-{EFB20061-1401-F0E5-C9E2-45F317BF32C7}" dt="2023-08-12T00:54:43.206" v="4" actId="20577"/>
        <pc:sldMkLst>
          <pc:docMk/>
          <pc:sldMk cId="2827337176" sldId="277"/>
        </pc:sldMkLst>
        <pc:spChg chg="mod">
          <ac:chgData name="Esther Lim (ANDERSEN CONSULTANTS LLC)" userId="S::v-estherlim@microsoft.com::311e2514-617e-459d-a52a-0030c6d6ff45" providerId="AD" clId="Web-{EFB20061-1401-F0E5-C9E2-45F317BF32C7}" dt="2023-08-12T00:54:43.206" v="4" actId="20577"/>
          <ac:spMkLst>
            <pc:docMk/>
            <pc:sldMk cId="2827337176" sldId="277"/>
            <ac:spMk id="32" creationId="{1822F7C6-E7B9-79E3-00BE-06B504BEEADA}"/>
          </ac:spMkLst>
        </pc:spChg>
      </pc:sldChg>
    </pc:docChg>
  </pc:docChgLst>
  <pc:docChgLst>
    <pc:chgData name="Esther Lim (ANDERSEN CONSULTANTS LLC)" userId="S::v-estherlim@microsoft.com::311e2514-617e-459d-a52a-0030c6d6ff45" providerId="AD" clId="Web-{85D6470D-B86F-240C-A89A-8A0EAAEBB49B}"/>
    <pc:docChg chg="modSld">
      <pc:chgData name="Esther Lim (ANDERSEN CONSULTANTS LLC)" userId="S::v-estherlim@microsoft.com::311e2514-617e-459d-a52a-0030c6d6ff45" providerId="AD" clId="Web-{85D6470D-B86F-240C-A89A-8A0EAAEBB49B}" dt="2023-06-24T01:45:05.747" v="7" actId="20577"/>
      <pc:docMkLst>
        <pc:docMk/>
      </pc:docMkLst>
      <pc:sldChg chg="modSp">
        <pc:chgData name="Esther Lim (ANDERSEN CONSULTANTS LLC)" userId="S::v-estherlim@microsoft.com::311e2514-617e-459d-a52a-0030c6d6ff45" providerId="AD" clId="Web-{85D6470D-B86F-240C-A89A-8A0EAAEBB49B}" dt="2023-06-24T01:45:05.747" v="7" actId="20577"/>
        <pc:sldMkLst>
          <pc:docMk/>
          <pc:sldMk cId="2827337176" sldId="277"/>
        </pc:sldMkLst>
        <pc:spChg chg="mod">
          <ac:chgData name="Esther Lim (ANDERSEN CONSULTANTS LLC)" userId="S::v-estherlim@microsoft.com::311e2514-617e-459d-a52a-0030c6d6ff45" providerId="AD" clId="Web-{85D6470D-B86F-240C-A89A-8A0EAAEBB49B}" dt="2023-06-24T01:45:05.747" v="7" actId="20577"/>
          <ac:spMkLst>
            <pc:docMk/>
            <pc:sldMk cId="2827337176" sldId="277"/>
            <ac:spMk id="32" creationId="{1822F7C6-E7B9-79E3-00BE-06B504BEEADA}"/>
          </ac:spMkLst>
        </pc:spChg>
      </pc:sldChg>
    </pc:docChg>
  </pc:docChgLst>
  <pc:docChgLst>
    <pc:chgData name="Becca Metzdorf" userId="S::r.metzdorf_interceptgroup.com#ext#@microsoft.onmicrosoft.com::63f34559-4b84-4e80-8d3b-8795d3866a52" providerId="AD" clId="Web-{6BF2A96E-F2D0-D290-C941-8B3D3C6E15A7}"/>
    <pc:docChg chg="modSld">
      <pc:chgData name="Becca Metzdorf" userId="S::r.metzdorf_interceptgroup.com#ext#@microsoft.onmicrosoft.com::63f34559-4b84-4e80-8d3b-8795d3866a52" providerId="AD" clId="Web-{6BF2A96E-F2D0-D290-C941-8B3D3C6E15A7}" dt="2023-06-27T19:00:06.788" v="1"/>
      <pc:docMkLst>
        <pc:docMk/>
      </pc:docMkLst>
      <pc:sldChg chg="modSp delCm">
        <pc:chgData name="Becca Metzdorf" userId="S::r.metzdorf_interceptgroup.com#ext#@microsoft.onmicrosoft.com::63f34559-4b84-4e80-8d3b-8795d3866a52" providerId="AD" clId="Web-{6BF2A96E-F2D0-D290-C941-8B3D3C6E15A7}" dt="2023-06-27T19:00:06.788" v="1"/>
        <pc:sldMkLst>
          <pc:docMk/>
          <pc:sldMk cId="2490265814" sldId="267"/>
        </pc:sldMkLst>
        <pc:spChg chg="mod">
          <ac:chgData name="Becca Metzdorf" userId="S::r.metzdorf_interceptgroup.com#ext#@microsoft.onmicrosoft.com::63f34559-4b84-4e80-8d3b-8795d3866a52" providerId="AD" clId="Web-{6BF2A96E-F2D0-D290-C941-8B3D3C6E15A7}" dt="2023-06-27T19:00:02.913" v="0" actId="20577"/>
          <ac:spMkLst>
            <pc:docMk/>
            <pc:sldMk cId="2490265814" sldId="267"/>
            <ac:spMk id="7" creationId="{FE72FFE5-C214-742C-4C9B-821C10F019D9}"/>
          </ac:spMkLst>
        </pc:spChg>
        <pc:extLst>
          <p:ext xmlns:p="http://schemas.openxmlformats.org/presentationml/2006/main" uri="{D6D511B9-2390-475A-947B-AFAB55BFBCF1}">
            <pc226:cmChg xmlns:pc226="http://schemas.microsoft.com/office/powerpoint/2022/06/main/command" chg="del">
              <pc226:chgData name="Becca Metzdorf" userId="S::r.metzdorf_interceptgroup.com#ext#@microsoft.onmicrosoft.com::63f34559-4b84-4e80-8d3b-8795d3866a52" providerId="AD" clId="Web-{6BF2A96E-F2D0-D290-C941-8B3D3C6E15A7}" dt="2023-06-27T19:00:06.788" v="1"/>
              <pc2:cmMkLst xmlns:pc2="http://schemas.microsoft.com/office/powerpoint/2019/9/main/command">
                <pc:docMk/>
                <pc:sldMk cId="2490265814" sldId="267"/>
                <pc2:cmMk id="{794F57C0-47BA-4D39-B106-82AAEDDB2023}"/>
              </pc2:cmMkLst>
            </pc226:cmChg>
          </p:ext>
        </pc:extLst>
      </pc:sldChg>
    </pc:docChg>
  </pc:docChgLst>
  <pc:docChgLst>
    <pc:chgData name="Esther Lim (ANDERSEN CONSULTANTS LLC)" userId="S::v-estherlim@microsoft.com::311e2514-617e-459d-a52a-0030c6d6ff45" providerId="AD" clId="Web-{E1F6BA4C-8E05-3E2B-A42A-72D94310C3F1}"/>
    <pc:docChg chg="modSld">
      <pc:chgData name="Esther Lim (ANDERSEN CONSULTANTS LLC)" userId="S::v-estherlim@microsoft.com::311e2514-617e-459d-a52a-0030c6d6ff45" providerId="AD" clId="Web-{E1F6BA4C-8E05-3E2B-A42A-72D94310C3F1}" dt="2023-06-27T14:30:46.844" v="40" actId="20577"/>
      <pc:docMkLst>
        <pc:docMk/>
      </pc:docMkLst>
      <pc:sldChg chg="modSp modCm">
        <pc:chgData name="Esther Lim (ANDERSEN CONSULTANTS LLC)" userId="S::v-estherlim@microsoft.com::311e2514-617e-459d-a52a-0030c6d6ff45" providerId="AD" clId="Web-{E1F6BA4C-8E05-3E2B-A42A-72D94310C3F1}" dt="2023-06-27T14:30:46.844" v="40" actId="20577"/>
        <pc:sldMkLst>
          <pc:docMk/>
          <pc:sldMk cId="2490265814" sldId="267"/>
        </pc:sldMkLst>
        <pc:spChg chg="mod">
          <ac:chgData name="Esther Lim (ANDERSEN CONSULTANTS LLC)" userId="S::v-estherlim@microsoft.com::311e2514-617e-459d-a52a-0030c6d6ff45" providerId="AD" clId="Web-{E1F6BA4C-8E05-3E2B-A42A-72D94310C3F1}" dt="2023-06-27T14:30:46.844" v="40" actId="20577"/>
          <ac:spMkLst>
            <pc:docMk/>
            <pc:sldMk cId="2490265814" sldId="267"/>
            <ac:spMk id="7" creationId="{FE72FFE5-C214-742C-4C9B-821C10F019D9}"/>
          </ac:spMkLst>
        </pc:spChg>
        <pc:extLst>
          <p:ext xmlns:p="http://schemas.openxmlformats.org/presentationml/2006/main" uri="{D6D511B9-2390-475A-947B-AFAB55BFBCF1}">
            <pc226:cmChg xmlns:pc226="http://schemas.microsoft.com/office/powerpoint/2022/06/main/command" chg="mod">
              <pc226:chgData name="Esther Lim (ANDERSEN CONSULTANTS LLC)" userId="S::v-estherlim@microsoft.com::311e2514-617e-459d-a52a-0030c6d6ff45" providerId="AD" clId="Web-{E1F6BA4C-8E05-3E2B-A42A-72D94310C3F1}" dt="2023-06-27T14:30:46.844" v="40" actId="20577"/>
              <pc2:cmMkLst xmlns:pc2="http://schemas.microsoft.com/office/powerpoint/2019/9/main/command">
                <pc:docMk/>
                <pc:sldMk cId="2490265814" sldId="267"/>
                <pc2:cmMk id="{794F57C0-47BA-4D39-B106-82AAEDDB2023}"/>
              </pc2:cmMkLst>
            </pc226:cmChg>
          </p:ext>
        </pc:extLst>
      </pc:sldChg>
    </pc:docChg>
  </pc:docChgLst>
  <pc:docChgLst>
    <pc:chgData name="Jonna Bell" userId="a8cc663c-92a9-466d-9c2b-d4e0911ff61d" providerId="ADAL" clId="{37C45358-E867-49B3-9DDB-A9C3629AD904}"/>
    <pc:docChg chg="undo custSel modSld">
      <pc:chgData name="Jonna Bell" userId="a8cc663c-92a9-466d-9c2b-d4e0911ff61d" providerId="ADAL" clId="{37C45358-E867-49B3-9DDB-A9C3629AD904}" dt="2023-06-26T19:44:50.330" v="7"/>
      <pc:docMkLst>
        <pc:docMk/>
      </pc:docMkLst>
      <pc:sldChg chg="modSp mod addCm">
        <pc:chgData name="Jonna Bell" userId="a8cc663c-92a9-466d-9c2b-d4e0911ff61d" providerId="ADAL" clId="{37C45358-E867-49B3-9DDB-A9C3629AD904}" dt="2023-06-26T19:44:50.330" v="7"/>
        <pc:sldMkLst>
          <pc:docMk/>
          <pc:sldMk cId="2490265814" sldId="267"/>
        </pc:sldMkLst>
        <pc:spChg chg="mod">
          <ac:chgData name="Jonna Bell" userId="a8cc663c-92a9-466d-9c2b-d4e0911ff61d" providerId="ADAL" clId="{37C45358-E867-49B3-9DDB-A9C3629AD904}" dt="2023-06-26T19:44:35.636" v="6" actId="13926"/>
          <ac:spMkLst>
            <pc:docMk/>
            <pc:sldMk cId="2490265814" sldId="267"/>
            <ac:spMk id="7" creationId="{FE72FFE5-C214-742C-4C9B-821C10F019D9}"/>
          </ac:spMkLst>
        </pc:spChg>
        <pc:extLst>
          <p:ext xmlns:p="http://schemas.openxmlformats.org/presentationml/2006/main" uri="{D6D511B9-2390-475A-947B-AFAB55BFBCF1}">
            <pc226:cmChg xmlns:pc226="http://schemas.microsoft.com/office/powerpoint/2022/06/main/command" chg="add">
              <pc226:chgData name="Jonna Bell" userId="a8cc663c-92a9-466d-9c2b-d4e0911ff61d" providerId="ADAL" clId="{37C45358-E867-49B3-9DDB-A9C3629AD904}" dt="2023-06-26T19:44:50.330" v="7"/>
              <pc2:cmMkLst xmlns:pc2="http://schemas.microsoft.com/office/powerpoint/2019/9/main/command">
                <pc:docMk/>
                <pc:sldMk cId="2490265814" sldId="267"/>
                <pc2:cmMk id="{794F57C0-47BA-4D39-B106-82AAEDDB2023}"/>
              </pc2:cmMkLst>
            </pc226:cmChg>
          </p:ext>
        </pc:ext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555A53F8-D1CC-41FC-B22C-4CE567C63769}"/>
              </a:ext>
            </a:extLst>
          </p:cNvPr>
          <p:cNvSpPr>
            <a:spLocks noGrp="1"/>
          </p:cNvSpPr>
          <p:nvPr>
            <p:ph type="hdr" sz="quarter"/>
          </p:nvPr>
        </p:nvSpPr>
        <p:spPr>
          <a:xfrm>
            <a:off x="0" y="0"/>
            <a:ext cx="3013763" cy="463647"/>
          </a:xfrm>
          <a:prstGeom prst="rect">
            <a:avLst/>
          </a:prstGeom>
        </p:spPr>
        <p:txBody>
          <a:bodyPr vert="horz" lIns="92546" tIns="46273" rIns="92546" bIns="46273" rtlCol="0"/>
          <a:lstStyle>
            <a:lvl1pPr algn="l">
              <a:defRPr sz="1200"/>
            </a:lvl1pPr>
          </a:lstStyle>
          <a:p>
            <a:endParaRPr lang="en-CA"/>
          </a:p>
        </p:txBody>
      </p:sp>
      <p:sp>
        <p:nvSpPr>
          <p:cNvPr id="3" name="Date Placeholder 2">
            <a:extLst>
              <a:ext uri="{FF2B5EF4-FFF2-40B4-BE49-F238E27FC236}">
                <a16:creationId xmlns:a16="http://schemas.microsoft.com/office/drawing/2014/main" id="{5CF16CD7-E32F-4778-BD6C-AA70366357D9}"/>
              </a:ext>
            </a:extLst>
          </p:cNvPr>
          <p:cNvSpPr>
            <a:spLocks noGrp="1"/>
          </p:cNvSpPr>
          <p:nvPr>
            <p:ph type="dt" sz="quarter" idx="1"/>
          </p:nvPr>
        </p:nvSpPr>
        <p:spPr>
          <a:xfrm>
            <a:off x="3939466" y="0"/>
            <a:ext cx="3013763" cy="463647"/>
          </a:xfrm>
          <a:prstGeom prst="rect">
            <a:avLst/>
          </a:prstGeom>
        </p:spPr>
        <p:txBody>
          <a:bodyPr vert="horz" lIns="92546" tIns="46273" rIns="92546" bIns="46273" rtlCol="0"/>
          <a:lstStyle>
            <a:lvl1pPr algn="r">
              <a:defRPr sz="1200"/>
            </a:lvl1pPr>
          </a:lstStyle>
          <a:p>
            <a:fld id="{DA4DC203-449C-4F95-97BF-148B3E6073C8}" type="datetimeFigureOut">
              <a:rPr lang="en-CA" smtClean="0"/>
              <a:t>2023-08-11</a:t>
            </a:fld>
            <a:endParaRPr lang="en-CA"/>
          </a:p>
        </p:txBody>
      </p:sp>
      <p:sp>
        <p:nvSpPr>
          <p:cNvPr id="4" name="Footer Placeholder 3">
            <a:extLst>
              <a:ext uri="{FF2B5EF4-FFF2-40B4-BE49-F238E27FC236}">
                <a16:creationId xmlns:a16="http://schemas.microsoft.com/office/drawing/2014/main" id="{D1848EAC-EFD1-4A91-8CC9-F49FB7CE299B}"/>
              </a:ext>
            </a:extLst>
          </p:cNvPr>
          <p:cNvSpPr>
            <a:spLocks noGrp="1"/>
          </p:cNvSpPr>
          <p:nvPr>
            <p:ph type="ftr" sz="quarter" idx="2"/>
          </p:nvPr>
        </p:nvSpPr>
        <p:spPr>
          <a:xfrm>
            <a:off x="0" y="8777193"/>
            <a:ext cx="3013763" cy="463646"/>
          </a:xfrm>
          <a:prstGeom prst="rect">
            <a:avLst/>
          </a:prstGeom>
        </p:spPr>
        <p:txBody>
          <a:bodyPr vert="horz" lIns="92546" tIns="46273" rIns="92546" bIns="46273" rtlCol="0" anchor="b"/>
          <a:lstStyle>
            <a:lvl1pPr algn="l">
              <a:defRPr sz="1200"/>
            </a:lvl1pPr>
          </a:lstStyle>
          <a:p>
            <a:endParaRPr lang="en-CA"/>
          </a:p>
        </p:txBody>
      </p:sp>
      <p:sp>
        <p:nvSpPr>
          <p:cNvPr id="5" name="Slide Number Placeholder 4">
            <a:extLst>
              <a:ext uri="{FF2B5EF4-FFF2-40B4-BE49-F238E27FC236}">
                <a16:creationId xmlns:a16="http://schemas.microsoft.com/office/drawing/2014/main" id="{85F05EDD-0518-4B02-8130-46A7525E27D1}"/>
              </a:ext>
            </a:extLst>
          </p:cNvPr>
          <p:cNvSpPr>
            <a:spLocks noGrp="1"/>
          </p:cNvSpPr>
          <p:nvPr>
            <p:ph type="sldNum" sz="quarter" idx="3"/>
          </p:nvPr>
        </p:nvSpPr>
        <p:spPr>
          <a:xfrm>
            <a:off x="3939466" y="8777193"/>
            <a:ext cx="3013763" cy="463646"/>
          </a:xfrm>
          <a:prstGeom prst="rect">
            <a:avLst/>
          </a:prstGeom>
        </p:spPr>
        <p:txBody>
          <a:bodyPr vert="horz" lIns="92546" tIns="46273" rIns="92546" bIns="46273" rtlCol="0" anchor="b"/>
          <a:lstStyle>
            <a:lvl1pPr algn="r">
              <a:defRPr sz="1200"/>
            </a:lvl1pPr>
          </a:lstStyle>
          <a:p>
            <a:fld id="{959A877C-E470-42D4-946A-C3D11E7D1CB7}" type="slidenum">
              <a:rPr lang="en-CA" smtClean="0"/>
              <a:t>‹#›</a:t>
            </a:fld>
            <a:endParaRPr lang="en-CA"/>
          </a:p>
        </p:txBody>
      </p:sp>
    </p:spTree>
    <p:extLst>
      <p:ext uri="{BB962C8B-B14F-4D97-AF65-F5344CB8AC3E}">
        <p14:creationId xmlns:p14="http://schemas.microsoft.com/office/powerpoint/2010/main" val="166927137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13763" cy="463647"/>
          </a:xfrm>
          <a:prstGeom prst="rect">
            <a:avLst/>
          </a:prstGeom>
        </p:spPr>
        <p:txBody>
          <a:bodyPr vert="horz" lIns="92546" tIns="46273" rIns="92546" bIns="46273" rtlCol="0"/>
          <a:lstStyle>
            <a:lvl1pPr algn="l">
              <a:defRPr sz="1200"/>
            </a:lvl1pPr>
          </a:lstStyle>
          <a:p>
            <a:endParaRPr lang="en-US"/>
          </a:p>
        </p:txBody>
      </p:sp>
      <p:sp>
        <p:nvSpPr>
          <p:cNvPr id="3" name="Date Placeholder 2"/>
          <p:cNvSpPr>
            <a:spLocks noGrp="1"/>
          </p:cNvSpPr>
          <p:nvPr>
            <p:ph type="dt" idx="1"/>
          </p:nvPr>
        </p:nvSpPr>
        <p:spPr>
          <a:xfrm>
            <a:off x="3939466" y="0"/>
            <a:ext cx="3013763" cy="463647"/>
          </a:xfrm>
          <a:prstGeom prst="rect">
            <a:avLst/>
          </a:prstGeom>
        </p:spPr>
        <p:txBody>
          <a:bodyPr vert="horz" lIns="92546" tIns="46273" rIns="92546" bIns="46273" rtlCol="0"/>
          <a:lstStyle>
            <a:lvl1pPr algn="r">
              <a:defRPr sz="1200"/>
            </a:lvl1pPr>
          </a:lstStyle>
          <a:p>
            <a:fld id="{1DB15C17-D35D-4CBE-BB3F-F85430D85959}" type="datetimeFigureOut">
              <a:rPr lang="en-US" smtClean="0"/>
              <a:t>8/11/2023</a:t>
            </a:fld>
            <a:endParaRPr lang="en-US"/>
          </a:p>
        </p:txBody>
      </p:sp>
      <p:sp>
        <p:nvSpPr>
          <p:cNvPr id="4" name="Slide Image Placeholder 3"/>
          <p:cNvSpPr>
            <a:spLocks noGrp="1" noRot="1" noChangeAspect="1"/>
          </p:cNvSpPr>
          <p:nvPr>
            <p:ph type="sldImg" idx="2"/>
          </p:nvPr>
        </p:nvSpPr>
        <p:spPr>
          <a:xfrm>
            <a:off x="2273300" y="1155700"/>
            <a:ext cx="2408238" cy="3117850"/>
          </a:xfrm>
          <a:prstGeom prst="rect">
            <a:avLst/>
          </a:prstGeom>
          <a:noFill/>
          <a:ln w="12700">
            <a:solidFill>
              <a:prstClr val="black"/>
            </a:solidFill>
          </a:ln>
        </p:spPr>
        <p:txBody>
          <a:bodyPr vert="horz" lIns="92546" tIns="46273" rIns="92546" bIns="46273" rtlCol="0" anchor="ctr"/>
          <a:lstStyle/>
          <a:p>
            <a:endParaRPr lang="en-US"/>
          </a:p>
        </p:txBody>
      </p:sp>
      <p:sp>
        <p:nvSpPr>
          <p:cNvPr id="5" name="Notes Placeholder 4"/>
          <p:cNvSpPr>
            <a:spLocks noGrp="1"/>
          </p:cNvSpPr>
          <p:nvPr>
            <p:ph type="body" sz="quarter" idx="3"/>
          </p:nvPr>
        </p:nvSpPr>
        <p:spPr>
          <a:xfrm>
            <a:off x="695484" y="4447153"/>
            <a:ext cx="5563870" cy="3638580"/>
          </a:xfrm>
          <a:prstGeom prst="rect">
            <a:avLst/>
          </a:prstGeom>
        </p:spPr>
        <p:txBody>
          <a:bodyPr vert="horz" lIns="92546" tIns="46273" rIns="92546" bIns="46273"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777193"/>
            <a:ext cx="3013763" cy="463646"/>
          </a:xfrm>
          <a:prstGeom prst="rect">
            <a:avLst/>
          </a:prstGeom>
        </p:spPr>
        <p:txBody>
          <a:bodyPr vert="horz" lIns="92546" tIns="46273" rIns="92546" bIns="46273" rtlCol="0" anchor="b"/>
          <a:lstStyle>
            <a:lvl1pPr algn="l">
              <a:defRPr sz="1200"/>
            </a:lvl1pPr>
          </a:lstStyle>
          <a:p>
            <a:endParaRPr lang="en-US"/>
          </a:p>
        </p:txBody>
      </p:sp>
      <p:sp>
        <p:nvSpPr>
          <p:cNvPr id="7" name="Slide Number Placeholder 6"/>
          <p:cNvSpPr>
            <a:spLocks noGrp="1"/>
          </p:cNvSpPr>
          <p:nvPr>
            <p:ph type="sldNum" sz="quarter" idx="5"/>
          </p:nvPr>
        </p:nvSpPr>
        <p:spPr>
          <a:xfrm>
            <a:off x="3939466" y="8777193"/>
            <a:ext cx="3013763" cy="463646"/>
          </a:xfrm>
          <a:prstGeom prst="rect">
            <a:avLst/>
          </a:prstGeom>
        </p:spPr>
        <p:txBody>
          <a:bodyPr vert="horz" lIns="92546" tIns="46273" rIns="92546" bIns="46273" rtlCol="0" anchor="b"/>
          <a:lstStyle>
            <a:lvl1pPr algn="r">
              <a:defRPr sz="1200"/>
            </a:lvl1pPr>
          </a:lstStyle>
          <a:p>
            <a:fld id="{5933F177-E937-4417-9A13-1F7F3FF64881}" type="slidenum">
              <a:rPr lang="en-US" smtClean="0"/>
              <a:t>‹#›</a:t>
            </a:fld>
            <a:endParaRPr lang="en-US"/>
          </a:p>
        </p:txBody>
      </p:sp>
    </p:spTree>
    <p:extLst>
      <p:ext uri="{BB962C8B-B14F-4D97-AF65-F5344CB8AC3E}">
        <p14:creationId xmlns:p14="http://schemas.microsoft.com/office/powerpoint/2010/main" val="23770513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microsoft.com/en-us/worklab/work-trend-index/will-ai-fix-work"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aka.ms/SurfaceBatteryPerformance" TargetMode="External"/><Relationship Id="rId2" Type="http://schemas.openxmlformats.org/officeDocument/2006/relationships/slide" Target="../slides/slide6.xml"/><Relationship Id="rId1" Type="http://schemas.openxmlformats.org/officeDocument/2006/relationships/notesMaster" Target="../notesMasters/notesMaster1.xml"/><Relationship Id="rId4" Type="http://schemas.openxmlformats.org/officeDocument/2006/relationships/hyperlink" Target="https://docs.microsoft.com/en-ca/surface/manage-surface-uefi-settings" TargetMode="Externa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query.prod.cms.rt.microsoft.com/cms/api/am/binary/RE55ZJ0" TargetMode="External"/><Relationship Id="rId2" Type="http://schemas.openxmlformats.org/officeDocument/2006/relationships/slide" Target="../slides/slide7.xml"/><Relationship Id="rId1" Type="http://schemas.openxmlformats.org/officeDocument/2006/relationships/notesMaster" Target="../notesMasters/notesMaster1.xml"/><Relationship Id="rId4" Type="http://schemas.openxmlformats.org/officeDocument/2006/relationships/hyperlink" Target="http://www.aka.ms/SurfaceIDCWhitepaper" TargetMode="Externa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microsoft.com/en-us/worklab/work-trend-index/will-ai-fix-work"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933F177-E937-4417-9A13-1F7F3FF64881}" type="slidenum">
              <a:rPr lang="en-US" smtClean="0"/>
              <a:t>1</a:t>
            </a:fld>
            <a:endParaRPr lang="en-US"/>
          </a:p>
        </p:txBody>
      </p:sp>
    </p:spTree>
    <p:extLst>
      <p:ext uri="{BB962C8B-B14F-4D97-AF65-F5344CB8AC3E}">
        <p14:creationId xmlns:p14="http://schemas.microsoft.com/office/powerpoint/2010/main" val="175108571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sz="1800" spc="-10">
              <a:solidFill>
                <a:srgbClr val="505050"/>
              </a:solidFill>
            </a:endParaRPr>
          </a:p>
        </p:txBody>
      </p:sp>
      <p:sp>
        <p:nvSpPr>
          <p:cNvPr id="4" name="Slide Number Placeholder 3"/>
          <p:cNvSpPr>
            <a:spLocks noGrp="1"/>
          </p:cNvSpPr>
          <p:nvPr>
            <p:ph type="sldNum" sz="quarter" idx="5"/>
          </p:nvPr>
        </p:nvSpPr>
        <p:spPr/>
        <p:txBody>
          <a:bodyPr/>
          <a:lstStyle/>
          <a:p>
            <a:fld id="{5933F177-E937-4417-9A13-1F7F3FF64881}" type="slidenum">
              <a:rPr lang="en-US" smtClean="0"/>
              <a:t>10</a:t>
            </a:fld>
            <a:endParaRPr lang="en-US"/>
          </a:p>
        </p:txBody>
      </p:sp>
    </p:spTree>
    <p:extLst>
      <p:ext uri="{BB962C8B-B14F-4D97-AF65-F5344CB8AC3E}">
        <p14:creationId xmlns:p14="http://schemas.microsoft.com/office/powerpoint/2010/main" val="341167668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933F177-E937-4417-9A13-1F7F3FF64881}" type="slidenum">
              <a:rPr lang="en-US" smtClean="0"/>
              <a:t>11</a:t>
            </a:fld>
            <a:endParaRPr lang="en-US"/>
          </a:p>
        </p:txBody>
      </p:sp>
    </p:spTree>
    <p:extLst>
      <p:ext uri="{BB962C8B-B14F-4D97-AF65-F5344CB8AC3E}">
        <p14:creationId xmlns:p14="http://schemas.microsoft.com/office/powerpoint/2010/main" val="388431810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933F177-E937-4417-9A13-1F7F3FF64881}" type="slidenum">
              <a:rPr lang="en-US" smtClean="0"/>
              <a:t>12</a:t>
            </a:fld>
            <a:endParaRPr lang="en-US"/>
          </a:p>
        </p:txBody>
      </p:sp>
    </p:spTree>
    <p:extLst>
      <p:ext uri="{BB962C8B-B14F-4D97-AF65-F5344CB8AC3E}">
        <p14:creationId xmlns:p14="http://schemas.microsoft.com/office/powerpoint/2010/main" val="79883857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spc="-10">
              <a:solidFill>
                <a:srgbClr val="505050"/>
              </a:solidFill>
            </a:endParaRPr>
          </a:p>
        </p:txBody>
      </p:sp>
      <p:sp>
        <p:nvSpPr>
          <p:cNvPr id="4" name="Slide Number Placeholder 3"/>
          <p:cNvSpPr>
            <a:spLocks noGrp="1"/>
          </p:cNvSpPr>
          <p:nvPr>
            <p:ph type="sldNum" sz="quarter" idx="5"/>
          </p:nvPr>
        </p:nvSpPr>
        <p:spPr/>
        <p:txBody>
          <a:bodyPr/>
          <a:lstStyle/>
          <a:p>
            <a:fld id="{5933F177-E937-4417-9A13-1F7F3FF64881}" type="slidenum">
              <a:rPr lang="en-US" smtClean="0"/>
              <a:t>13</a:t>
            </a:fld>
            <a:endParaRPr lang="en-US"/>
          </a:p>
        </p:txBody>
      </p:sp>
    </p:spTree>
    <p:extLst>
      <p:ext uri="{BB962C8B-B14F-4D97-AF65-F5344CB8AC3E}">
        <p14:creationId xmlns:p14="http://schemas.microsoft.com/office/powerpoint/2010/main" val="11205265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5000"/>
              </a:lnSpc>
            </a:pPr>
            <a:endParaRPr lang="en-CA" sz="1800" spc="-10">
              <a:solidFill>
                <a:srgbClr val="505050"/>
              </a:solidFill>
            </a:endParaRPr>
          </a:p>
        </p:txBody>
      </p:sp>
      <p:sp>
        <p:nvSpPr>
          <p:cNvPr id="4" name="Slide Number Placeholder 3"/>
          <p:cNvSpPr>
            <a:spLocks noGrp="1"/>
          </p:cNvSpPr>
          <p:nvPr>
            <p:ph type="sldNum" sz="quarter" idx="5"/>
          </p:nvPr>
        </p:nvSpPr>
        <p:spPr/>
        <p:txBody>
          <a:bodyPr/>
          <a:lstStyle/>
          <a:p>
            <a:fld id="{5933F177-E937-4417-9A13-1F7F3FF64881}" type="slidenum">
              <a:rPr lang="en-US" smtClean="0"/>
              <a:t>2</a:t>
            </a:fld>
            <a:endParaRPr lang="en-US"/>
          </a:p>
        </p:txBody>
      </p:sp>
    </p:spTree>
    <p:extLst>
      <p:ext uri="{BB962C8B-B14F-4D97-AF65-F5344CB8AC3E}">
        <p14:creationId xmlns:p14="http://schemas.microsoft.com/office/powerpoint/2010/main" val="36218382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sz="1800" spc="-10">
              <a:solidFill>
                <a:srgbClr val="505050"/>
              </a:solidFill>
            </a:endParaRPr>
          </a:p>
        </p:txBody>
      </p:sp>
      <p:sp>
        <p:nvSpPr>
          <p:cNvPr id="4" name="Slide Number Placeholder 3"/>
          <p:cNvSpPr>
            <a:spLocks noGrp="1"/>
          </p:cNvSpPr>
          <p:nvPr>
            <p:ph type="sldNum" sz="quarter" idx="5"/>
          </p:nvPr>
        </p:nvSpPr>
        <p:spPr/>
        <p:txBody>
          <a:bodyPr/>
          <a:lstStyle/>
          <a:p>
            <a:fld id="{5933F177-E937-4417-9A13-1F7F3FF64881}" type="slidenum">
              <a:rPr lang="en-US" smtClean="0"/>
              <a:t>3</a:t>
            </a:fld>
            <a:endParaRPr lang="en-US"/>
          </a:p>
        </p:txBody>
      </p:sp>
    </p:spTree>
    <p:extLst>
      <p:ext uri="{BB962C8B-B14F-4D97-AF65-F5344CB8AC3E}">
        <p14:creationId xmlns:p14="http://schemas.microsoft.com/office/powerpoint/2010/main" val="2899380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5000"/>
              </a:lnSpc>
              <a:spcBef>
                <a:spcPts val="0"/>
              </a:spcBef>
              <a:spcAft>
                <a:spcPts val="0"/>
              </a:spcAft>
              <a:buClrTx/>
              <a:buSzTx/>
              <a:buFontTx/>
              <a:buNone/>
              <a:tabLst/>
              <a:defRPr/>
            </a:pPr>
            <a:endParaRPr lang="en-CA" sz="1800">
              <a:solidFill>
                <a:srgbClr val="505050"/>
              </a:solidFill>
              <a:effectLst/>
              <a:ea typeface="Calibri" panose="020F050202020403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5933F177-E937-4417-9A13-1F7F3FF64881}" type="slidenum">
              <a:rPr lang="en-US" smtClean="0"/>
              <a:t>4</a:t>
            </a:fld>
            <a:endParaRPr lang="en-US"/>
          </a:p>
        </p:txBody>
      </p:sp>
    </p:spTree>
    <p:extLst>
      <p:ext uri="{BB962C8B-B14F-4D97-AF65-F5344CB8AC3E}">
        <p14:creationId xmlns:p14="http://schemas.microsoft.com/office/powerpoint/2010/main" val="36207654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5000"/>
              </a:lnSpc>
              <a:spcBef>
                <a:spcPts val="0"/>
              </a:spcBef>
              <a:spcAft>
                <a:spcPts val="0"/>
              </a:spcAft>
              <a:buClrTx/>
              <a:buSzTx/>
              <a:buFontTx/>
              <a:buNone/>
              <a:tabLst/>
              <a:defRPr/>
            </a:pPr>
            <a:r>
              <a:rPr lang="en-CA" sz="1200" baseline="30000">
                <a:solidFill>
                  <a:srgbClr val="505050"/>
                </a:solidFill>
                <a:effectLst/>
                <a:ea typeface="Arial" panose="020B0604020202020204" pitchFamily="34" charset="0"/>
                <a:cs typeface="Arial" panose="020B0604020202020204" pitchFamily="34" charset="0"/>
              </a:rPr>
              <a:t>1</a:t>
            </a:r>
            <a:r>
              <a:rPr lang="en-CA" sz="1200">
                <a:solidFill>
                  <a:srgbClr val="505050"/>
                </a:solidFill>
                <a:effectLst/>
                <a:ea typeface="Arial" panose="020B0604020202020204" pitchFamily="34" charset="0"/>
                <a:cs typeface="Arial" panose="020B0604020202020204" pitchFamily="34" charset="0"/>
              </a:rPr>
              <a:t>Microsoft, </a:t>
            </a:r>
            <a:r>
              <a:rPr lang="en-CA" sz="1200" u="sng">
                <a:solidFill>
                  <a:srgbClr val="0563C1"/>
                </a:solidFill>
                <a:effectLst/>
                <a:ea typeface="Arial" panose="020B0604020202020204" pitchFamily="34" charset="0"/>
                <a:cs typeface="Arial" panose="020B0604020202020204" pitchFamily="34" charset="0"/>
                <a:hlinkClick r:id="rId3"/>
              </a:rPr>
              <a:t>Work Trends Index Annual Report: Will AI Fix Work?</a:t>
            </a:r>
            <a:r>
              <a:rPr lang="en-CA" sz="1200" u="none">
                <a:solidFill>
                  <a:srgbClr val="0563C1"/>
                </a:solidFill>
                <a:effectLst/>
                <a:ea typeface="Arial" panose="020B0604020202020204" pitchFamily="34" charset="0"/>
                <a:cs typeface="Arial" panose="020B0604020202020204" pitchFamily="34" charset="0"/>
              </a:rPr>
              <a:t>, May </a:t>
            </a:r>
            <a:r>
              <a:rPr lang="en-CA" sz="1200">
                <a:solidFill>
                  <a:srgbClr val="505050"/>
                </a:solidFill>
                <a:effectLst/>
                <a:ea typeface="Arial" panose="020B0604020202020204" pitchFamily="34" charset="0"/>
                <a:cs typeface="Arial" panose="020B0604020202020204" pitchFamily="34" charset="0"/>
              </a:rPr>
              <a:t>2023.</a:t>
            </a:r>
            <a:endParaRPr lang="en-CA" sz="1200">
              <a:solidFill>
                <a:srgbClr val="505050"/>
              </a:solidFill>
              <a:effectLst/>
              <a:ea typeface="Calibri" panose="020F050202020403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5933F177-E937-4417-9A13-1F7F3FF64881}" type="slidenum">
              <a:rPr lang="en-US" smtClean="0"/>
              <a:t>5</a:t>
            </a:fld>
            <a:endParaRPr lang="en-US"/>
          </a:p>
        </p:txBody>
      </p:sp>
    </p:spTree>
    <p:extLst>
      <p:ext uri="{BB962C8B-B14F-4D97-AF65-F5344CB8AC3E}">
        <p14:creationId xmlns:p14="http://schemas.microsoft.com/office/powerpoint/2010/main" val="38328009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800" spc="-10">
                <a:solidFill>
                  <a:srgbClr val="505050"/>
                </a:solidFill>
              </a:rPr>
              <a:t>*Software license required for some features. Sold separately.</a:t>
            </a:r>
          </a:p>
          <a:p>
            <a:r>
              <a:rPr lang="en-CA" sz="1800" spc="-10" baseline="30000">
                <a:solidFill>
                  <a:srgbClr val="505050"/>
                </a:solidFill>
              </a:rPr>
              <a:t>1</a:t>
            </a:r>
            <a:r>
              <a:rPr lang="en-US" sz="1800" spc="-10">
                <a:solidFill>
                  <a:srgbClr val="505050"/>
                </a:solidFill>
              </a:rPr>
              <a:t>Battery life varies significantly based on usage, network and feature configuration, signal strength, settings and other factors. See </a:t>
            </a:r>
            <a:r>
              <a:rPr lang="en-US" sz="1800" spc="-10">
                <a:solidFill>
                  <a:srgbClr val="0078D4"/>
                </a:solidFill>
                <a:hlinkClick r:id="rId3">
                  <a:extLst>
                    <a:ext uri="{A12FA001-AC4F-418D-AE19-62706E023703}">
                      <ahyp:hlinkClr xmlns:ahyp="http://schemas.microsoft.com/office/drawing/2018/hyperlinkcolor" val="tx"/>
                    </a:ext>
                  </a:extLst>
                </a:hlinkClick>
              </a:rPr>
              <a:t>aka.ms/</a:t>
            </a:r>
            <a:r>
              <a:rPr lang="en-US" sz="1800" spc="-10" err="1">
                <a:solidFill>
                  <a:srgbClr val="0078D4"/>
                </a:solidFill>
                <a:hlinkClick r:id="rId3">
                  <a:extLst>
                    <a:ext uri="{A12FA001-AC4F-418D-AE19-62706E023703}">
                      <ahyp:hlinkClr xmlns:ahyp="http://schemas.microsoft.com/office/drawing/2018/hyperlinkcolor" val="tx"/>
                    </a:ext>
                  </a:extLst>
                </a:hlinkClick>
              </a:rPr>
              <a:t>SurfaceBatteryPerformance</a:t>
            </a:r>
            <a:r>
              <a:rPr lang="en-US" sz="1800" spc="-10">
                <a:solidFill>
                  <a:srgbClr val="505050"/>
                </a:solidFill>
              </a:rPr>
              <a:t> for details.</a:t>
            </a:r>
          </a:p>
          <a:p>
            <a:r>
              <a:rPr lang="en-CA" sz="1800" baseline="30000">
                <a:solidFill>
                  <a:srgbClr val="505050"/>
                </a:solidFill>
                <a:effectLst/>
                <a:ea typeface="Calibri" panose="020F0502020204030204" pitchFamily="34" charset="0"/>
                <a:cs typeface="Arial" panose="020B0604020202020204" pitchFamily="34" charset="0"/>
              </a:rPr>
              <a:t>2</a:t>
            </a:r>
            <a:r>
              <a:rPr lang="en-CA" sz="1800">
                <a:solidFill>
                  <a:srgbClr val="505050"/>
                </a:solidFill>
                <a:effectLst/>
                <a:ea typeface="Calibri" panose="020F0502020204030204" pitchFamily="34" charset="0"/>
                <a:cs typeface="Arial" panose="020B0604020202020204" pitchFamily="34" charset="0"/>
              </a:rPr>
              <a:t>Surface Go and Surface Go 2 use a third-party UEFI and do not support DFCI. DFCI is currently available for Surface Pro 7+, Surface Laptop Go, Surface Book 3, Surface Laptop 3 and Surface Pro X. </a:t>
            </a:r>
            <a:r>
              <a:rPr lang="en-CA" sz="1800" u="none" strike="noStrike">
                <a:solidFill>
                  <a:srgbClr val="0078D4"/>
                </a:solidFill>
                <a:effectLst/>
                <a:ea typeface="Calibri" panose="020F050202020403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Find out more</a:t>
            </a:r>
            <a:r>
              <a:rPr lang="en-CA" sz="1800">
                <a:solidFill>
                  <a:srgbClr val="0078D4"/>
                </a:solidFill>
                <a:effectLst/>
                <a:ea typeface="Calibri" panose="020F0502020204030204" pitchFamily="34" charset="0"/>
                <a:cs typeface="Arial" panose="020B0604020202020204" pitchFamily="34" charset="0"/>
              </a:rPr>
              <a:t> </a:t>
            </a:r>
            <a:r>
              <a:rPr lang="en-CA" sz="1800">
                <a:solidFill>
                  <a:srgbClr val="505050"/>
                </a:solidFill>
                <a:effectLst/>
                <a:ea typeface="Calibri" panose="020F0502020204030204" pitchFamily="34" charset="0"/>
                <a:cs typeface="Arial" panose="020B0604020202020204" pitchFamily="34" charset="0"/>
              </a:rPr>
              <a:t>about managing Surface UEFI settings and Surface devices on which DFCI is enabled.</a:t>
            </a:r>
          </a:p>
        </p:txBody>
      </p:sp>
      <p:sp>
        <p:nvSpPr>
          <p:cNvPr id="4" name="Slide Number Placeholder 3"/>
          <p:cNvSpPr>
            <a:spLocks noGrp="1"/>
          </p:cNvSpPr>
          <p:nvPr>
            <p:ph type="sldNum" sz="quarter" idx="5"/>
          </p:nvPr>
        </p:nvSpPr>
        <p:spPr/>
        <p:txBody>
          <a:bodyPr/>
          <a:lstStyle/>
          <a:p>
            <a:fld id="{5933F177-E937-4417-9A13-1F7F3FF64881}" type="slidenum">
              <a:rPr lang="en-US" smtClean="0"/>
              <a:t>6</a:t>
            </a:fld>
            <a:endParaRPr lang="en-US"/>
          </a:p>
        </p:txBody>
      </p:sp>
    </p:spTree>
    <p:extLst>
      <p:ext uri="{BB962C8B-B14F-4D97-AF65-F5344CB8AC3E}">
        <p14:creationId xmlns:p14="http://schemas.microsoft.com/office/powerpoint/2010/main" val="166871082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pPr>
            <a:r>
              <a:rPr lang="en-US" sz="800" baseline="30000">
                <a:solidFill>
                  <a:srgbClr val="505050"/>
                </a:solidFill>
                <a:effectLst/>
                <a:ea typeface="Calibri" panose="020F0502020204030204" pitchFamily="34" charset="0"/>
                <a:cs typeface="Arial" panose="020B0604020202020204" pitchFamily="34" charset="0"/>
              </a:rPr>
              <a:t>1</a:t>
            </a:r>
            <a:r>
              <a:rPr lang="en-US" sz="800" u="sng">
                <a:solidFill>
                  <a:srgbClr val="0563C1"/>
                </a:solidFill>
                <a:effectLst/>
                <a:ea typeface="Arial" panose="020B0604020202020204" pitchFamily="34" charset="0"/>
                <a:cs typeface="Arial" panose="020B0604020202020204" pitchFamily="34" charset="0"/>
                <a:hlinkClick r:id="rId3"/>
              </a:rPr>
              <a:t>A Business Value White Paper</a:t>
            </a:r>
            <a:r>
              <a:rPr lang="en-US" sz="800">
                <a:solidFill>
                  <a:srgbClr val="505050"/>
                </a:solidFill>
                <a:effectLst/>
                <a:ea typeface="Arial" panose="020B0604020202020204" pitchFamily="34" charset="0"/>
                <a:cs typeface="Arial" panose="020B0604020202020204" pitchFamily="34" charset="0"/>
              </a:rPr>
              <a:t>, commissioned by Microsoft September 2022 | Doc. #US49453722 - IDC Research Study conducted from surveys and interviews between December 2021 – February 2022. All respondents were IT decision-makers at large organizations (250-5000+ employees) representing organizations from the United States, Australia, India, Spain, France, United Kingdom, New Zealand, and Germany. Cost &amp; Savings findings based on average cost and time estimates provided directly by respondents; actual costs and savings may vary based on your specific device </a:t>
            </a:r>
            <a:r>
              <a:rPr lang="en-US" sz="800">
                <a:solidFill>
                  <a:srgbClr val="505050"/>
                </a:solidFill>
                <a:ea typeface="Arial" panose="020B0604020202020204" pitchFamily="34" charset="0"/>
                <a:cs typeface="Arial" panose="020B0604020202020204" pitchFamily="34" charset="0"/>
              </a:rPr>
              <a:t>m</a:t>
            </a:r>
            <a:r>
              <a:rPr lang="en-US" sz="800">
                <a:solidFill>
                  <a:srgbClr val="505050"/>
                </a:solidFill>
                <a:effectLst/>
                <a:ea typeface="Arial" panose="020B0604020202020204" pitchFamily="34" charset="0"/>
                <a:cs typeface="Arial" panose="020B0604020202020204" pitchFamily="34" charset="0"/>
              </a:rPr>
              <a:t>ix and deployment. For the detailed study, click </a:t>
            </a:r>
            <a:r>
              <a:rPr lang="en-US" sz="800" u="sng">
                <a:solidFill>
                  <a:srgbClr val="0563C1"/>
                </a:solidFill>
                <a:effectLst/>
                <a:ea typeface="Arial" panose="020B0604020202020204" pitchFamily="34" charset="0"/>
                <a:cs typeface="Arial" panose="020B0604020202020204" pitchFamily="34" charset="0"/>
                <a:hlinkClick r:id="rId4"/>
              </a:rPr>
              <a:t>here</a:t>
            </a:r>
            <a:r>
              <a:rPr lang="en-US" sz="800">
                <a:solidFill>
                  <a:srgbClr val="505050"/>
                </a:solidFill>
                <a:effectLst/>
                <a:ea typeface="Arial" panose="020B0604020202020204" pitchFamily="34" charset="0"/>
                <a:cs typeface="Arial" panose="020B0604020202020204" pitchFamily="34" charset="0"/>
              </a:rPr>
              <a:t>.</a:t>
            </a:r>
          </a:p>
        </p:txBody>
      </p:sp>
      <p:sp>
        <p:nvSpPr>
          <p:cNvPr id="4" name="Slide Number Placeholder 3"/>
          <p:cNvSpPr>
            <a:spLocks noGrp="1"/>
          </p:cNvSpPr>
          <p:nvPr>
            <p:ph type="sldNum" sz="quarter" idx="5"/>
          </p:nvPr>
        </p:nvSpPr>
        <p:spPr/>
        <p:txBody>
          <a:bodyPr/>
          <a:lstStyle/>
          <a:p>
            <a:fld id="{5933F177-E937-4417-9A13-1F7F3FF64881}" type="slidenum">
              <a:rPr lang="en-US" smtClean="0"/>
              <a:t>7</a:t>
            </a:fld>
            <a:endParaRPr lang="en-US"/>
          </a:p>
        </p:txBody>
      </p:sp>
    </p:spTree>
    <p:extLst>
      <p:ext uri="{BB962C8B-B14F-4D97-AF65-F5344CB8AC3E}">
        <p14:creationId xmlns:p14="http://schemas.microsoft.com/office/powerpoint/2010/main" val="193360323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5000"/>
              </a:lnSpc>
              <a:spcBef>
                <a:spcPts val="0"/>
              </a:spcBef>
              <a:spcAft>
                <a:spcPts val="0"/>
              </a:spcAft>
              <a:buClrTx/>
              <a:buSzTx/>
              <a:buFontTx/>
              <a:buNone/>
              <a:tabLst/>
              <a:defRPr/>
            </a:pPr>
            <a:r>
              <a:rPr lang="en-CA" sz="1800" baseline="30000">
                <a:solidFill>
                  <a:srgbClr val="505050"/>
                </a:solidFill>
                <a:ea typeface="Arial" panose="020B0604020202020204" pitchFamily="34" charset="0"/>
                <a:cs typeface="Arial" panose="020B0604020202020204" pitchFamily="34" charset="0"/>
              </a:rPr>
              <a:t>1</a:t>
            </a:r>
            <a:r>
              <a:rPr lang="en-CA" sz="1800">
                <a:solidFill>
                  <a:srgbClr val="505050"/>
                </a:solidFill>
                <a:effectLst/>
                <a:ea typeface="Arial" panose="020B0604020202020204" pitchFamily="34" charset="0"/>
                <a:cs typeface="Arial" panose="020B0604020202020204" pitchFamily="34" charset="0"/>
              </a:rPr>
              <a:t>Microsoft, </a:t>
            </a:r>
            <a:r>
              <a:rPr lang="en-CA" sz="1800" u="sng">
                <a:solidFill>
                  <a:srgbClr val="0563C1"/>
                </a:solidFill>
                <a:effectLst/>
                <a:ea typeface="Arial" panose="020B0604020202020204" pitchFamily="34" charset="0"/>
                <a:cs typeface="Arial" panose="020B0604020202020204" pitchFamily="34" charset="0"/>
                <a:hlinkClick r:id="rId3"/>
              </a:rPr>
              <a:t>Work Trends Index Annual Report: Will AI Fix Work?</a:t>
            </a:r>
            <a:r>
              <a:rPr lang="en-CA" sz="1800" u="none">
                <a:solidFill>
                  <a:srgbClr val="0563C1"/>
                </a:solidFill>
                <a:effectLst/>
                <a:ea typeface="Arial" panose="020B0604020202020204" pitchFamily="34" charset="0"/>
                <a:cs typeface="Arial" panose="020B0604020202020204" pitchFamily="34" charset="0"/>
              </a:rPr>
              <a:t>, May </a:t>
            </a:r>
            <a:r>
              <a:rPr lang="en-CA" sz="1800">
                <a:solidFill>
                  <a:srgbClr val="505050"/>
                </a:solidFill>
                <a:effectLst/>
                <a:ea typeface="Arial" panose="020B0604020202020204" pitchFamily="34" charset="0"/>
                <a:cs typeface="Arial" panose="020B0604020202020204" pitchFamily="34" charset="0"/>
              </a:rPr>
              <a:t>2023.</a:t>
            </a:r>
            <a:endParaRPr lang="en-CA" sz="1800">
              <a:solidFill>
                <a:srgbClr val="505050"/>
              </a:solidFill>
              <a:effectLst/>
              <a:ea typeface="Calibri" panose="020F0502020204030204" pitchFamily="34" charset="0"/>
              <a:cs typeface="Arial" panose="020B0604020202020204" pitchFamily="34" charset="0"/>
            </a:endParaRPr>
          </a:p>
          <a:p>
            <a:pPr>
              <a:lnSpc>
                <a:spcPct val="105000"/>
              </a:lnSpc>
            </a:pPr>
            <a:endParaRPr lang="en-CA" sz="1800" spc="-10">
              <a:solidFill>
                <a:srgbClr val="505050"/>
              </a:solidFill>
            </a:endParaRPr>
          </a:p>
        </p:txBody>
      </p:sp>
      <p:sp>
        <p:nvSpPr>
          <p:cNvPr id="4" name="Slide Number Placeholder 3"/>
          <p:cNvSpPr>
            <a:spLocks noGrp="1"/>
          </p:cNvSpPr>
          <p:nvPr>
            <p:ph type="sldNum" sz="quarter" idx="5"/>
          </p:nvPr>
        </p:nvSpPr>
        <p:spPr/>
        <p:txBody>
          <a:bodyPr/>
          <a:lstStyle/>
          <a:p>
            <a:fld id="{5933F177-E937-4417-9A13-1F7F3FF64881}" type="slidenum">
              <a:rPr lang="en-US" smtClean="0"/>
              <a:t>8</a:t>
            </a:fld>
            <a:endParaRPr lang="en-US"/>
          </a:p>
        </p:txBody>
      </p:sp>
    </p:spTree>
    <p:extLst>
      <p:ext uri="{BB962C8B-B14F-4D97-AF65-F5344CB8AC3E}">
        <p14:creationId xmlns:p14="http://schemas.microsoft.com/office/powerpoint/2010/main" val="419017635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5000"/>
              </a:lnSpc>
            </a:pPr>
            <a:endParaRPr lang="en-CA" sz="1800" spc="-10">
              <a:solidFill>
                <a:srgbClr val="505050"/>
              </a:solidFill>
            </a:endParaRPr>
          </a:p>
        </p:txBody>
      </p:sp>
      <p:sp>
        <p:nvSpPr>
          <p:cNvPr id="4" name="Slide Number Placeholder 3"/>
          <p:cNvSpPr>
            <a:spLocks noGrp="1"/>
          </p:cNvSpPr>
          <p:nvPr>
            <p:ph type="sldNum" sz="quarter" idx="5"/>
          </p:nvPr>
        </p:nvSpPr>
        <p:spPr/>
        <p:txBody>
          <a:bodyPr/>
          <a:lstStyle/>
          <a:p>
            <a:fld id="{5933F177-E937-4417-9A13-1F7F3FF64881}" type="slidenum">
              <a:rPr lang="en-US" smtClean="0"/>
              <a:t>9</a:t>
            </a:fld>
            <a:endParaRPr lang="en-US"/>
          </a:p>
        </p:txBody>
      </p:sp>
    </p:spTree>
    <p:extLst>
      <p:ext uri="{BB962C8B-B14F-4D97-AF65-F5344CB8AC3E}">
        <p14:creationId xmlns:p14="http://schemas.microsoft.com/office/powerpoint/2010/main" val="13194525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499146582"/>
      </p:ext>
    </p:extLst>
  </p:cSld>
  <p:clrMapOvr>
    <a:masterClrMapping/>
  </p:clrMapOvr>
  <p:extLst>
    <p:ext uri="{DCECCB84-F9BA-43D5-87BE-67443E8EF086}">
      <p15:sldGuideLst xmlns:p15="http://schemas.microsoft.com/office/powerpoint/2012/main">
        <p15:guide id="1" orient="horz" pos="3168" userDrawn="1">
          <p15:clr>
            <a:srgbClr val="FBAE40"/>
          </p15:clr>
        </p15:guide>
        <p15:guide id="2" pos="2448"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FD27D23-0887-420A-A7BA-1D169742B305}" type="datetimeFigureOut">
              <a:rPr lang="en-CA" smtClean="0"/>
              <a:t>2023-08-11</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16F06BAB-401B-4AF7-A8DB-53485F0763B0}" type="slidenum">
              <a:rPr lang="en-CA" smtClean="0"/>
              <a:t>‹#›</a:t>
            </a:fld>
            <a:endParaRPr lang="en-CA"/>
          </a:p>
        </p:txBody>
      </p:sp>
    </p:spTree>
    <p:extLst>
      <p:ext uri="{BB962C8B-B14F-4D97-AF65-F5344CB8AC3E}">
        <p14:creationId xmlns:p14="http://schemas.microsoft.com/office/powerpoint/2010/main" val="21865833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562124" y="535517"/>
            <a:ext cx="1675924" cy="852402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34353" y="535517"/>
            <a:ext cx="4930616" cy="852402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FD27D23-0887-420A-A7BA-1D169742B305}" type="datetimeFigureOut">
              <a:rPr lang="en-CA" smtClean="0"/>
              <a:t>2023-08-11</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16F06BAB-401B-4AF7-A8DB-53485F0763B0}" type="slidenum">
              <a:rPr lang="en-CA" smtClean="0"/>
              <a:t>‹#›</a:t>
            </a:fld>
            <a:endParaRPr lang="en-CA"/>
          </a:p>
        </p:txBody>
      </p:sp>
    </p:spTree>
    <p:extLst>
      <p:ext uri="{BB962C8B-B14F-4D97-AF65-F5344CB8AC3E}">
        <p14:creationId xmlns:p14="http://schemas.microsoft.com/office/powerpoint/2010/main" val="29689546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FD27D23-0887-420A-A7BA-1D169742B305}" type="datetimeFigureOut">
              <a:rPr lang="en-CA" smtClean="0"/>
              <a:t>2023-08-11</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16F06BAB-401B-4AF7-A8DB-53485F0763B0}" type="slidenum">
              <a:rPr lang="en-CA" smtClean="0"/>
              <a:t>‹#›</a:t>
            </a:fld>
            <a:endParaRPr lang="en-CA"/>
          </a:p>
        </p:txBody>
      </p:sp>
    </p:spTree>
    <p:extLst>
      <p:ext uri="{BB962C8B-B14F-4D97-AF65-F5344CB8AC3E}">
        <p14:creationId xmlns:p14="http://schemas.microsoft.com/office/powerpoint/2010/main" val="436555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30305" y="2507618"/>
            <a:ext cx="6703695" cy="4184014"/>
          </a:xfrm>
        </p:spPr>
        <p:txBody>
          <a:bodyPr anchor="b"/>
          <a:lstStyle>
            <a:lvl1pPr>
              <a:defRPr sz="5100"/>
            </a:lvl1pPr>
          </a:lstStyle>
          <a:p>
            <a:r>
              <a:rPr lang="en-US"/>
              <a:t>Click to edit Master title style</a:t>
            </a:r>
          </a:p>
        </p:txBody>
      </p:sp>
      <p:sp>
        <p:nvSpPr>
          <p:cNvPr id="3" name="Text Placeholder 2"/>
          <p:cNvSpPr>
            <a:spLocks noGrp="1"/>
          </p:cNvSpPr>
          <p:nvPr>
            <p:ph type="body" idx="1"/>
          </p:nvPr>
        </p:nvSpPr>
        <p:spPr>
          <a:xfrm>
            <a:off x="530305" y="6731215"/>
            <a:ext cx="6703695" cy="2200274"/>
          </a:xfrm>
        </p:spPr>
        <p:txBody>
          <a:bodyPr/>
          <a:lstStyle>
            <a:lvl1pPr marL="0" indent="0">
              <a:buNone/>
              <a:defRPr sz="2040">
                <a:solidFill>
                  <a:schemeClr val="tx1"/>
                </a:solidFill>
              </a:defRPr>
            </a:lvl1pPr>
            <a:lvl2pPr marL="388620" indent="0">
              <a:buNone/>
              <a:defRPr sz="1700">
                <a:solidFill>
                  <a:schemeClr val="tx1">
                    <a:tint val="75000"/>
                  </a:schemeClr>
                </a:solidFill>
              </a:defRPr>
            </a:lvl2pPr>
            <a:lvl3pPr marL="777240" indent="0">
              <a:buNone/>
              <a:defRPr sz="1530">
                <a:solidFill>
                  <a:schemeClr val="tx1">
                    <a:tint val="75000"/>
                  </a:schemeClr>
                </a:solidFill>
              </a:defRPr>
            </a:lvl3pPr>
            <a:lvl4pPr marL="1165860" indent="0">
              <a:buNone/>
              <a:defRPr sz="1360">
                <a:solidFill>
                  <a:schemeClr val="tx1">
                    <a:tint val="75000"/>
                  </a:schemeClr>
                </a:solidFill>
              </a:defRPr>
            </a:lvl4pPr>
            <a:lvl5pPr marL="1554480" indent="0">
              <a:buNone/>
              <a:defRPr sz="1360">
                <a:solidFill>
                  <a:schemeClr val="tx1">
                    <a:tint val="75000"/>
                  </a:schemeClr>
                </a:solidFill>
              </a:defRPr>
            </a:lvl5pPr>
            <a:lvl6pPr marL="1943100" indent="0">
              <a:buNone/>
              <a:defRPr sz="1360">
                <a:solidFill>
                  <a:schemeClr val="tx1">
                    <a:tint val="75000"/>
                  </a:schemeClr>
                </a:solidFill>
              </a:defRPr>
            </a:lvl6pPr>
            <a:lvl7pPr marL="2331720" indent="0">
              <a:buNone/>
              <a:defRPr sz="1360">
                <a:solidFill>
                  <a:schemeClr val="tx1">
                    <a:tint val="75000"/>
                  </a:schemeClr>
                </a:solidFill>
              </a:defRPr>
            </a:lvl7pPr>
            <a:lvl8pPr marL="2720340" indent="0">
              <a:buNone/>
              <a:defRPr sz="1360">
                <a:solidFill>
                  <a:schemeClr val="tx1">
                    <a:tint val="75000"/>
                  </a:schemeClr>
                </a:solidFill>
              </a:defRPr>
            </a:lvl8pPr>
            <a:lvl9pPr marL="3108960" indent="0">
              <a:buNone/>
              <a:defRPr sz="136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FD27D23-0887-420A-A7BA-1D169742B305}" type="datetimeFigureOut">
              <a:rPr lang="en-CA" smtClean="0"/>
              <a:t>2023-08-11</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16F06BAB-401B-4AF7-A8DB-53485F0763B0}" type="slidenum">
              <a:rPr lang="en-CA" smtClean="0"/>
              <a:t>‹#›</a:t>
            </a:fld>
            <a:endParaRPr lang="en-CA"/>
          </a:p>
        </p:txBody>
      </p:sp>
    </p:spTree>
    <p:extLst>
      <p:ext uri="{BB962C8B-B14F-4D97-AF65-F5344CB8AC3E}">
        <p14:creationId xmlns:p14="http://schemas.microsoft.com/office/powerpoint/2010/main" val="40139647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34353" y="2677584"/>
            <a:ext cx="3303270" cy="63819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934778" y="2677584"/>
            <a:ext cx="3303270" cy="63819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FD27D23-0887-420A-A7BA-1D169742B305}" type="datetimeFigureOut">
              <a:rPr lang="en-CA" smtClean="0"/>
              <a:t>2023-08-11</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16F06BAB-401B-4AF7-A8DB-53485F0763B0}" type="slidenum">
              <a:rPr lang="en-CA" smtClean="0"/>
              <a:t>‹#›</a:t>
            </a:fld>
            <a:endParaRPr lang="en-CA"/>
          </a:p>
        </p:txBody>
      </p:sp>
    </p:spTree>
    <p:extLst>
      <p:ext uri="{BB962C8B-B14F-4D97-AF65-F5344CB8AC3E}">
        <p14:creationId xmlns:p14="http://schemas.microsoft.com/office/powerpoint/2010/main" val="29851557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35365" y="535519"/>
            <a:ext cx="6703695" cy="1944159"/>
          </a:xfrm>
        </p:spPr>
        <p:txBody>
          <a:bodyPr/>
          <a:lstStyle/>
          <a:p>
            <a:r>
              <a:rPr lang="en-US"/>
              <a:t>Click to edit Master title style</a:t>
            </a:r>
          </a:p>
        </p:txBody>
      </p:sp>
      <p:sp>
        <p:nvSpPr>
          <p:cNvPr id="3" name="Text Placeholder 2"/>
          <p:cNvSpPr>
            <a:spLocks noGrp="1"/>
          </p:cNvSpPr>
          <p:nvPr>
            <p:ph type="body" idx="1"/>
          </p:nvPr>
        </p:nvSpPr>
        <p:spPr>
          <a:xfrm>
            <a:off x="535366" y="2465706"/>
            <a:ext cx="3288089" cy="1208404"/>
          </a:xfrm>
        </p:spPr>
        <p:txBody>
          <a:bodyPr anchor="b"/>
          <a:lstStyle>
            <a:lvl1pPr marL="0" indent="0">
              <a:buNone/>
              <a:defRPr sz="2040" b="1"/>
            </a:lvl1pPr>
            <a:lvl2pPr marL="388620" indent="0">
              <a:buNone/>
              <a:defRPr sz="1700" b="1"/>
            </a:lvl2pPr>
            <a:lvl3pPr marL="777240" indent="0">
              <a:buNone/>
              <a:defRPr sz="1530" b="1"/>
            </a:lvl3pPr>
            <a:lvl4pPr marL="1165860" indent="0">
              <a:buNone/>
              <a:defRPr sz="1360" b="1"/>
            </a:lvl4pPr>
            <a:lvl5pPr marL="1554480" indent="0">
              <a:buNone/>
              <a:defRPr sz="1360" b="1"/>
            </a:lvl5pPr>
            <a:lvl6pPr marL="1943100" indent="0">
              <a:buNone/>
              <a:defRPr sz="1360" b="1"/>
            </a:lvl6pPr>
            <a:lvl7pPr marL="2331720" indent="0">
              <a:buNone/>
              <a:defRPr sz="1360" b="1"/>
            </a:lvl7pPr>
            <a:lvl8pPr marL="2720340" indent="0">
              <a:buNone/>
              <a:defRPr sz="1360" b="1"/>
            </a:lvl8pPr>
            <a:lvl9pPr marL="3108960" indent="0">
              <a:buNone/>
              <a:defRPr sz="1360" b="1"/>
            </a:lvl9pPr>
          </a:lstStyle>
          <a:p>
            <a:pPr lvl="0"/>
            <a:r>
              <a:rPr lang="en-US"/>
              <a:t>Click to edit Master text styles</a:t>
            </a:r>
          </a:p>
        </p:txBody>
      </p:sp>
      <p:sp>
        <p:nvSpPr>
          <p:cNvPr id="4" name="Content Placeholder 3"/>
          <p:cNvSpPr>
            <a:spLocks noGrp="1"/>
          </p:cNvSpPr>
          <p:nvPr>
            <p:ph sz="half" idx="2"/>
          </p:nvPr>
        </p:nvSpPr>
        <p:spPr>
          <a:xfrm>
            <a:off x="535366" y="3674110"/>
            <a:ext cx="3288089" cy="54040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934778" y="2465706"/>
            <a:ext cx="3304282" cy="1208404"/>
          </a:xfrm>
        </p:spPr>
        <p:txBody>
          <a:bodyPr anchor="b"/>
          <a:lstStyle>
            <a:lvl1pPr marL="0" indent="0">
              <a:buNone/>
              <a:defRPr sz="2040" b="1"/>
            </a:lvl1pPr>
            <a:lvl2pPr marL="388620" indent="0">
              <a:buNone/>
              <a:defRPr sz="1700" b="1"/>
            </a:lvl2pPr>
            <a:lvl3pPr marL="777240" indent="0">
              <a:buNone/>
              <a:defRPr sz="1530" b="1"/>
            </a:lvl3pPr>
            <a:lvl4pPr marL="1165860" indent="0">
              <a:buNone/>
              <a:defRPr sz="1360" b="1"/>
            </a:lvl4pPr>
            <a:lvl5pPr marL="1554480" indent="0">
              <a:buNone/>
              <a:defRPr sz="1360" b="1"/>
            </a:lvl5pPr>
            <a:lvl6pPr marL="1943100" indent="0">
              <a:buNone/>
              <a:defRPr sz="1360" b="1"/>
            </a:lvl6pPr>
            <a:lvl7pPr marL="2331720" indent="0">
              <a:buNone/>
              <a:defRPr sz="1360" b="1"/>
            </a:lvl7pPr>
            <a:lvl8pPr marL="2720340" indent="0">
              <a:buNone/>
              <a:defRPr sz="1360" b="1"/>
            </a:lvl8pPr>
            <a:lvl9pPr marL="3108960" indent="0">
              <a:buNone/>
              <a:defRPr sz="1360" b="1"/>
            </a:lvl9pPr>
          </a:lstStyle>
          <a:p>
            <a:pPr lvl="0"/>
            <a:r>
              <a:rPr lang="en-US"/>
              <a:t>Click to edit Master text styles</a:t>
            </a:r>
          </a:p>
        </p:txBody>
      </p:sp>
      <p:sp>
        <p:nvSpPr>
          <p:cNvPr id="6" name="Content Placeholder 5"/>
          <p:cNvSpPr>
            <a:spLocks noGrp="1"/>
          </p:cNvSpPr>
          <p:nvPr>
            <p:ph sz="quarter" idx="4"/>
          </p:nvPr>
        </p:nvSpPr>
        <p:spPr>
          <a:xfrm>
            <a:off x="3934778" y="3674110"/>
            <a:ext cx="3304282" cy="54040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FD27D23-0887-420A-A7BA-1D169742B305}" type="datetimeFigureOut">
              <a:rPr lang="en-CA" smtClean="0"/>
              <a:t>2023-08-11</a:t>
            </a:fld>
            <a:endParaRPr lang="en-CA"/>
          </a:p>
        </p:txBody>
      </p:sp>
      <p:sp>
        <p:nvSpPr>
          <p:cNvPr id="8" name="Footer Placeholder 7"/>
          <p:cNvSpPr>
            <a:spLocks noGrp="1"/>
          </p:cNvSpPr>
          <p:nvPr>
            <p:ph type="ftr" sz="quarter" idx="11"/>
          </p:nvPr>
        </p:nvSpPr>
        <p:spPr/>
        <p:txBody>
          <a:bodyPr/>
          <a:lstStyle/>
          <a:p>
            <a:endParaRPr lang="en-CA"/>
          </a:p>
        </p:txBody>
      </p:sp>
      <p:sp>
        <p:nvSpPr>
          <p:cNvPr id="9" name="Slide Number Placeholder 8"/>
          <p:cNvSpPr>
            <a:spLocks noGrp="1"/>
          </p:cNvSpPr>
          <p:nvPr>
            <p:ph type="sldNum" sz="quarter" idx="12"/>
          </p:nvPr>
        </p:nvSpPr>
        <p:spPr/>
        <p:txBody>
          <a:bodyPr/>
          <a:lstStyle/>
          <a:p>
            <a:fld id="{16F06BAB-401B-4AF7-A8DB-53485F0763B0}" type="slidenum">
              <a:rPr lang="en-CA" smtClean="0"/>
              <a:t>‹#›</a:t>
            </a:fld>
            <a:endParaRPr lang="en-CA"/>
          </a:p>
        </p:txBody>
      </p:sp>
    </p:spTree>
    <p:extLst>
      <p:ext uri="{BB962C8B-B14F-4D97-AF65-F5344CB8AC3E}">
        <p14:creationId xmlns:p14="http://schemas.microsoft.com/office/powerpoint/2010/main" val="8248338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FD27D23-0887-420A-A7BA-1D169742B305}" type="datetimeFigureOut">
              <a:rPr lang="en-CA" smtClean="0"/>
              <a:t>2023-08-11</a:t>
            </a:fld>
            <a:endParaRPr lang="en-CA"/>
          </a:p>
        </p:txBody>
      </p:sp>
      <p:sp>
        <p:nvSpPr>
          <p:cNvPr id="4" name="Footer Placeholder 3"/>
          <p:cNvSpPr>
            <a:spLocks noGrp="1"/>
          </p:cNvSpPr>
          <p:nvPr>
            <p:ph type="ftr" sz="quarter" idx="11"/>
          </p:nvPr>
        </p:nvSpPr>
        <p:spPr/>
        <p:txBody>
          <a:bodyPr/>
          <a:lstStyle/>
          <a:p>
            <a:endParaRPr lang="en-CA"/>
          </a:p>
        </p:txBody>
      </p:sp>
      <p:sp>
        <p:nvSpPr>
          <p:cNvPr id="5" name="Slide Number Placeholder 4"/>
          <p:cNvSpPr>
            <a:spLocks noGrp="1"/>
          </p:cNvSpPr>
          <p:nvPr>
            <p:ph type="sldNum" sz="quarter" idx="12"/>
          </p:nvPr>
        </p:nvSpPr>
        <p:spPr/>
        <p:txBody>
          <a:bodyPr/>
          <a:lstStyle/>
          <a:p>
            <a:fld id="{16F06BAB-401B-4AF7-A8DB-53485F0763B0}" type="slidenum">
              <a:rPr lang="en-CA" smtClean="0"/>
              <a:t>‹#›</a:t>
            </a:fld>
            <a:endParaRPr lang="en-CA"/>
          </a:p>
        </p:txBody>
      </p:sp>
    </p:spTree>
    <p:extLst>
      <p:ext uri="{BB962C8B-B14F-4D97-AF65-F5344CB8AC3E}">
        <p14:creationId xmlns:p14="http://schemas.microsoft.com/office/powerpoint/2010/main" val="31199953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FD27D23-0887-420A-A7BA-1D169742B305}" type="datetimeFigureOut">
              <a:rPr lang="en-CA" smtClean="0"/>
              <a:t>2023-08-11</a:t>
            </a:fld>
            <a:endParaRPr lang="en-CA"/>
          </a:p>
        </p:txBody>
      </p:sp>
      <p:sp>
        <p:nvSpPr>
          <p:cNvPr id="3" name="Footer Placeholder 2"/>
          <p:cNvSpPr>
            <a:spLocks noGrp="1"/>
          </p:cNvSpPr>
          <p:nvPr>
            <p:ph type="ftr" sz="quarter" idx="11"/>
          </p:nvPr>
        </p:nvSpPr>
        <p:spPr/>
        <p:txBody>
          <a:bodyPr/>
          <a:lstStyle/>
          <a:p>
            <a:endParaRPr lang="en-CA"/>
          </a:p>
        </p:txBody>
      </p:sp>
      <p:sp>
        <p:nvSpPr>
          <p:cNvPr id="4" name="Slide Number Placeholder 3"/>
          <p:cNvSpPr>
            <a:spLocks noGrp="1"/>
          </p:cNvSpPr>
          <p:nvPr>
            <p:ph type="sldNum" sz="quarter" idx="12"/>
          </p:nvPr>
        </p:nvSpPr>
        <p:spPr/>
        <p:txBody>
          <a:bodyPr/>
          <a:lstStyle/>
          <a:p>
            <a:fld id="{16F06BAB-401B-4AF7-A8DB-53485F0763B0}" type="slidenum">
              <a:rPr lang="en-CA" smtClean="0"/>
              <a:t>‹#›</a:t>
            </a:fld>
            <a:endParaRPr lang="en-CA"/>
          </a:p>
        </p:txBody>
      </p:sp>
    </p:spTree>
    <p:extLst>
      <p:ext uri="{BB962C8B-B14F-4D97-AF65-F5344CB8AC3E}">
        <p14:creationId xmlns:p14="http://schemas.microsoft.com/office/powerpoint/2010/main" val="35613442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35365" y="670560"/>
            <a:ext cx="2506801" cy="2346960"/>
          </a:xfrm>
        </p:spPr>
        <p:txBody>
          <a:bodyPr anchor="b"/>
          <a:lstStyle>
            <a:lvl1pPr>
              <a:defRPr sz="2720"/>
            </a:lvl1pPr>
          </a:lstStyle>
          <a:p>
            <a:r>
              <a:rPr lang="en-US"/>
              <a:t>Click to edit Master title style</a:t>
            </a:r>
          </a:p>
        </p:txBody>
      </p:sp>
      <p:sp>
        <p:nvSpPr>
          <p:cNvPr id="3" name="Content Placeholder 2"/>
          <p:cNvSpPr>
            <a:spLocks noGrp="1"/>
          </p:cNvSpPr>
          <p:nvPr>
            <p:ph idx="1"/>
          </p:nvPr>
        </p:nvSpPr>
        <p:spPr>
          <a:xfrm>
            <a:off x="3304282" y="1448226"/>
            <a:ext cx="3934778" cy="7147983"/>
          </a:xfrm>
        </p:spPr>
        <p:txBody>
          <a:bodyPr/>
          <a:lstStyle>
            <a:lvl1pPr>
              <a:defRPr sz="2720"/>
            </a:lvl1pPr>
            <a:lvl2pPr>
              <a:defRPr sz="2380"/>
            </a:lvl2pPr>
            <a:lvl3pPr>
              <a:defRPr sz="204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535365" y="3017520"/>
            <a:ext cx="2506801" cy="5590329"/>
          </a:xfrm>
        </p:spPr>
        <p:txBody>
          <a:bodyPr/>
          <a:lstStyle>
            <a:lvl1pPr marL="0" indent="0">
              <a:buNone/>
              <a:defRPr sz="1360"/>
            </a:lvl1pPr>
            <a:lvl2pPr marL="388620" indent="0">
              <a:buNone/>
              <a:defRPr sz="1190"/>
            </a:lvl2pPr>
            <a:lvl3pPr marL="777240" indent="0">
              <a:buNone/>
              <a:defRPr sz="1020"/>
            </a:lvl3pPr>
            <a:lvl4pPr marL="1165860" indent="0">
              <a:buNone/>
              <a:defRPr sz="850"/>
            </a:lvl4pPr>
            <a:lvl5pPr marL="1554480" indent="0">
              <a:buNone/>
              <a:defRPr sz="850"/>
            </a:lvl5pPr>
            <a:lvl6pPr marL="1943100" indent="0">
              <a:buNone/>
              <a:defRPr sz="850"/>
            </a:lvl6pPr>
            <a:lvl7pPr marL="2331720" indent="0">
              <a:buNone/>
              <a:defRPr sz="850"/>
            </a:lvl7pPr>
            <a:lvl8pPr marL="2720340" indent="0">
              <a:buNone/>
              <a:defRPr sz="850"/>
            </a:lvl8pPr>
            <a:lvl9pPr marL="3108960" indent="0">
              <a:buNone/>
              <a:defRPr sz="850"/>
            </a:lvl9pPr>
          </a:lstStyle>
          <a:p>
            <a:pPr lvl="0"/>
            <a:r>
              <a:rPr lang="en-US"/>
              <a:t>Click to edit Master text styles</a:t>
            </a:r>
          </a:p>
        </p:txBody>
      </p:sp>
      <p:sp>
        <p:nvSpPr>
          <p:cNvPr id="5" name="Date Placeholder 4"/>
          <p:cNvSpPr>
            <a:spLocks noGrp="1"/>
          </p:cNvSpPr>
          <p:nvPr>
            <p:ph type="dt" sz="half" idx="10"/>
          </p:nvPr>
        </p:nvSpPr>
        <p:spPr/>
        <p:txBody>
          <a:bodyPr/>
          <a:lstStyle/>
          <a:p>
            <a:fld id="{EFD27D23-0887-420A-A7BA-1D169742B305}" type="datetimeFigureOut">
              <a:rPr lang="en-CA" smtClean="0"/>
              <a:t>2023-08-11</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16F06BAB-401B-4AF7-A8DB-53485F0763B0}" type="slidenum">
              <a:rPr lang="en-CA" smtClean="0"/>
              <a:t>‹#›</a:t>
            </a:fld>
            <a:endParaRPr lang="en-CA"/>
          </a:p>
        </p:txBody>
      </p:sp>
    </p:spTree>
    <p:extLst>
      <p:ext uri="{BB962C8B-B14F-4D97-AF65-F5344CB8AC3E}">
        <p14:creationId xmlns:p14="http://schemas.microsoft.com/office/powerpoint/2010/main" val="22789162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35365" y="670560"/>
            <a:ext cx="2506801" cy="2346960"/>
          </a:xfrm>
        </p:spPr>
        <p:txBody>
          <a:bodyPr anchor="b"/>
          <a:lstStyle>
            <a:lvl1pPr>
              <a:defRPr sz="2720"/>
            </a:lvl1pPr>
          </a:lstStyle>
          <a:p>
            <a:r>
              <a:rPr lang="en-US"/>
              <a:t>Click to edit Master title style</a:t>
            </a:r>
          </a:p>
        </p:txBody>
      </p:sp>
      <p:sp>
        <p:nvSpPr>
          <p:cNvPr id="3" name="Picture Placeholder 2"/>
          <p:cNvSpPr>
            <a:spLocks noGrp="1" noChangeAspect="1"/>
          </p:cNvSpPr>
          <p:nvPr>
            <p:ph type="pic" idx="1"/>
          </p:nvPr>
        </p:nvSpPr>
        <p:spPr>
          <a:xfrm>
            <a:off x="3304282" y="1448226"/>
            <a:ext cx="3934778" cy="7147983"/>
          </a:xfrm>
        </p:spPr>
        <p:txBody>
          <a:bodyPr anchor="t"/>
          <a:lstStyle>
            <a:lvl1pPr marL="0" indent="0">
              <a:buNone/>
              <a:defRPr sz="2720"/>
            </a:lvl1pPr>
            <a:lvl2pPr marL="388620" indent="0">
              <a:buNone/>
              <a:defRPr sz="2380"/>
            </a:lvl2pPr>
            <a:lvl3pPr marL="777240" indent="0">
              <a:buNone/>
              <a:defRPr sz="2040"/>
            </a:lvl3pPr>
            <a:lvl4pPr marL="1165860" indent="0">
              <a:buNone/>
              <a:defRPr sz="1700"/>
            </a:lvl4pPr>
            <a:lvl5pPr marL="1554480" indent="0">
              <a:buNone/>
              <a:defRPr sz="1700"/>
            </a:lvl5pPr>
            <a:lvl6pPr marL="1943100" indent="0">
              <a:buNone/>
              <a:defRPr sz="1700"/>
            </a:lvl6pPr>
            <a:lvl7pPr marL="2331720" indent="0">
              <a:buNone/>
              <a:defRPr sz="1700"/>
            </a:lvl7pPr>
            <a:lvl8pPr marL="2720340" indent="0">
              <a:buNone/>
              <a:defRPr sz="1700"/>
            </a:lvl8pPr>
            <a:lvl9pPr marL="3108960" indent="0">
              <a:buNone/>
              <a:defRPr sz="1700"/>
            </a:lvl9pPr>
          </a:lstStyle>
          <a:p>
            <a:r>
              <a:rPr lang="en-US"/>
              <a:t>Click icon to add picture</a:t>
            </a:r>
          </a:p>
        </p:txBody>
      </p:sp>
      <p:sp>
        <p:nvSpPr>
          <p:cNvPr id="4" name="Text Placeholder 3"/>
          <p:cNvSpPr>
            <a:spLocks noGrp="1"/>
          </p:cNvSpPr>
          <p:nvPr>
            <p:ph type="body" sz="half" idx="2"/>
          </p:nvPr>
        </p:nvSpPr>
        <p:spPr>
          <a:xfrm>
            <a:off x="535365" y="3017520"/>
            <a:ext cx="2506801" cy="5590329"/>
          </a:xfrm>
        </p:spPr>
        <p:txBody>
          <a:bodyPr/>
          <a:lstStyle>
            <a:lvl1pPr marL="0" indent="0">
              <a:buNone/>
              <a:defRPr sz="1360"/>
            </a:lvl1pPr>
            <a:lvl2pPr marL="388620" indent="0">
              <a:buNone/>
              <a:defRPr sz="1190"/>
            </a:lvl2pPr>
            <a:lvl3pPr marL="777240" indent="0">
              <a:buNone/>
              <a:defRPr sz="1020"/>
            </a:lvl3pPr>
            <a:lvl4pPr marL="1165860" indent="0">
              <a:buNone/>
              <a:defRPr sz="850"/>
            </a:lvl4pPr>
            <a:lvl5pPr marL="1554480" indent="0">
              <a:buNone/>
              <a:defRPr sz="850"/>
            </a:lvl5pPr>
            <a:lvl6pPr marL="1943100" indent="0">
              <a:buNone/>
              <a:defRPr sz="850"/>
            </a:lvl6pPr>
            <a:lvl7pPr marL="2331720" indent="0">
              <a:buNone/>
              <a:defRPr sz="850"/>
            </a:lvl7pPr>
            <a:lvl8pPr marL="2720340" indent="0">
              <a:buNone/>
              <a:defRPr sz="850"/>
            </a:lvl8pPr>
            <a:lvl9pPr marL="3108960" indent="0">
              <a:buNone/>
              <a:defRPr sz="850"/>
            </a:lvl9pPr>
          </a:lstStyle>
          <a:p>
            <a:pPr lvl="0"/>
            <a:r>
              <a:rPr lang="en-US"/>
              <a:t>Click to edit Master text styles</a:t>
            </a:r>
          </a:p>
        </p:txBody>
      </p:sp>
      <p:sp>
        <p:nvSpPr>
          <p:cNvPr id="5" name="Date Placeholder 4"/>
          <p:cNvSpPr>
            <a:spLocks noGrp="1"/>
          </p:cNvSpPr>
          <p:nvPr>
            <p:ph type="dt" sz="half" idx="10"/>
          </p:nvPr>
        </p:nvSpPr>
        <p:spPr/>
        <p:txBody>
          <a:bodyPr/>
          <a:lstStyle/>
          <a:p>
            <a:fld id="{EFD27D23-0887-420A-A7BA-1D169742B305}" type="datetimeFigureOut">
              <a:rPr lang="en-CA" smtClean="0"/>
              <a:t>2023-08-11</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16F06BAB-401B-4AF7-A8DB-53485F0763B0}" type="slidenum">
              <a:rPr lang="en-CA" smtClean="0"/>
              <a:t>‹#›</a:t>
            </a:fld>
            <a:endParaRPr lang="en-CA"/>
          </a:p>
        </p:txBody>
      </p:sp>
    </p:spTree>
    <p:extLst>
      <p:ext uri="{BB962C8B-B14F-4D97-AF65-F5344CB8AC3E}">
        <p14:creationId xmlns:p14="http://schemas.microsoft.com/office/powerpoint/2010/main" val="40252173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34353" y="535519"/>
            <a:ext cx="6703695" cy="1944159"/>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534353" y="2677584"/>
            <a:ext cx="6703695" cy="638196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534353" y="9322649"/>
            <a:ext cx="1748790" cy="535517"/>
          </a:xfrm>
          <a:prstGeom prst="rect">
            <a:avLst/>
          </a:prstGeom>
        </p:spPr>
        <p:txBody>
          <a:bodyPr vert="horz" lIns="91440" tIns="45720" rIns="91440" bIns="45720" rtlCol="0" anchor="ctr"/>
          <a:lstStyle>
            <a:lvl1pPr algn="l">
              <a:defRPr sz="1020">
                <a:solidFill>
                  <a:schemeClr val="tx1">
                    <a:tint val="75000"/>
                  </a:schemeClr>
                </a:solidFill>
              </a:defRPr>
            </a:lvl1pPr>
          </a:lstStyle>
          <a:p>
            <a:fld id="{EFD27D23-0887-420A-A7BA-1D169742B305}" type="datetimeFigureOut">
              <a:rPr lang="en-CA" smtClean="0"/>
              <a:t>2023-08-11</a:t>
            </a:fld>
            <a:endParaRPr lang="en-CA"/>
          </a:p>
        </p:txBody>
      </p:sp>
      <p:sp>
        <p:nvSpPr>
          <p:cNvPr id="5" name="Footer Placeholder 4"/>
          <p:cNvSpPr>
            <a:spLocks noGrp="1"/>
          </p:cNvSpPr>
          <p:nvPr>
            <p:ph type="ftr" sz="quarter" idx="3"/>
          </p:nvPr>
        </p:nvSpPr>
        <p:spPr>
          <a:xfrm>
            <a:off x="2574608" y="9322649"/>
            <a:ext cx="2623185" cy="535517"/>
          </a:xfrm>
          <a:prstGeom prst="rect">
            <a:avLst/>
          </a:prstGeom>
        </p:spPr>
        <p:txBody>
          <a:bodyPr vert="horz" lIns="91440" tIns="45720" rIns="91440" bIns="45720" rtlCol="0" anchor="ctr"/>
          <a:lstStyle>
            <a:lvl1pPr algn="ctr">
              <a:defRPr sz="1020">
                <a:solidFill>
                  <a:schemeClr val="tx1">
                    <a:tint val="75000"/>
                  </a:schemeClr>
                </a:solidFill>
              </a:defRPr>
            </a:lvl1pPr>
          </a:lstStyle>
          <a:p>
            <a:endParaRPr lang="en-CA"/>
          </a:p>
        </p:txBody>
      </p:sp>
      <p:sp>
        <p:nvSpPr>
          <p:cNvPr id="6" name="Slide Number Placeholder 5"/>
          <p:cNvSpPr>
            <a:spLocks noGrp="1"/>
          </p:cNvSpPr>
          <p:nvPr>
            <p:ph type="sldNum" sz="quarter" idx="4"/>
          </p:nvPr>
        </p:nvSpPr>
        <p:spPr>
          <a:xfrm>
            <a:off x="5489258" y="9322649"/>
            <a:ext cx="1748790" cy="535517"/>
          </a:xfrm>
          <a:prstGeom prst="rect">
            <a:avLst/>
          </a:prstGeom>
        </p:spPr>
        <p:txBody>
          <a:bodyPr vert="horz" lIns="91440" tIns="45720" rIns="91440" bIns="45720" rtlCol="0" anchor="ctr"/>
          <a:lstStyle>
            <a:lvl1pPr algn="r">
              <a:defRPr sz="1020">
                <a:solidFill>
                  <a:schemeClr val="tx1">
                    <a:tint val="75000"/>
                  </a:schemeClr>
                </a:solidFill>
              </a:defRPr>
            </a:lvl1pPr>
          </a:lstStyle>
          <a:p>
            <a:fld id="{16F06BAB-401B-4AF7-A8DB-53485F0763B0}" type="slidenum">
              <a:rPr lang="en-CA" smtClean="0"/>
              <a:t>‹#›</a:t>
            </a:fld>
            <a:endParaRPr lang="en-CA"/>
          </a:p>
        </p:txBody>
      </p:sp>
    </p:spTree>
    <p:extLst>
      <p:ext uri="{BB962C8B-B14F-4D97-AF65-F5344CB8AC3E}">
        <p14:creationId xmlns:p14="http://schemas.microsoft.com/office/powerpoint/2010/main" val="57366102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777240" rtl="0" eaLnBrk="1" latinLnBrk="0" hangingPunct="1">
        <a:lnSpc>
          <a:spcPct val="90000"/>
        </a:lnSpc>
        <a:spcBef>
          <a:spcPct val="0"/>
        </a:spcBef>
        <a:buNone/>
        <a:defRPr sz="3740" kern="1200">
          <a:solidFill>
            <a:schemeClr val="tx1"/>
          </a:solidFill>
          <a:latin typeface="+mj-lt"/>
          <a:ea typeface="+mj-ea"/>
          <a:cs typeface="+mj-cs"/>
        </a:defRPr>
      </a:lvl1pPr>
    </p:titleStyle>
    <p:bodyStyle>
      <a:lvl1pPr marL="194310" indent="-194310" algn="l" defTabSz="777240" rtl="0" eaLnBrk="1" latinLnBrk="0" hangingPunct="1">
        <a:lnSpc>
          <a:spcPct val="90000"/>
        </a:lnSpc>
        <a:spcBef>
          <a:spcPts val="850"/>
        </a:spcBef>
        <a:buFont typeface="Arial" panose="020B0604020202020204" pitchFamily="34" charset="0"/>
        <a:buChar char="•"/>
        <a:defRPr sz="2380" kern="1200">
          <a:solidFill>
            <a:schemeClr val="tx1"/>
          </a:solidFill>
          <a:latin typeface="+mn-lt"/>
          <a:ea typeface="+mn-ea"/>
          <a:cs typeface="+mn-cs"/>
        </a:defRPr>
      </a:lvl1pPr>
      <a:lvl2pPr marL="582930" indent="-194310" algn="l" defTabSz="777240" rtl="0" eaLnBrk="1" latinLnBrk="0" hangingPunct="1">
        <a:lnSpc>
          <a:spcPct val="90000"/>
        </a:lnSpc>
        <a:spcBef>
          <a:spcPts val="425"/>
        </a:spcBef>
        <a:buFont typeface="Arial" panose="020B0604020202020204" pitchFamily="34" charset="0"/>
        <a:buChar char="•"/>
        <a:defRPr sz="2040" kern="1200">
          <a:solidFill>
            <a:schemeClr val="tx1"/>
          </a:solidFill>
          <a:latin typeface="+mn-lt"/>
          <a:ea typeface="+mn-ea"/>
          <a:cs typeface="+mn-cs"/>
        </a:defRPr>
      </a:lvl2pPr>
      <a:lvl3pPr marL="971550" indent="-194310" algn="l" defTabSz="777240" rtl="0" eaLnBrk="1" latinLnBrk="0" hangingPunct="1">
        <a:lnSpc>
          <a:spcPct val="90000"/>
        </a:lnSpc>
        <a:spcBef>
          <a:spcPts val="425"/>
        </a:spcBef>
        <a:buFont typeface="Arial" panose="020B0604020202020204" pitchFamily="34" charset="0"/>
        <a:buChar char="•"/>
        <a:defRPr sz="1700" kern="1200">
          <a:solidFill>
            <a:schemeClr val="tx1"/>
          </a:solidFill>
          <a:latin typeface="+mn-lt"/>
          <a:ea typeface="+mn-ea"/>
          <a:cs typeface="+mn-cs"/>
        </a:defRPr>
      </a:lvl3pPr>
      <a:lvl4pPr marL="136017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4pPr>
      <a:lvl5pPr marL="174879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5pPr>
      <a:lvl6pPr marL="213741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6pPr>
      <a:lvl7pPr marL="252603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7pPr>
      <a:lvl8pPr marL="291465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8pPr>
      <a:lvl9pPr marL="330327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9pPr>
    </p:bodyStyle>
    <p:otherStyle>
      <a:defPPr>
        <a:defRPr lang="en-US"/>
      </a:defPPr>
      <a:lvl1pPr marL="0" algn="l" defTabSz="777240" rtl="0" eaLnBrk="1" latinLnBrk="0" hangingPunct="1">
        <a:defRPr sz="1530" kern="1200">
          <a:solidFill>
            <a:schemeClr val="tx1"/>
          </a:solidFill>
          <a:latin typeface="+mn-lt"/>
          <a:ea typeface="+mn-ea"/>
          <a:cs typeface="+mn-cs"/>
        </a:defRPr>
      </a:lvl1pPr>
      <a:lvl2pPr marL="388620" algn="l" defTabSz="777240" rtl="0" eaLnBrk="1" latinLnBrk="0" hangingPunct="1">
        <a:defRPr sz="1530" kern="1200">
          <a:solidFill>
            <a:schemeClr val="tx1"/>
          </a:solidFill>
          <a:latin typeface="+mn-lt"/>
          <a:ea typeface="+mn-ea"/>
          <a:cs typeface="+mn-cs"/>
        </a:defRPr>
      </a:lvl2pPr>
      <a:lvl3pPr marL="777240" algn="l" defTabSz="777240" rtl="0" eaLnBrk="1" latinLnBrk="0" hangingPunct="1">
        <a:defRPr sz="1530" kern="1200">
          <a:solidFill>
            <a:schemeClr val="tx1"/>
          </a:solidFill>
          <a:latin typeface="+mn-lt"/>
          <a:ea typeface="+mn-ea"/>
          <a:cs typeface="+mn-cs"/>
        </a:defRPr>
      </a:lvl3pPr>
      <a:lvl4pPr marL="1165860" algn="l" defTabSz="777240" rtl="0" eaLnBrk="1" latinLnBrk="0" hangingPunct="1">
        <a:defRPr sz="1530" kern="1200">
          <a:solidFill>
            <a:schemeClr val="tx1"/>
          </a:solidFill>
          <a:latin typeface="+mn-lt"/>
          <a:ea typeface="+mn-ea"/>
          <a:cs typeface="+mn-cs"/>
        </a:defRPr>
      </a:lvl4pPr>
      <a:lvl5pPr marL="1554480" algn="l" defTabSz="777240" rtl="0" eaLnBrk="1" latinLnBrk="0" hangingPunct="1">
        <a:defRPr sz="1530" kern="1200">
          <a:solidFill>
            <a:schemeClr val="tx1"/>
          </a:solidFill>
          <a:latin typeface="+mn-lt"/>
          <a:ea typeface="+mn-ea"/>
          <a:cs typeface="+mn-cs"/>
        </a:defRPr>
      </a:lvl5pPr>
      <a:lvl6pPr marL="1943100" algn="l" defTabSz="777240" rtl="0" eaLnBrk="1" latinLnBrk="0" hangingPunct="1">
        <a:defRPr sz="1530" kern="1200">
          <a:solidFill>
            <a:schemeClr val="tx1"/>
          </a:solidFill>
          <a:latin typeface="+mn-lt"/>
          <a:ea typeface="+mn-ea"/>
          <a:cs typeface="+mn-cs"/>
        </a:defRPr>
      </a:lvl6pPr>
      <a:lvl7pPr marL="2331720" algn="l" defTabSz="777240" rtl="0" eaLnBrk="1" latinLnBrk="0" hangingPunct="1">
        <a:defRPr sz="1530" kern="1200">
          <a:solidFill>
            <a:schemeClr val="tx1"/>
          </a:solidFill>
          <a:latin typeface="+mn-lt"/>
          <a:ea typeface="+mn-ea"/>
          <a:cs typeface="+mn-cs"/>
        </a:defRPr>
      </a:lvl7pPr>
      <a:lvl8pPr marL="2720340" algn="l" defTabSz="777240" rtl="0" eaLnBrk="1" latinLnBrk="0" hangingPunct="1">
        <a:defRPr sz="1530" kern="1200">
          <a:solidFill>
            <a:schemeClr val="tx1"/>
          </a:solidFill>
          <a:latin typeface="+mn-lt"/>
          <a:ea typeface="+mn-ea"/>
          <a:cs typeface="+mn-cs"/>
        </a:defRPr>
      </a:lvl8pPr>
      <a:lvl9pPr marL="3108960" algn="l" defTabSz="777240" rtl="0" eaLnBrk="1" latinLnBrk="0" hangingPunct="1">
        <a:defRPr sz="153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168" userDrawn="1">
          <p15:clr>
            <a:srgbClr val="F26B43"/>
          </p15:clr>
        </p15:guide>
        <p15:guide id="2" pos="2448"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8" Type="http://schemas.openxmlformats.org/officeDocument/2006/relationships/hyperlink" Target="https://aka.ms/7-Trends-Shaping-the-Future-of-Work" TargetMode="External"/><Relationship Id="rId3" Type="http://schemas.openxmlformats.org/officeDocument/2006/relationships/image" Target="../media/image15.jpeg"/><Relationship Id="rId7" Type="http://schemas.openxmlformats.org/officeDocument/2006/relationships/hyperlink" Target="https://aka.ms/Modernize-with-Surface-Solutions-Page" TargetMode="External"/><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hyperlink" Target="https://aka.ms/The-Total-Economic-Impact-of-Windows-11-Pro-Devices" TargetMode="External"/><Relationship Id="rId5" Type="http://schemas.openxmlformats.org/officeDocument/2006/relationships/hyperlink" Target="https://aka.ms/Maximizing-your-ROI-from-Microsoft-365-Enterprise-with-Microsoft-Surface" TargetMode="External"/><Relationship Id="rId10" Type="http://schemas.openxmlformats.org/officeDocument/2006/relationships/hyperlink" Target="https://aka.ms/Ignite2022_Demystifying-AI-NPU-and-Machine-Learning-within-Microsoft-Surface" TargetMode="External"/><Relationship Id="rId4" Type="http://schemas.openxmlformats.org/officeDocument/2006/relationships/image" Target="../media/image1.png"/><Relationship Id="rId9" Type="http://schemas.openxmlformats.org/officeDocument/2006/relationships/hyperlink" Target="https://aka.ms/Manage-Surface-across-the-device-lifecycle" TargetMode="External"/></Relationships>
</file>

<file path=ppt/slides/_rels/slide13.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6.jpeg"/><Relationship Id="rId7" Type="http://schemas.openxmlformats.org/officeDocument/2006/relationships/hyperlink" Target="https://aka.ms/Ignite2022_Demystifying-AI-NPU-and-Machine-Learning-within-Microsoft-Surface" TargetMode="External"/><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hyperlink" Target="https://aka.ms/Manage-Surface-across-the-device-lifecycle" TargetMode="External"/><Relationship Id="rId5" Type="http://schemas.openxmlformats.org/officeDocument/2006/relationships/hyperlink" Target="https://aka.ms/The-Total-Economic-Impact-of-Windows-11-Pro-Devices" TargetMode="External"/><Relationship Id="rId4" Type="http://schemas.openxmlformats.org/officeDocument/2006/relationships/hyperlink" Target="https://aka.ms/Surface-for-business-Modernize-with-Surface"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3.jpeg"/></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7.jpeg"/><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hyperlink" Target="https://www.microsoft.com/en-us/worklab/work-trend-index/will-ai-fix-work"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hyperlink" Target="https://docs.microsoft.com/en-ca/surface/manage-surface-uefi-settings" TargetMode="External"/><Relationship Id="rId4" Type="http://schemas.openxmlformats.org/officeDocument/2006/relationships/hyperlink" Target="https://aka.ms/SurfaceBatteryPerformance"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hyperlink" Target="http://www.aka.ms/SurfaceIDCWhitepaper" TargetMode="External"/><Relationship Id="rId5" Type="http://schemas.openxmlformats.org/officeDocument/2006/relationships/hyperlink" Target="https://query.prod.cms.rt.microsoft.com/cms/api/am/binary/RE55ZJ0" TargetMode="External"/><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hyperlink" Target="https://www.microsoft.com/en-us/worklab/work-trend-index/will-ai-fix-work" TargetMode="External"/><Relationship Id="rId4" Type="http://schemas.openxmlformats.org/officeDocument/2006/relationships/image" Target="../media/image1.png"/></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29FA22B0-F7BC-4A7A-87DA-AA55A7A7607D}"/>
              </a:ext>
            </a:extLst>
          </p:cNvPr>
          <p:cNvSpPr txBox="1"/>
          <p:nvPr/>
        </p:nvSpPr>
        <p:spPr>
          <a:xfrm>
            <a:off x="425746" y="1376320"/>
            <a:ext cx="4525195" cy="2062103"/>
          </a:xfrm>
          <a:prstGeom prst="rect">
            <a:avLst/>
          </a:prstGeom>
          <a:noFill/>
          <a:ln>
            <a:noFill/>
          </a:ln>
        </p:spPr>
        <p:txBody>
          <a:bodyPr wrap="square" lIns="91440" tIns="45720" rIns="91440" bIns="45720" rtlCol="0" anchor="t">
            <a:spAutoFit/>
          </a:bodyPr>
          <a:lstStyle/>
          <a:p>
            <a:pPr>
              <a:defRPr/>
            </a:pPr>
            <a:r>
              <a:rPr lang="en-US" sz="3200">
                <a:solidFill>
                  <a:srgbClr val="505050"/>
                </a:solidFill>
                <a:latin typeface="Segoe UI Light"/>
                <a:ea typeface="Roboto"/>
                <a:cs typeface="Segoe UI Semibold"/>
              </a:rPr>
              <a:t>Driving success through employee experience: The role of device choice in modern work</a:t>
            </a:r>
            <a:endParaRPr lang="en-US">
              <a:solidFill>
                <a:srgbClr val="505050"/>
              </a:solidFill>
              <a:latin typeface="Segoe UI Light"/>
            </a:endParaRPr>
          </a:p>
        </p:txBody>
      </p:sp>
      <p:pic>
        <p:nvPicPr>
          <p:cNvPr id="2" name="Picture 1" descr="Graphical user interface, application&#10;&#10;Description automatically generated">
            <a:extLst>
              <a:ext uri="{FF2B5EF4-FFF2-40B4-BE49-F238E27FC236}">
                <a16:creationId xmlns:a16="http://schemas.microsoft.com/office/drawing/2014/main" id="{C3122C57-8349-0709-08D6-56C66D9B8C8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9256" y="356651"/>
            <a:ext cx="1987881" cy="619599"/>
          </a:xfrm>
          <a:prstGeom prst="rect">
            <a:avLst/>
          </a:prstGeom>
        </p:spPr>
      </p:pic>
      <p:sp>
        <p:nvSpPr>
          <p:cNvPr id="6" name="Freeform: Shape 5">
            <a:extLst>
              <a:ext uri="{FF2B5EF4-FFF2-40B4-BE49-F238E27FC236}">
                <a16:creationId xmlns:a16="http://schemas.microsoft.com/office/drawing/2014/main" id="{8128FF1C-9D7B-2968-4F2E-1F6B7BC917E6}"/>
              </a:ext>
            </a:extLst>
          </p:cNvPr>
          <p:cNvSpPr>
            <a:spLocks/>
          </p:cNvSpPr>
          <p:nvPr/>
        </p:nvSpPr>
        <p:spPr>
          <a:xfrm rot="20176940">
            <a:off x="-275177" y="5621634"/>
            <a:ext cx="9580243" cy="5609157"/>
          </a:xfrm>
          <a:custGeom>
            <a:avLst/>
            <a:gdLst>
              <a:gd name="connsiteX0" fmla="*/ 9580243 w 9580243"/>
              <a:gd name="connsiteY0" fmla="*/ 0 h 5609157"/>
              <a:gd name="connsiteX1" fmla="*/ 7115933 w 9580243"/>
              <a:gd name="connsiteY1" fmla="*/ 5609157 h 5609157"/>
              <a:gd name="connsiteX2" fmla="*/ 0 w 9580243"/>
              <a:gd name="connsiteY2" fmla="*/ 2482864 h 5609157"/>
              <a:gd name="connsiteX3" fmla="*/ 1090815 w 9580243"/>
              <a:gd name="connsiteY3" fmla="*/ 0 h 5609157"/>
            </a:gdLst>
            <a:ahLst/>
            <a:cxnLst>
              <a:cxn ang="0">
                <a:pos x="connsiteX0" y="connsiteY0"/>
              </a:cxn>
              <a:cxn ang="0">
                <a:pos x="connsiteX1" y="connsiteY1"/>
              </a:cxn>
              <a:cxn ang="0">
                <a:pos x="connsiteX2" y="connsiteY2"/>
              </a:cxn>
              <a:cxn ang="0">
                <a:pos x="connsiteX3" y="connsiteY3"/>
              </a:cxn>
            </a:cxnLst>
            <a:rect l="l" t="t" r="r" b="b"/>
            <a:pathLst>
              <a:path w="9580243" h="5609157">
                <a:moveTo>
                  <a:pt x="9580243" y="0"/>
                </a:moveTo>
                <a:lnTo>
                  <a:pt x="7115933" y="5609157"/>
                </a:lnTo>
                <a:lnTo>
                  <a:pt x="0" y="2482864"/>
                </a:lnTo>
                <a:lnTo>
                  <a:pt x="1090815" y="0"/>
                </a:lnTo>
                <a:close/>
              </a:path>
            </a:pathLst>
          </a:custGeom>
          <a:solidFill>
            <a:srgbClr val="F2F2F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CA" sz="2000">
              <a:gradFill>
                <a:gsLst>
                  <a:gs pos="0">
                    <a:srgbClr val="FFFFFF"/>
                  </a:gs>
                  <a:gs pos="100000">
                    <a:srgbClr val="FFFFFF"/>
                  </a:gs>
                </a:gsLst>
                <a:lin ang="5400000" scaled="0"/>
              </a:gradFill>
              <a:cs typeface="Segoe UI" pitchFamily="34" charset="0"/>
            </a:endParaRPr>
          </a:p>
        </p:txBody>
      </p:sp>
      <p:pic>
        <p:nvPicPr>
          <p:cNvPr id="9" name="Picture 8" descr="A person wearing headphones holding a tablet&#10;&#10;Description automatically generated with medium confidence">
            <a:extLst>
              <a:ext uri="{FF2B5EF4-FFF2-40B4-BE49-F238E27FC236}">
                <a16:creationId xmlns:a16="http://schemas.microsoft.com/office/drawing/2014/main" id="{53531BCB-226F-DA14-9929-B914DFAAC459}"/>
              </a:ext>
            </a:extLst>
          </p:cNvPr>
          <p:cNvPicPr>
            <a:picLocks noChangeAspect="1"/>
          </p:cNvPicPr>
          <p:nvPr/>
        </p:nvPicPr>
        <p:blipFill rotWithShape="1">
          <a:blip r:embed="rId4">
            <a:extLst>
              <a:ext uri="{28A0092B-C50C-407E-A947-70E740481C1C}">
                <a14:useLocalDpi xmlns:a14="http://schemas.microsoft.com/office/drawing/2010/main" val="0"/>
              </a:ext>
            </a:extLst>
          </a:blip>
          <a:srcRect l="19297" t="4500" r="13836"/>
          <a:stretch/>
        </p:blipFill>
        <p:spPr>
          <a:xfrm>
            <a:off x="0" y="3603337"/>
            <a:ext cx="7772400" cy="6455063"/>
          </a:xfrm>
          <a:prstGeom prst="rect">
            <a:avLst/>
          </a:prstGeom>
        </p:spPr>
      </p:pic>
    </p:spTree>
    <p:extLst>
      <p:ext uri="{BB962C8B-B14F-4D97-AF65-F5344CB8AC3E}">
        <p14:creationId xmlns:p14="http://schemas.microsoft.com/office/powerpoint/2010/main" val="316670820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25A200A8-BBF5-F565-8A9E-21D318DD59FF}"/>
              </a:ext>
            </a:extLst>
          </p:cNvPr>
          <p:cNvPicPr>
            <a:picLocks noChangeAspect="1"/>
          </p:cNvPicPr>
          <p:nvPr/>
        </p:nvPicPr>
        <p:blipFill rotWithShape="1">
          <a:blip r:embed="rId3">
            <a:extLst>
              <a:ext uri="{28A0092B-C50C-407E-A947-70E740481C1C}">
                <a14:useLocalDpi xmlns:a14="http://schemas.microsoft.com/office/drawing/2010/main" val="0"/>
              </a:ext>
            </a:extLst>
          </a:blip>
          <a:srcRect t="26788" r="9668" b="20676"/>
          <a:stretch/>
        </p:blipFill>
        <p:spPr>
          <a:xfrm>
            <a:off x="0" y="3209"/>
            <a:ext cx="7774853" cy="2308325"/>
          </a:xfrm>
          <a:prstGeom prst="rect">
            <a:avLst/>
          </a:prstGeom>
          <a:ln>
            <a:noFill/>
          </a:ln>
        </p:spPr>
      </p:pic>
      <p:sp>
        <p:nvSpPr>
          <p:cNvPr id="9" name="object 3">
            <a:extLst>
              <a:ext uri="{FF2B5EF4-FFF2-40B4-BE49-F238E27FC236}">
                <a16:creationId xmlns:a16="http://schemas.microsoft.com/office/drawing/2014/main" id="{C34381CA-F8F2-4CC5-95EB-F6D8494339DE}"/>
              </a:ext>
            </a:extLst>
          </p:cNvPr>
          <p:cNvSpPr txBox="1"/>
          <p:nvPr/>
        </p:nvSpPr>
        <p:spPr>
          <a:xfrm>
            <a:off x="5596193" y="9676928"/>
            <a:ext cx="1948738" cy="135935"/>
          </a:xfrm>
          <a:prstGeom prst="rect">
            <a:avLst/>
          </a:prstGeom>
        </p:spPr>
        <p:txBody>
          <a:bodyPr vert="horz" wrap="square" lIns="0" tIns="12700" rIns="0" bIns="0" rtlCol="0">
            <a:spAutoFit/>
          </a:bodyPr>
          <a:lstStyle/>
          <a:p>
            <a:pPr marL="12700" algn="r">
              <a:lnSpc>
                <a:spcPct val="100000"/>
              </a:lnSpc>
              <a:spcBef>
                <a:spcPts val="100"/>
              </a:spcBef>
            </a:pPr>
            <a:r>
              <a:rPr lang="en-US" sz="800" spc="100">
                <a:solidFill>
                  <a:srgbClr val="505050"/>
                </a:solidFill>
                <a:cs typeface="DM Sans"/>
              </a:rPr>
              <a:t>PAGE </a:t>
            </a:r>
            <a:fld id="{87E7F0ED-ED76-41F4-8A12-F468F0CB07E8}" type="slidenum">
              <a:rPr lang="en-US" sz="800" spc="100" smtClean="0">
                <a:solidFill>
                  <a:srgbClr val="505050"/>
                </a:solidFill>
                <a:cs typeface="DM Sans"/>
              </a:rPr>
              <a:t>10</a:t>
            </a:fld>
            <a:endParaRPr lang="en-US" sz="800" spc="100">
              <a:solidFill>
                <a:srgbClr val="505050"/>
              </a:solidFill>
              <a:cs typeface="DM Sans"/>
            </a:endParaRPr>
          </a:p>
        </p:txBody>
      </p:sp>
      <p:sp>
        <p:nvSpPr>
          <p:cNvPr id="30" name="TextBox 29">
            <a:extLst>
              <a:ext uri="{FF2B5EF4-FFF2-40B4-BE49-F238E27FC236}">
                <a16:creationId xmlns:a16="http://schemas.microsoft.com/office/drawing/2014/main" id="{AE4A00F2-089F-25B7-3558-0DEF20192A1C}"/>
              </a:ext>
            </a:extLst>
          </p:cNvPr>
          <p:cNvSpPr txBox="1"/>
          <p:nvPr/>
        </p:nvSpPr>
        <p:spPr>
          <a:xfrm>
            <a:off x="441671" y="759550"/>
            <a:ext cx="3120152" cy="1200329"/>
          </a:xfrm>
          <a:prstGeom prst="rect">
            <a:avLst/>
          </a:prstGeom>
          <a:noFill/>
        </p:spPr>
        <p:txBody>
          <a:bodyPr wrap="square" lIns="91440" tIns="45720" rIns="91440" bIns="45720" rtlCol="0" anchor="b">
            <a:spAutoFit/>
          </a:bodyPr>
          <a:lstStyle/>
          <a:p>
            <a:pPr>
              <a:defRPr/>
            </a:pPr>
            <a:r>
              <a:rPr lang="en-US" sz="2400">
                <a:solidFill>
                  <a:srgbClr val="505050"/>
                </a:solidFill>
                <a:latin typeface="+mj-lt"/>
                <a:ea typeface="Roboto"/>
              </a:rPr>
              <a:t>Choosing the right partner for your modern work strategy</a:t>
            </a:r>
          </a:p>
        </p:txBody>
      </p:sp>
      <p:sp>
        <p:nvSpPr>
          <p:cNvPr id="2" name="TextBox 1">
            <a:extLst>
              <a:ext uri="{FF2B5EF4-FFF2-40B4-BE49-F238E27FC236}">
                <a16:creationId xmlns:a16="http://schemas.microsoft.com/office/drawing/2014/main" id="{B14EA293-622C-EA7E-2E55-EF5F876CCD5E}"/>
              </a:ext>
            </a:extLst>
          </p:cNvPr>
          <p:cNvSpPr txBox="1"/>
          <p:nvPr/>
        </p:nvSpPr>
        <p:spPr>
          <a:xfrm>
            <a:off x="445924" y="2794009"/>
            <a:ext cx="6914190" cy="2308324"/>
          </a:xfrm>
          <a:prstGeom prst="rect">
            <a:avLst/>
          </a:prstGeom>
          <a:noFill/>
        </p:spPr>
        <p:txBody>
          <a:bodyPr wrap="square" lIns="91440" tIns="45720" rIns="91440" bIns="45720" rtlCol="0" anchor="t">
            <a:spAutoFit/>
          </a:bodyPr>
          <a:lstStyle/>
          <a:p>
            <a:r>
              <a:rPr lang="en-US" sz="1200" spc="-10">
                <a:solidFill>
                  <a:srgbClr val="505050"/>
                </a:solidFill>
              </a:rPr>
              <a:t>Selecting the right IT partner maximizes your team’s day-to-day capabilities and prepares them for future technological advancements. A trusted partner helps you assess your device requirements, evaluate your options, ensure compatibility, address security concerns, and provide ongoing device management and support. </a:t>
            </a:r>
          </a:p>
          <a:p>
            <a:endParaRPr lang="en-US" sz="1200" spc="-10">
              <a:solidFill>
                <a:srgbClr val="505050"/>
              </a:solidFill>
            </a:endParaRPr>
          </a:p>
          <a:p>
            <a:r>
              <a:rPr lang="en-US" sz="1200" spc="-10">
                <a:solidFill>
                  <a:srgbClr val="505050"/>
                </a:solidFill>
              </a:rPr>
              <a:t>By partnering with an IT provider, you can streamline your technology solutions and reduce the need to manage multiple vendors.</a:t>
            </a:r>
            <a:endParaRPr lang="en-US" sz="1200" spc="-10">
              <a:solidFill>
                <a:srgbClr val="505050"/>
              </a:solidFill>
              <a:cs typeface="Segoe UI"/>
            </a:endParaRPr>
          </a:p>
          <a:p>
            <a:endParaRPr lang="en-US" sz="1200" spc="-10">
              <a:solidFill>
                <a:srgbClr val="505050"/>
              </a:solidFill>
            </a:endParaRPr>
          </a:p>
          <a:p>
            <a:r>
              <a:rPr lang="en-US" sz="1200" spc="-10">
                <a:solidFill>
                  <a:srgbClr val="505050"/>
                </a:solidFill>
              </a:rPr>
              <a:t>The right partner can recommend hardware, software, and security solutions tailored to your specific business needs. They have the knowledge and experience to assist you in designing and implementing employee empowerment and business resilience plans that align with your goals and set your teams up to perform at their best.</a:t>
            </a:r>
          </a:p>
        </p:txBody>
      </p:sp>
      <p:pic>
        <p:nvPicPr>
          <p:cNvPr id="5" name="Picture 4" descr="Graphical user interface, application&#10;&#10;Description automatically generated">
            <a:extLst>
              <a:ext uri="{FF2B5EF4-FFF2-40B4-BE49-F238E27FC236}">
                <a16:creationId xmlns:a16="http://schemas.microsoft.com/office/drawing/2014/main" id="{890B8B8F-22ED-8875-F3BA-0D432AE947F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572" y="100304"/>
            <a:ext cx="1385999" cy="432000"/>
          </a:xfrm>
          <a:prstGeom prst="rect">
            <a:avLst/>
          </a:prstGeom>
        </p:spPr>
      </p:pic>
    </p:spTree>
    <p:extLst>
      <p:ext uri="{BB962C8B-B14F-4D97-AF65-F5344CB8AC3E}">
        <p14:creationId xmlns:p14="http://schemas.microsoft.com/office/powerpoint/2010/main" val="372465701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D741A2FB-F266-A7DA-8326-D39ECB74FBD4}"/>
              </a:ext>
            </a:extLst>
          </p:cNvPr>
          <p:cNvSpPr/>
          <p:nvPr/>
        </p:nvSpPr>
        <p:spPr>
          <a:xfrm>
            <a:off x="0" y="0"/>
            <a:ext cx="7772400" cy="2900344"/>
          </a:xfrm>
          <a:prstGeom prst="rect">
            <a:avLst/>
          </a:prstGeom>
          <a:solidFill>
            <a:srgbClr val="F2F2F2">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5" name="TextBox 14">
            <a:extLst>
              <a:ext uri="{FF2B5EF4-FFF2-40B4-BE49-F238E27FC236}">
                <a16:creationId xmlns:a16="http://schemas.microsoft.com/office/drawing/2014/main" id="{C7D71CDF-6440-8233-A403-26B9FDC7A4A2}"/>
              </a:ext>
            </a:extLst>
          </p:cNvPr>
          <p:cNvSpPr txBox="1"/>
          <p:nvPr/>
        </p:nvSpPr>
        <p:spPr>
          <a:xfrm>
            <a:off x="449250" y="3224352"/>
            <a:ext cx="6784988" cy="473015"/>
          </a:xfrm>
          <a:prstGeom prst="rect">
            <a:avLst/>
          </a:prstGeom>
          <a:noFill/>
          <a:ln>
            <a:noFill/>
          </a:ln>
        </p:spPr>
        <p:txBody>
          <a:bodyPr wrap="square" lIns="91440" tIns="45720" rIns="91440" bIns="45720" rtlCol="0" anchor="t">
            <a:spAutoFit/>
          </a:bodyPr>
          <a:lstStyle/>
          <a:p>
            <a:pPr>
              <a:lnSpc>
                <a:spcPct val="107000"/>
              </a:lnSpc>
              <a:spcAft>
                <a:spcPts val="800"/>
              </a:spcAft>
            </a:pPr>
            <a:r>
              <a:rPr lang="en-US" sz="1200">
                <a:solidFill>
                  <a:srgbClr val="505050"/>
                </a:solidFill>
                <a:latin typeface="Segoe UI Semibold"/>
                <a:cs typeface="Segoe UI Semibold"/>
              </a:rPr>
              <a:t>To build a strong foundation for the future of work, </a:t>
            </a:r>
            <a:r>
              <a:rPr lang="en-US" sz="1200">
                <a:solidFill>
                  <a:srgbClr val="505050"/>
                </a:solidFill>
                <a:latin typeface="Segoe UI"/>
                <a:cs typeface="Segoe UI"/>
              </a:rPr>
              <a:t>understand where your device portfolio stands and ensure alignment with your company's vision. Ask yourself these questions:</a:t>
            </a:r>
          </a:p>
        </p:txBody>
      </p:sp>
      <p:sp>
        <p:nvSpPr>
          <p:cNvPr id="13" name="object 3">
            <a:extLst>
              <a:ext uri="{FF2B5EF4-FFF2-40B4-BE49-F238E27FC236}">
                <a16:creationId xmlns:a16="http://schemas.microsoft.com/office/drawing/2014/main" id="{0BB28550-9812-D1C4-571C-90702A43D356}"/>
              </a:ext>
            </a:extLst>
          </p:cNvPr>
          <p:cNvSpPr txBox="1"/>
          <p:nvPr/>
        </p:nvSpPr>
        <p:spPr>
          <a:xfrm>
            <a:off x="5596193" y="9486848"/>
            <a:ext cx="1948738" cy="135935"/>
          </a:xfrm>
          <a:prstGeom prst="rect">
            <a:avLst/>
          </a:prstGeom>
        </p:spPr>
        <p:txBody>
          <a:bodyPr vert="horz" wrap="square" lIns="0" tIns="12700" rIns="0" bIns="0" rtlCol="0">
            <a:spAutoFit/>
          </a:bodyPr>
          <a:lstStyle/>
          <a:p>
            <a:pPr marL="12700" algn="r">
              <a:lnSpc>
                <a:spcPct val="100000"/>
              </a:lnSpc>
              <a:spcBef>
                <a:spcPts val="100"/>
              </a:spcBef>
            </a:pPr>
            <a:r>
              <a:rPr lang="en-US" sz="800" spc="100">
                <a:solidFill>
                  <a:srgbClr val="505050"/>
                </a:solidFill>
                <a:cs typeface="DM Sans"/>
              </a:rPr>
              <a:t>PAGE </a:t>
            </a:r>
            <a:fld id="{87E7F0ED-ED76-41F4-8A12-F468F0CB07E8}" type="slidenum">
              <a:rPr lang="en-US" sz="800" spc="100" smtClean="0">
                <a:solidFill>
                  <a:srgbClr val="505050"/>
                </a:solidFill>
                <a:cs typeface="DM Sans"/>
              </a:rPr>
              <a:t>11</a:t>
            </a:fld>
            <a:endParaRPr lang="en-US" sz="800" spc="100">
              <a:solidFill>
                <a:srgbClr val="505050"/>
              </a:solidFill>
              <a:cs typeface="DM Sans"/>
            </a:endParaRPr>
          </a:p>
        </p:txBody>
      </p:sp>
      <p:pic>
        <p:nvPicPr>
          <p:cNvPr id="7" name="Picture 6" descr="Graphical user interface, application&#10;&#10;Description automatically generated">
            <a:extLst>
              <a:ext uri="{FF2B5EF4-FFF2-40B4-BE49-F238E27FC236}">
                <a16:creationId xmlns:a16="http://schemas.microsoft.com/office/drawing/2014/main" id="{33DFAD52-77A6-0F92-0B2B-E96F58FBBD0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572" y="100304"/>
            <a:ext cx="1385999" cy="432000"/>
          </a:xfrm>
          <a:prstGeom prst="rect">
            <a:avLst/>
          </a:prstGeom>
        </p:spPr>
      </p:pic>
      <p:sp>
        <p:nvSpPr>
          <p:cNvPr id="18" name="Freeform: Shape 17">
            <a:extLst>
              <a:ext uri="{FF2B5EF4-FFF2-40B4-BE49-F238E27FC236}">
                <a16:creationId xmlns:a16="http://schemas.microsoft.com/office/drawing/2014/main" id="{88037838-C90B-0CBC-009F-F0FA2732E106}"/>
              </a:ext>
            </a:extLst>
          </p:cNvPr>
          <p:cNvSpPr/>
          <p:nvPr/>
        </p:nvSpPr>
        <p:spPr bwMode="auto">
          <a:xfrm rot="20053810">
            <a:off x="3152536" y="1141203"/>
            <a:ext cx="5445087" cy="2537156"/>
          </a:xfrm>
          <a:custGeom>
            <a:avLst/>
            <a:gdLst>
              <a:gd name="connsiteX0" fmla="*/ 6585894 w 6585894"/>
              <a:gd name="connsiteY0" fmla="*/ 0 h 3068718"/>
              <a:gd name="connsiteX1" fmla="*/ 5104410 w 6585894"/>
              <a:gd name="connsiteY1" fmla="*/ 3068718 h 3068718"/>
              <a:gd name="connsiteX2" fmla="*/ 0 w 6585894"/>
              <a:gd name="connsiteY2" fmla="*/ 604465 h 3068718"/>
            </a:gdLst>
            <a:ahLst/>
            <a:cxnLst>
              <a:cxn ang="0">
                <a:pos x="connsiteX0" y="connsiteY0"/>
              </a:cxn>
              <a:cxn ang="0">
                <a:pos x="connsiteX1" y="connsiteY1"/>
              </a:cxn>
              <a:cxn ang="0">
                <a:pos x="connsiteX2" y="connsiteY2"/>
              </a:cxn>
            </a:cxnLst>
            <a:rect l="l" t="t" r="r" b="b"/>
            <a:pathLst>
              <a:path w="6585894" h="3068718">
                <a:moveTo>
                  <a:pt x="6585894" y="0"/>
                </a:moveTo>
                <a:lnTo>
                  <a:pt x="5104410" y="3068718"/>
                </a:lnTo>
                <a:lnTo>
                  <a:pt x="0" y="604465"/>
                </a:lnTo>
                <a:close/>
              </a:path>
            </a:pathLst>
          </a:custGeom>
          <a:solidFill>
            <a:srgbClr val="505050">
              <a:alpha val="1000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CA" sz="2000" err="1">
              <a:gradFill>
                <a:gsLst>
                  <a:gs pos="0">
                    <a:srgbClr val="FFFFFF"/>
                  </a:gs>
                  <a:gs pos="100000">
                    <a:srgbClr val="FFFFFF"/>
                  </a:gs>
                </a:gsLst>
                <a:lin ang="5400000" scaled="0"/>
              </a:gradFill>
              <a:cs typeface="Segoe UI" pitchFamily="34" charset="0"/>
            </a:endParaRPr>
          </a:p>
        </p:txBody>
      </p:sp>
      <p:sp>
        <p:nvSpPr>
          <p:cNvPr id="20" name="TextBox 19">
            <a:extLst>
              <a:ext uri="{FF2B5EF4-FFF2-40B4-BE49-F238E27FC236}">
                <a16:creationId xmlns:a16="http://schemas.microsoft.com/office/drawing/2014/main" id="{438C56DF-8364-311F-1CA9-4A65229A17F0}"/>
              </a:ext>
            </a:extLst>
          </p:cNvPr>
          <p:cNvSpPr txBox="1"/>
          <p:nvPr/>
        </p:nvSpPr>
        <p:spPr>
          <a:xfrm>
            <a:off x="430200" y="895695"/>
            <a:ext cx="3613480" cy="1200329"/>
          </a:xfrm>
          <a:prstGeom prst="rect">
            <a:avLst/>
          </a:prstGeom>
          <a:noFill/>
        </p:spPr>
        <p:txBody>
          <a:bodyPr wrap="square" lIns="91440" tIns="45720" rIns="91440" bIns="45720" rtlCol="0" anchor="b">
            <a:spAutoFit/>
          </a:bodyPr>
          <a:lstStyle/>
          <a:p>
            <a:pPr>
              <a:defRPr/>
            </a:pPr>
            <a:r>
              <a:rPr lang="en-US" sz="2400">
                <a:solidFill>
                  <a:srgbClr val="505050"/>
                </a:solidFill>
                <a:latin typeface="+mj-lt"/>
                <a:ea typeface="Roboto"/>
                <a:cs typeface="Roboto"/>
              </a:rPr>
              <a:t>A checklist for meeting your technology needs now, and in the future </a:t>
            </a:r>
            <a:endParaRPr lang="en-US">
              <a:solidFill>
                <a:srgbClr val="505050"/>
              </a:solidFill>
              <a:latin typeface="+mj-lt"/>
              <a:ea typeface="Roboto"/>
              <a:cs typeface="Roboto"/>
            </a:endParaRPr>
          </a:p>
        </p:txBody>
      </p:sp>
      <p:sp>
        <p:nvSpPr>
          <p:cNvPr id="26" name="TextBox 25">
            <a:extLst>
              <a:ext uri="{FF2B5EF4-FFF2-40B4-BE49-F238E27FC236}">
                <a16:creationId xmlns:a16="http://schemas.microsoft.com/office/drawing/2014/main" id="{C5F5CE42-F9BF-497D-E65B-223D4C5ADB62}"/>
              </a:ext>
            </a:extLst>
          </p:cNvPr>
          <p:cNvSpPr txBox="1"/>
          <p:nvPr/>
        </p:nvSpPr>
        <p:spPr>
          <a:xfrm>
            <a:off x="443292" y="4846125"/>
            <a:ext cx="6858157" cy="1769715"/>
          </a:xfrm>
          <a:prstGeom prst="rect">
            <a:avLst/>
          </a:prstGeom>
          <a:noFill/>
        </p:spPr>
        <p:txBody>
          <a:bodyPr wrap="square" lIns="91440" tIns="45720" rIns="91440" bIns="45720" rtlCol="0" anchor="t">
            <a:spAutoFit/>
          </a:bodyPr>
          <a:lstStyle/>
          <a:p>
            <a:pPr marL="269875">
              <a:spcAft>
                <a:spcPts val="600"/>
              </a:spcAft>
            </a:pPr>
            <a:r>
              <a:rPr lang="en-US" sz="1200">
                <a:solidFill>
                  <a:srgbClr val="505050"/>
                </a:solidFill>
              </a:rPr>
              <a:t>What priority do we place on creating meaningful employee experiences?</a:t>
            </a:r>
          </a:p>
          <a:p>
            <a:pPr marL="269875">
              <a:spcAft>
                <a:spcPts val="600"/>
              </a:spcAft>
            </a:pPr>
            <a:r>
              <a:rPr lang="en-US" sz="1200">
                <a:solidFill>
                  <a:srgbClr val="505050"/>
                </a:solidFill>
              </a:rPr>
              <a:t>Are we positioned to have the necessary skills and talent to succeed in the future?</a:t>
            </a:r>
          </a:p>
          <a:p>
            <a:pPr marL="269875">
              <a:spcAft>
                <a:spcPts val="600"/>
              </a:spcAft>
            </a:pPr>
            <a:r>
              <a:rPr lang="en-US" sz="1200">
                <a:solidFill>
                  <a:srgbClr val="505050"/>
                </a:solidFill>
              </a:rPr>
              <a:t>Do we have a deep understanding of modern employees’ diverse and changing needs?</a:t>
            </a:r>
          </a:p>
          <a:p>
            <a:pPr marL="269875">
              <a:spcAft>
                <a:spcPts val="600"/>
              </a:spcAft>
            </a:pPr>
            <a:r>
              <a:rPr lang="en-US" sz="1200">
                <a:solidFill>
                  <a:srgbClr val="505050"/>
                </a:solidFill>
              </a:rPr>
              <a:t>Are we equipped with the tools to anticipate and adapt to changing employee needs and evolving work styles?</a:t>
            </a:r>
          </a:p>
          <a:p>
            <a:pPr marL="269875">
              <a:spcAft>
                <a:spcPts val="600"/>
              </a:spcAft>
            </a:pPr>
            <a:r>
              <a:rPr lang="en-US" sz="1200">
                <a:solidFill>
                  <a:srgbClr val="505050"/>
                </a:solidFill>
              </a:rPr>
              <a:t>Are we willing to invest in device upgrades to empower employees and support their growth?</a:t>
            </a:r>
          </a:p>
          <a:p>
            <a:pPr marL="269875">
              <a:spcAft>
                <a:spcPts val="600"/>
              </a:spcAft>
            </a:pPr>
            <a:r>
              <a:rPr lang="en-US" sz="1200">
                <a:solidFill>
                  <a:srgbClr val="505050"/>
                </a:solidFill>
              </a:rPr>
              <a:t>How will our technology choices impact the security and resilience of our organization?</a:t>
            </a:r>
          </a:p>
        </p:txBody>
      </p:sp>
      <p:sp>
        <p:nvSpPr>
          <p:cNvPr id="28" name="Rectangle 27">
            <a:extLst>
              <a:ext uri="{FF2B5EF4-FFF2-40B4-BE49-F238E27FC236}">
                <a16:creationId xmlns:a16="http://schemas.microsoft.com/office/drawing/2014/main" id="{18A6C876-0CD3-8839-239C-413A79381038}"/>
              </a:ext>
            </a:extLst>
          </p:cNvPr>
          <p:cNvSpPr/>
          <p:nvPr/>
        </p:nvSpPr>
        <p:spPr>
          <a:xfrm>
            <a:off x="540414" y="4919137"/>
            <a:ext cx="130057" cy="130057"/>
          </a:xfrm>
          <a:prstGeom prst="rect">
            <a:avLst/>
          </a:prstGeom>
          <a:noFill/>
          <a:ln w="9525">
            <a:solidFill>
              <a:srgbClr val="505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9" name="Rectangle 28">
            <a:extLst>
              <a:ext uri="{FF2B5EF4-FFF2-40B4-BE49-F238E27FC236}">
                <a16:creationId xmlns:a16="http://schemas.microsoft.com/office/drawing/2014/main" id="{564D10C6-D8B9-B2FD-5E44-C2944DFA2E9B}"/>
              </a:ext>
            </a:extLst>
          </p:cNvPr>
          <p:cNvSpPr/>
          <p:nvPr/>
        </p:nvSpPr>
        <p:spPr>
          <a:xfrm>
            <a:off x="540414" y="5182640"/>
            <a:ext cx="130057" cy="130057"/>
          </a:xfrm>
          <a:prstGeom prst="rect">
            <a:avLst/>
          </a:prstGeom>
          <a:noFill/>
          <a:ln w="9525">
            <a:solidFill>
              <a:srgbClr val="505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3" name="Rectangle 32">
            <a:extLst>
              <a:ext uri="{FF2B5EF4-FFF2-40B4-BE49-F238E27FC236}">
                <a16:creationId xmlns:a16="http://schemas.microsoft.com/office/drawing/2014/main" id="{B59FBF55-D1EA-1395-E2E0-BE4D33EB8AF2}"/>
              </a:ext>
            </a:extLst>
          </p:cNvPr>
          <p:cNvSpPr/>
          <p:nvPr/>
        </p:nvSpPr>
        <p:spPr>
          <a:xfrm>
            <a:off x="540414" y="5442020"/>
            <a:ext cx="130057" cy="130057"/>
          </a:xfrm>
          <a:prstGeom prst="rect">
            <a:avLst/>
          </a:prstGeom>
          <a:noFill/>
          <a:ln w="9525">
            <a:solidFill>
              <a:srgbClr val="505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1" name="TextBox 40">
            <a:extLst>
              <a:ext uri="{FF2B5EF4-FFF2-40B4-BE49-F238E27FC236}">
                <a16:creationId xmlns:a16="http://schemas.microsoft.com/office/drawing/2014/main" id="{EBDF4E57-F5D3-CDBE-A668-481F36CFFAB4}"/>
              </a:ext>
            </a:extLst>
          </p:cNvPr>
          <p:cNvSpPr txBox="1"/>
          <p:nvPr/>
        </p:nvSpPr>
        <p:spPr>
          <a:xfrm>
            <a:off x="427299" y="3987815"/>
            <a:ext cx="6874151" cy="830997"/>
          </a:xfrm>
          <a:prstGeom prst="rect">
            <a:avLst/>
          </a:prstGeom>
          <a:noFill/>
        </p:spPr>
        <p:txBody>
          <a:bodyPr wrap="square" lIns="91440" tIns="45720" rIns="91440" bIns="45720" rtlCol="0" anchor="t">
            <a:spAutoFit/>
          </a:bodyPr>
          <a:lstStyle/>
          <a:p>
            <a:r>
              <a:rPr lang="en-US" sz="1200">
                <a:solidFill>
                  <a:srgbClr val="505050"/>
                </a:solidFill>
                <a:latin typeface="Segoe UI Semibold"/>
                <a:cs typeface="Segoe UI Semibold"/>
              </a:rPr>
              <a:t>Key considerations for developing your technology strategy</a:t>
            </a:r>
          </a:p>
          <a:p>
            <a:endParaRPr lang="en-US" sz="1200">
              <a:solidFill>
                <a:srgbClr val="505050"/>
              </a:solidFill>
            </a:endParaRPr>
          </a:p>
          <a:p>
            <a:r>
              <a:rPr lang="en-US" sz="1200">
                <a:solidFill>
                  <a:srgbClr val="505050"/>
                </a:solidFill>
              </a:rPr>
              <a:t>Guide conversations and maximize your company's potential today while preparing for future innovation. Reflect on the following questions:</a:t>
            </a:r>
            <a:endParaRPr lang="en-US" sz="1200">
              <a:solidFill>
                <a:srgbClr val="505050"/>
              </a:solidFill>
              <a:latin typeface="Segoe UI Semibold" panose="020B0702040204020203" pitchFamily="34" charset="0"/>
              <a:cs typeface="Segoe UI Semibold" panose="020B0702040204020203" pitchFamily="34" charset="0"/>
            </a:endParaRPr>
          </a:p>
        </p:txBody>
      </p:sp>
      <p:sp>
        <p:nvSpPr>
          <p:cNvPr id="50" name="TextBox 49">
            <a:extLst>
              <a:ext uri="{FF2B5EF4-FFF2-40B4-BE49-F238E27FC236}">
                <a16:creationId xmlns:a16="http://schemas.microsoft.com/office/drawing/2014/main" id="{DF7AF53B-A456-0190-05B1-2E985D6ACA05}"/>
              </a:ext>
            </a:extLst>
          </p:cNvPr>
          <p:cNvSpPr txBox="1"/>
          <p:nvPr/>
        </p:nvSpPr>
        <p:spPr>
          <a:xfrm>
            <a:off x="436416" y="6795486"/>
            <a:ext cx="6797821" cy="830997"/>
          </a:xfrm>
          <a:prstGeom prst="rect">
            <a:avLst/>
          </a:prstGeom>
          <a:noFill/>
        </p:spPr>
        <p:txBody>
          <a:bodyPr wrap="square" lIns="91440" tIns="45720" rIns="91440" bIns="45720" rtlCol="0" anchor="t">
            <a:spAutoFit/>
          </a:bodyPr>
          <a:lstStyle/>
          <a:p>
            <a:r>
              <a:rPr lang="en-US" sz="1200">
                <a:solidFill>
                  <a:srgbClr val="505050"/>
                </a:solidFill>
                <a:latin typeface="Segoe UI Semibold"/>
                <a:cs typeface="Segoe UI Semibold"/>
              </a:rPr>
              <a:t>Assessing technology needs for today</a:t>
            </a:r>
          </a:p>
          <a:p>
            <a:endParaRPr lang="en-US" sz="1200">
              <a:solidFill>
                <a:srgbClr val="505050"/>
              </a:solidFill>
            </a:endParaRPr>
          </a:p>
          <a:p>
            <a:r>
              <a:rPr lang="en-US" sz="1200">
                <a:solidFill>
                  <a:srgbClr val="505050"/>
                </a:solidFill>
              </a:rPr>
              <a:t>Evaluate your systems, processes, and infrastructure for improvement and optimization. Consider these questions:</a:t>
            </a:r>
            <a:endParaRPr lang="en-US" sz="1200">
              <a:solidFill>
                <a:srgbClr val="505050"/>
              </a:solidFill>
              <a:cs typeface="Segoe UI"/>
            </a:endParaRPr>
          </a:p>
        </p:txBody>
      </p:sp>
      <p:pic>
        <p:nvPicPr>
          <p:cNvPr id="16" name="Picture 15">
            <a:extLst>
              <a:ext uri="{FF2B5EF4-FFF2-40B4-BE49-F238E27FC236}">
                <a16:creationId xmlns:a16="http://schemas.microsoft.com/office/drawing/2014/main" id="{F37CF9ED-D1BF-3DA0-D8EB-2D33BADFBCC6}"/>
              </a:ext>
            </a:extLst>
          </p:cNvPr>
          <p:cNvPicPr>
            <a:picLocks noChangeAspect="1"/>
          </p:cNvPicPr>
          <p:nvPr/>
        </p:nvPicPr>
        <p:blipFill rotWithShape="1">
          <a:blip r:embed="rId4">
            <a:extLst>
              <a:ext uri="{28A0092B-C50C-407E-A947-70E740481C1C}">
                <a14:useLocalDpi xmlns:a14="http://schemas.microsoft.com/office/drawing/2010/main" val="0"/>
              </a:ext>
            </a:extLst>
          </a:blip>
          <a:srcRect l="1695" t="18338" r="-1445" b="29598"/>
          <a:stretch/>
        </p:blipFill>
        <p:spPr>
          <a:xfrm>
            <a:off x="3886200" y="-137500"/>
            <a:ext cx="3886200" cy="3044395"/>
          </a:xfrm>
          <a:prstGeom prst="rect">
            <a:avLst/>
          </a:prstGeom>
        </p:spPr>
      </p:pic>
      <p:sp>
        <p:nvSpPr>
          <p:cNvPr id="21" name="Rectangle 20">
            <a:extLst>
              <a:ext uri="{FF2B5EF4-FFF2-40B4-BE49-F238E27FC236}">
                <a16:creationId xmlns:a16="http://schemas.microsoft.com/office/drawing/2014/main" id="{E4AC1F27-9AAA-06C9-0F2B-C9B38AE2EFC5}"/>
              </a:ext>
            </a:extLst>
          </p:cNvPr>
          <p:cNvSpPr/>
          <p:nvPr/>
        </p:nvSpPr>
        <p:spPr>
          <a:xfrm>
            <a:off x="540414" y="5710383"/>
            <a:ext cx="130057" cy="130057"/>
          </a:xfrm>
          <a:prstGeom prst="rect">
            <a:avLst/>
          </a:prstGeom>
          <a:noFill/>
          <a:ln w="9525">
            <a:solidFill>
              <a:srgbClr val="505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2" name="Rectangle 21">
            <a:extLst>
              <a:ext uri="{FF2B5EF4-FFF2-40B4-BE49-F238E27FC236}">
                <a16:creationId xmlns:a16="http://schemas.microsoft.com/office/drawing/2014/main" id="{65A5D739-F546-5C00-A3A6-53C68E8ADC1F}"/>
              </a:ext>
            </a:extLst>
          </p:cNvPr>
          <p:cNvSpPr/>
          <p:nvPr/>
        </p:nvSpPr>
        <p:spPr>
          <a:xfrm>
            <a:off x="540414" y="6140667"/>
            <a:ext cx="130057" cy="130057"/>
          </a:xfrm>
          <a:prstGeom prst="rect">
            <a:avLst/>
          </a:prstGeom>
          <a:noFill/>
          <a:ln w="9525">
            <a:solidFill>
              <a:srgbClr val="505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3" name="Rectangle 22">
            <a:extLst>
              <a:ext uri="{FF2B5EF4-FFF2-40B4-BE49-F238E27FC236}">
                <a16:creationId xmlns:a16="http://schemas.microsoft.com/office/drawing/2014/main" id="{0BD48B13-D4DE-3A79-C3A8-BAF541FDFD1D}"/>
              </a:ext>
            </a:extLst>
          </p:cNvPr>
          <p:cNvSpPr/>
          <p:nvPr/>
        </p:nvSpPr>
        <p:spPr>
          <a:xfrm>
            <a:off x="540414" y="6398466"/>
            <a:ext cx="130057" cy="130057"/>
          </a:xfrm>
          <a:prstGeom prst="rect">
            <a:avLst/>
          </a:prstGeom>
          <a:noFill/>
          <a:ln w="9525">
            <a:solidFill>
              <a:srgbClr val="505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4" name="TextBox 23">
            <a:extLst>
              <a:ext uri="{FF2B5EF4-FFF2-40B4-BE49-F238E27FC236}">
                <a16:creationId xmlns:a16="http://schemas.microsoft.com/office/drawing/2014/main" id="{D2F4F485-2B7C-A9CB-9B60-554CBAE7754D}"/>
              </a:ext>
            </a:extLst>
          </p:cNvPr>
          <p:cNvSpPr txBox="1"/>
          <p:nvPr/>
        </p:nvSpPr>
        <p:spPr>
          <a:xfrm>
            <a:off x="443292" y="7671715"/>
            <a:ext cx="6858157" cy="1769715"/>
          </a:xfrm>
          <a:prstGeom prst="rect">
            <a:avLst/>
          </a:prstGeom>
          <a:noFill/>
        </p:spPr>
        <p:txBody>
          <a:bodyPr wrap="square" lIns="91440" tIns="45720" rIns="91440" bIns="45720" rtlCol="0" anchor="t">
            <a:spAutoFit/>
          </a:bodyPr>
          <a:lstStyle/>
          <a:p>
            <a:pPr marL="269875">
              <a:spcAft>
                <a:spcPts val="600"/>
              </a:spcAft>
            </a:pPr>
            <a:r>
              <a:rPr lang="en-US" sz="1200">
                <a:solidFill>
                  <a:srgbClr val="505050"/>
                </a:solidFill>
              </a:rPr>
              <a:t>What are the pain points and inefficiencies in our technology setup?</a:t>
            </a:r>
          </a:p>
          <a:p>
            <a:pPr marL="269875">
              <a:spcAft>
                <a:spcPts val="600"/>
              </a:spcAft>
            </a:pPr>
            <a:r>
              <a:rPr lang="en-US" sz="1200">
                <a:solidFill>
                  <a:srgbClr val="505050"/>
                </a:solidFill>
              </a:rPr>
              <a:t>Does our current workplace technology effectively alleviate employee workloads, enhance their abilities, and foster productivity, communication, and collaboration? </a:t>
            </a:r>
          </a:p>
          <a:p>
            <a:pPr marL="269875">
              <a:spcAft>
                <a:spcPts val="600"/>
              </a:spcAft>
            </a:pPr>
            <a:r>
              <a:rPr lang="en-US" sz="1200">
                <a:solidFill>
                  <a:srgbClr val="505050"/>
                </a:solidFill>
              </a:rPr>
              <a:t>How much training do employees require to familiarize themselves with new technology?</a:t>
            </a:r>
          </a:p>
          <a:p>
            <a:pPr marL="269875">
              <a:spcAft>
                <a:spcPts val="600"/>
              </a:spcAft>
            </a:pPr>
            <a:r>
              <a:rPr lang="en-US" sz="1200">
                <a:solidFill>
                  <a:srgbClr val="505050"/>
                </a:solidFill>
              </a:rPr>
              <a:t>Are our systems, infrastructure, and devices scalable enough to support future growth?</a:t>
            </a:r>
          </a:p>
          <a:p>
            <a:pPr marL="269875">
              <a:spcAft>
                <a:spcPts val="600"/>
              </a:spcAft>
            </a:pPr>
            <a:r>
              <a:rPr lang="en-US" sz="1200">
                <a:solidFill>
                  <a:srgbClr val="505050"/>
                </a:solidFill>
              </a:rPr>
              <a:t>Do we have the necessary security measures in place to safeguard our data?</a:t>
            </a:r>
          </a:p>
          <a:p>
            <a:pPr marL="269875">
              <a:spcAft>
                <a:spcPts val="600"/>
              </a:spcAft>
            </a:pPr>
            <a:r>
              <a:rPr lang="en-US" sz="1200">
                <a:solidFill>
                  <a:srgbClr val="505050"/>
                </a:solidFill>
              </a:rPr>
              <a:t>Are there any compliance or regulatory requirements we need to consider?</a:t>
            </a:r>
          </a:p>
        </p:txBody>
      </p:sp>
      <p:sp>
        <p:nvSpPr>
          <p:cNvPr id="25" name="Rectangle 24">
            <a:extLst>
              <a:ext uri="{FF2B5EF4-FFF2-40B4-BE49-F238E27FC236}">
                <a16:creationId xmlns:a16="http://schemas.microsoft.com/office/drawing/2014/main" id="{FA62732A-6829-AFD9-FA03-410292893B0B}"/>
              </a:ext>
            </a:extLst>
          </p:cNvPr>
          <p:cNvSpPr/>
          <p:nvPr/>
        </p:nvSpPr>
        <p:spPr>
          <a:xfrm>
            <a:off x="540414" y="7745864"/>
            <a:ext cx="130057" cy="130057"/>
          </a:xfrm>
          <a:prstGeom prst="rect">
            <a:avLst/>
          </a:prstGeom>
          <a:noFill/>
          <a:ln w="9525">
            <a:solidFill>
              <a:srgbClr val="505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7" name="Rectangle 26">
            <a:extLst>
              <a:ext uri="{FF2B5EF4-FFF2-40B4-BE49-F238E27FC236}">
                <a16:creationId xmlns:a16="http://schemas.microsoft.com/office/drawing/2014/main" id="{9472CF14-1032-81BF-BF62-E5F17265FA27}"/>
              </a:ext>
            </a:extLst>
          </p:cNvPr>
          <p:cNvSpPr/>
          <p:nvPr/>
        </p:nvSpPr>
        <p:spPr>
          <a:xfrm>
            <a:off x="540414" y="8024052"/>
            <a:ext cx="130057" cy="130057"/>
          </a:xfrm>
          <a:prstGeom prst="rect">
            <a:avLst/>
          </a:prstGeom>
          <a:noFill/>
          <a:ln w="9525">
            <a:solidFill>
              <a:srgbClr val="505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0" name="Rectangle 29">
            <a:extLst>
              <a:ext uri="{FF2B5EF4-FFF2-40B4-BE49-F238E27FC236}">
                <a16:creationId xmlns:a16="http://schemas.microsoft.com/office/drawing/2014/main" id="{11AA70A5-958C-42F2-A25A-313495B48526}"/>
              </a:ext>
            </a:extLst>
          </p:cNvPr>
          <p:cNvSpPr/>
          <p:nvPr/>
        </p:nvSpPr>
        <p:spPr>
          <a:xfrm>
            <a:off x="540414" y="8448201"/>
            <a:ext cx="130057" cy="130057"/>
          </a:xfrm>
          <a:prstGeom prst="rect">
            <a:avLst/>
          </a:prstGeom>
          <a:noFill/>
          <a:ln w="9525">
            <a:solidFill>
              <a:srgbClr val="505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1" name="Rectangle 30">
            <a:extLst>
              <a:ext uri="{FF2B5EF4-FFF2-40B4-BE49-F238E27FC236}">
                <a16:creationId xmlns:a16="http://schemas.microsoft.com/office/drawing/2014/main" id="{E6F7272C-5C6D-6282-573C-2092562E5F8D}"/>
              </a:ext>
            </a:extLst>
          </p:cNvPr>
          <p:cNvSpPr/>
          <p:nvPr/>
        </p:nvSpPr>
        <p:spPr>
          <a:xfrm>
            <a:off x="540414" y="8708392"/>
            <a:ext cx="130057" cy="130057"/>
          </a:xfrm>
          <a:prstGeom prst="rect">
            <a:avLst/>
          </a:prstGeom>
          <a:noFill/>
          <a:ln w="9525">
            <a:solidFill>
              <a:srgbClr val="505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2" name="Rectangle 31">
            <a:extLst>
              <a:ext uri="{FF2B5EF4-FFF2-40B4-BE49-F238E27FC236}">
                <a16:creationId xmlns:a16="http://schemas.microsoft.com/office/drawing/2014/main" id="{F0A5CC16-6979-04EE-1FF0-57D2E06F7E08}"/>
              </a:ext>
            </a:extLst>
          </p:cNvPr>
          <p:cNvSpPr/>
          <p:nvPr/>
        </p:nvSpPr>
        <p:spPr>
          <a:xfrm>
            <a:off x="540414" y="8965407"/>
            <a:ext cx="130057" cy="130057"/>
          </a:xfrm>
          <a:prstGeom prst="rect">
            <a:avLst/>
          </a:prstGeom>
          <a:noFill/>
          <a:ln w="9525">
            <a:solidFill>
              <a:srgbClr val="505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4" name="Rectangle 33">
            <a:extLst>
              <a:ext uri="{FF2B5EF4-FFF2-40B4-BE49-F238E27FC236}">
                <a16:creationId xmlns:a16="http://schemas.microsoft.com/office/drawing/2014/main" id="{A2CBCD42-9855-FEF4-AA3F-001D5573F502}"/>
              </a:ext>
            </a:extLst>
          </p:cNvPr>
          <p:cNvSpPr/>
          <p:nvPr/>
        </p:nvSpPr>
        <p:spPr>
          <a:xfrm>
            <a:off x="540414" y="9224010"/>
            <a:ext cx="130057" cy="130057"/>
          </a:xfrm>
          <a:prstGeom prst="rect">
            <a:avLst/>
          </a:prstGeom>
          <a:noFill/>
          <a:ln w="9525">
            <a:solidFill>
              <a:srgbClr val="505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339029917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9" name="Picture 38">
            <a:extLst>
              <a:ext uri="{FF2B5EF4-FFF2-40B4-BE49-F238E27FC236}">
                <a16:creationId xmlns:a16="http://schemas.microsoft.com/office/drawing/2014/main" id="{1C78D413-D60C-FDB6-8959-FB110BA0F9E1}"/>
              </a:ext>
            </a:extLst>
          </p:cNvPr>
          <p:cNvPicPr>
            <a:picLocks noChangeAspect="1"/>
          </p:cNvPicPr>
          <p:nvPr/>
        </p:nvPicPr>
        <p:blipFill rotWithShape="1">
          <a:blip r:embed="rId3">
            <a:extLst>
              <a:ext uri="{28A0092B-C50C-407E-A947-70E740481C1C}">
                <a14:useLocalDpi xmlns:a14="http://schemas.microsoft.com/office/drawing/2010/main" val="0"/>
              </a:ext>
            </a:extLst>
          </a:blip>
          <a:srcRect l="1476" r="3567"/>
          <a:stretch/>
        </p:blipFill>
        <p:spPr>
          <a:xfrm>
            <a:off x="0" y="4592089"/>
            <a:ext cx="7772400" cy="5466309"/>
          </a:xfrm>
          <a:prstGeom prst="rect">
            <a:avLst/>
          </a:prstGeom>
        </p:spPr>
      </p:pic>
      <p:sp>
        <p:nvSpPr>
          <p:cNvPr id="13" name="object 3">
            <a:extLst>
              <a:ext uri="{FF2B5EF4-FFF2-40B4-BE49-F238E27FC236}">
                <a16:creationId xmlns:a16="http://schemas.microsoft.com/office/drawing/2014/main" id="{0BB28550-9812-D1C4-571C-90702A43D356}"/>
              </a:ext>
            </a:extLst>
          </p:cNvPr>
          <p:cNvSpPr txBox="1"/>
          <p:nvPr/>
        </p:nvSpPr>
        <p:spPr>
          <a:xfrm>
            <a:off x="5596193" y="9676928"/>
            <a:ext cx="1948738" cy="135935"/>
          </a:xfrm>
          <a:prstGeom prst="rect">
            <a:avLst/>
          </a:prstGeom>
        </p:spPr>
        <p:txBody>
          <a:bodyPr vert="horz" wrap="square" lIns="0" tIns="12700" rIns="0" bIns="0" rtlCol="0">
            <a:spAutoFit/>
          </a:bodyPr>
          <a:lstStyle/>
          <a:p>
            <a:pPr marL="12700" algn="r">
              <a:lnSpc>
                <a:spcPct val="100000"/>
              </a:lnSpc>
              <a:spcBef>
                <a:spcPts val="100"/>
              </a:spcBef>
            </a:pPr>
            <a:r>
              <a:rPr lang="en-US" sz="800">
                <a:solidFill>
                  <a:schemeClr val="bg1"/>
                </a:solidFill>
                <a:cs typeface="DM Sans"/>
              </a:rPr>
              <a:t>PAGE </a:t>
            </a:r>
            <a:fld id="{87E7F0ED-ED76-41F4-8A12-F468F0CB07E8}" type="slidenum">
              <a:rPr lang="en-US" sz="800" smtClean="0">
                <a:solidFill>
                  <a:schemeClr val="bg1"/>
                </a:solidFill>
                <a:cs typeface="DM Sans"/>
              </a:rPr>
              <a:t>12</a:t>
            </a:fld>
            <a:endParaRPr lang="en-US" sz="800">
              <a:solidFill>
                <a:schemeClr val="bg1"/>
              </a:solidFill>
              <a:cs typeface="DM Sans"/>
            </a:endParaRPr>
          </a:p>
        </p:txBody>
      </p:sp>
      <p:pic>
        <p:nvPicPr>
          <p:cNvPr id="7" name="Picture 6" descr="Graphical user interface, application&#10;&#10;Description automatically generated">
            <a:extLst>
              <a:ext uri="{FF2B5EF4-FFF2-40B4-BE49-F238E27FC236}">
                <a16:creationId xmlns:a16="http://schemas.microsoft.com/office/drawing/2014/main" id="{33DFAD52-77A6-0F92-0B2B-E96F58FBBD0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572" y="100304"/>
            <a:ext cx="1385999" cy="432000"/>
          </a:xfrm>
          <a:prstGeom prst="rect">
            <a:avLst/>
          </a:prstGeom>
        </p:spPr>
      </p:pic>
      <p:grpSp>
        <p:nvGrpSpPr>
          <p:cNvPr id="52" name="Group 51" hidden="1">
            <a:extLst>
              <a:ext uri="{FF2B5EF4-FFF2-40B4-BE49-F238E27FC236}">
                <a16:creationId xmlns:a16="http://schemas.microsoft.com/office/drawing/2014/main" id="{6EE11A34-C982-C539-BF43-B3A78273A322}"/>
              </a:ext>
            </a:extLst>
          </p:cNvPr>
          <p:cNvGrpSpPr/>
          <p:nvPr/>
        </p:nvGrpSpPr>
        <p:grpSpPr>
          <a:xfrm>
            <a:off x="0" y="6154461"/>
            <a:ext cx="7772400" cy="3903939"/>
            <a:chOff x="0" y="6154461"/>
            <a:chExt cx="7772400" cy="3903939"/>
          </a:xfrm>
        </p:grpSpPr>
        <p:sp>
          <p:nvSpPr>
            <p:cNvPr id="56" name="Rectangle 55">
              <a:extLst>
                <a:ext uri="{FF2B5EF4-FFF2-40B4-BE49-F238E27FC236}">
                  <a16:creationId xmlns:a16="http://schemas.microsoft.com/office/drawing/2014/main" id="{3A803FCC-8620-A74A-E73F-E2F2C79B88F7}"/>
                </a:ext>
              </a:extLst>
            </p:cNvPr>
            <p:cNvSpPr/>
            <p:nvPr/>
          </p:nvSpPr>
          <p:spPr>
            <a:xfrm>
              <a:off x="0" y="6154461"/>
              <a:ext cx="7772400" cy="3903939"/>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58" name="TextBox 57">
              <a:extLst>
                <a:ext uri="{FF2B5EF4-FFF2-40B4-BE49-F238E27FC236}">
                  <a16:creationId xmlns:a16="http://schemas.microsoft.com/office/drawing/2014/main" id="{D0464DC8-A56F-410B-FD4F-A2C053B40E63}"/>
                </a:ext>
              </a:extLst>
            </p:cNvPr>
            <p:cNvSpPr txBox="1"/>
            <p:nvPr/>
          </p:nvSpPr>
          <p:spPr>
            <a:xfrm>
              <a:off x="438553" y="6419679"/>
              <a:ext cx="6580866" cy="369332"/>
            </a:xfrm>
            <a:prstGeom prst="rect">
              <a:avLst/>
            </a:prstGeom>
            <a:noFill/>
          </p:spPr>
          <p:txBody>
            <a:bodyPr wrap="square" rtlCol="0" anchor="b">
              <a:spAutoFit/>
            </a:bodyPr>
            <a:lstStyle/>
            <a:p>
              <a:pPr>
                <a:defRPr/>
              </a:pPr>
              <a:r>
                <a:rPr lang="en-US">
                  <a:solidFill>
                    <a:srgbClr val="505050"/>
                  </a:solidFill>
                  <a:latin typeface="+mj-lt"/>
                  <a:ea typeface="Roboto" panose="02000000000000000000" pitchFamily="2" charset="0"/>
                </a:rPr>
                <a:t>Additional resources</a:t>
              </a:r>
            </a:p>
          </p:txBody>
        </p:sp>
        <p:sp>
          <p:nvSpPr>
            <p:cNvPr id="59" name="TextBox 58">
              <a:extLst>
                <a:ext uri="{FF2B5EF4-FFF2-40B4-BE49-F238E27FC236}">
                  <a16:creationId xmlns:a16="http://schemas.microsoft.com/office/drawing/2014/main" id="{4A5EE20B-68BF-FC09-5717-AD12C81CCAFD}"/>
                </a:ext>
              </a:extLst>
            </p:cNvPr>
            <p:cNvSpPr txBox="1"/>
            <p:nvPr/>
          </p:nvSpPr>
          <p:spPr>
            <a:xfrm>
              <a:off x="440680" y="7034549"/>
              <a:ext cx="6793557" cy="2251578"/>
            </a:xfrm>
            <a:prstGeom prst="rect">
              <a:avLst/>
            </a:prstGeom>
            <a:noFill/>
          </p:spPr>
          <p:txBody>
            <a:bodyPr wrap="square" rtlCol="0">
              <a:spAutoFit/>
            </a:bodyPr>
            <a:lstStyle/>
            <a:p>
              <a:pPr lvl="0">
                <a:lnSpc>
                  <a:spcPct val="107000"/>
                </a:lnSpc>
              </a:pPr>
              <a:r>
                <a:rPr lang="en-US" sz="1200" spc="-10">
                  <a:solidFill>
                    <a:srgbClr val="0078D4"/>
                  </a:solidFill>
                  <a:hlinkClick r:id="rId5">
                    <a:extLst>
                      <a:ext uri="{A12FA001-AC4F-418D-AE19-62706E023703}">
                        <ahyp:hlinkClr xmlns:ahyp="http://schemas.microsoft.com/office/drawing/2018/hyperlinkcolor" val="tx"/>
                      </a:ext>
                    </a:extLst>
                  </a:hlinkClick>
                </a:rPr>
                <a:t>Maximizing your ROI from Microsoft 365 Enterprise with Microsoft Surface </a:t>
              </a:r>
              <a:br>
                <a:rPr lang="en-US" sz="1200" spc="-10">
                  <a:solidFill>
                    <a:srgbClr val="0078D4"/>
                  </a:solidFill>
                </a:rPr>
              </a:br>
              <a:endParaRPr lang="en-CA" sz="1200" spc="-10">
                <a:solidFill>
                  <a:srgbClr val="0078D4"/>
                </a:solidFill>
              </a:endParaRPr>
            </a:p>
            <a:p>
              <a:pPr lvl="0">
                <a:lnSpc>
                  <a:spcPct val="107000"/>
                </a:lnSpc>
              </a:pPr>
              <a:r>
                <a:rPr lang="en-US" sz="1200" spc="-10">
                  <a:solidFill>
                    <a:srgbClr val="0078D4"/>
                  </a:solidFill>
                  <a:hlinkClick r:id="rId6">
                    <a:extLst>
                      <a:ext uri="{A12FA001-AC4F-418D-AE19-62706E023703}">
                        <ahyp:hlinkClr xmlns:ahyp="http://schemas.microsoft.com/office/drawing/2018/hyperlinkcolor" val="tx"/>
                      </a:ext>
                    </a:extLst>
                  </a:hlinkClick>
                </a:rPr>
                <a:t>The Total Economic Impact of Windows 11 Pro Devices</a:t>
              </a:r>
              <a:br>
                <a:rPr lang="en-US" sz="1200" spc="-10">
                  <a:solidFill>
                    <a:srgbClr val="0078D4"/>
                  </a:solidFill>
                </a:rPr>
              </a:br>
              <a:endParaRPr lang="en-CA" sz="1200" spc="-10">
                <a:solidFill>
                  <a:srgbClr val="0078D4"/>
                </a:solidFill>
              </a:endParaRPr>
            </a:p>
            <a:p>
              <a:pPr lvl="0">
                <a:lnSpc>
                  <a:spcPct val="107000"/>
                </a:lnSpc>
              </a:pPr>
              <a:r>
                <a:rPr lang="en-US" sz="1200" spc="-10">
                  <a:solidFill>
                    <a:srgbClr val="0078D4"/>
                  </a:solidFill>
                  <a:hlinkClick r:id="rId7">
                    <a:extLst>
                      <a:ext uri="{A12FA001-AC4F-418D-AE19-62706E023703}">
                        <ahyp:hlinkClr xmlns:ahyp="http://schemas.microsoft.com/office/drawing/2018/hyperlinkcolor" val="tx"/>
                      </a:ext>
                    </a:extLst>
                  </a:hlinkClick>
                </a:rPr>
                <a:t>Modernize With Surface Solutions Page</a:t>
              </a:r>
              <a:endParaRPr lang="en-US" sz="1200" spc="-10">
                <a:solidFill>
                  <a:srgbClr val="0078D4"/>
                </a:solidFill>
              </a:endParaRPr>
            </a:p>
            <a:p>
              <a:pPr lvl="0">
                <a:lnSpc>
                  <a:spcPct val="107000"/>
                </a:lnSpc>
              </a:pPr>
              <a:endParaRPr lang="en-US" sz="1200" spc="-10">
                <a:solidFill>
                  <a:srgbClr val="0078D4"/>
                </a:solidFill>
              </a:endParaRPr>
            </a:p>
            <a:p>
              <a:pPr lvl="0">
                <a:lnSpc>
                  <a:spcPct val="107000"/>
                </a:lnSpc>
              </a:pPr>
              <a:r>
                <a:rPr lang="en-US" sz="1200" spc="-10">
                  <a:solidFill>
                    <a:srgbClr val="0078D4"/>
                  </a:solidFill>
                  <a:hlinkClick r:id="rId8">
                    <a:extLst>
                      <a:ext uri="{A12FA001-AC4F-418D-AE19-62706E023703}">
                        <ahyp:hlinkClr xmlns:ahyp="http://schemas.microsoft.com/office/drawing/2018/hyperlinkcolor" val="tx"/>
                      </a:ext>
                    </a:extLst>
                  </a:hlinkClick>
                </a:rPr>
                <a:t>7 Trends Shaping the Future of Work and How to Prepare for the Workplace of Tomorrow Blog post</a:t>
              </a:r>
              <a:br>
                <a:rPr lang="en-US" sz="1200" spc="-10">
                  <a:solidFill>
                    <a:srgbClr val="0078D4"/>
                  </a:solidFill>
                  <a:hlinkClick r:id="rId8">
                    <a:extLst>
                      <a:ext uri="{A12FA001-AC4F-418D-AE19-62706E023703}">
                        <ahyp:hlinkClr xmlns:ahyp="http://schemas.microsoft.com/office/drawing/2018/hyperlinkcolor" val="tx"/>
                      </a:ext>
                    </a:extLst>
                  </a:hlinkClick>
                </a:rPr>
              </a:br>
              <a:endParaRPr lang="en-CA" sz="1200" spc="-10">
                <a:solidFill>
                  <a:srgbClr val="0078D4"/>
                </a:solidFill>
              </a:endParaRPr>
            </a:p>
            <a:p>
              <a:pPr lvl="0">
                <a:lnSpc>
                  <a:spcPct val="107000"/>
                </a:lnSpc>
              </a:pPr>
              <a:r>
                <a:rPr lang="en-US" sz="1200" spc="-10">
                  <a:solidFill>
                    <a:srgbClr val="0078D4"/>
                  </a:solidFill>
                  <a:hlinkClick r:id="rId9">
                    <a:extLst>
                      <a:ext uri="{A12FA001-AC4F-418D-AE19-62706E023703}">
                        <ahyp:hlinkClr xmlns:ahyp="http://schemas.microsoft.com/office/drawing/2018/hyperlinkcolor" val="tx"/>
                      </a:ext>
                    </a:extLst>
                  </a:hlinkClick>
                </a:rPr>
                <a:t>Manage Surface across the device lifecycle</a:t>
              </a:r>
              <a:br>
                <a:rPr lang="en-US" sz="1200" spc="-10">
                  <a:solidFill>
                    <a:srgbClr val="0078D4"/>
                  </a:solidFill>
                </a:rPr>
              </a:br>
              <a:r>
                <a:rPr lang="en-CA" sz="1200" spc="-10">
                  <a:solidFill>
                    <a:srgbClr val="0078D4"/>
                  </a:solidFill>
                </a:rPr>
                <a:t> </a:t>
              </a:r>
            </a:p>
            <a:p>
              <a:pPr lvl="0">
                <a:lnSpc>
                  <a:spcPct val="107000"/>
                </a:lnSpc>
              </a:pPr>
              <a:r>
                <a:rPr lang="en-US" sz="1200" spc="-10">
                  <a:solidFill>
                    <a:srgbClr val="0078D4"/>
                  </a:solidFill>
                  <a:hlinkClick r:id="rId10">
                    <a:extLst>
                      <a:ext uri="{A12FA001-AC4F-418D-AE19-62706E023703}">
                        <ahyp:hlinkClr xmlns:ahyp="http://schemas.microsoft.com/office/drawing/2018/hyperlinkcolor" val="tx"/>
                      </a:ext>
                    </a:extLst>
                  </a:hlinkClick>
                </a:rPr>
                <a:t>Ignite 2022 | Demystifying AI, NPU, and Machine Learning within Microsoft Surface</a:t>
              </a:r>
              <a:endParaRPr lang="en-CA" sz="1200" spc="-10">
                <a:solidFill>
                  <a:srgbClr val="0078D4"/>
                </a:solidFill>
              </a:endParaRPr>
            </a:p>
          </p:txBody>
        </p:sp>
      </p:grpSp>
      <p:sp>
        <p:nvSpPr>
          <p:cNvPr id="22" name="TextBox 21">
            <a:extLst>
              <a:ext uri="{FF2B5EF4-FFF2-40B4-BE49-F238E27FC236}">
                <a16:creationId xmlns:a16="http://schemas.microsoft.com/office/drawing/2014/main" id="{ADA4F611-748A-8909-5706-6231948091B1}"/>
              </a:ext>
            </a:extLst>
          </p:cNvPr>
          <p:cNvSpPr txBox="1"/>
          <p:nvPr/>
        </p:nvSpPr>
        <p:spPr>
          <a:xfrm>
            <a:off x="442375" y="619529"/>
            <a:ext cx="6784988" cy="1200329"/>
          </a:xfrm>
          <a:prstGeom prst="rect">
            <a:avLst/>
          </a:prstGeom>
          <a:noFill/>
          <a:ln>
            <a:noFill/>
          </a:ln>
        </p:spPr>
        <p:txBody>
          <a:bodyPr wrap="square" lIns="91440" tIns="45720" rIns="91440" bIns="45720" rtlCol="0" anchor="t">
            <a:spAutoFit/>
          </a:bodyPr>
          <a:lstStyle/>
          <a:p>
            <a:r>
              <a:rPr lang="en-US" sz="1200">
                <a:solidFill>
                  <a:srgbClr val="505050"/>
                </a:solidFill>
                <a:latin typeface="Segoe UI Semibold"/>
                <a:cs typeface="Segoe UI Semibold"/>
              </a:rPr>
              <a:t>Incorporating emerging technologies into future growth</a:t>
            </a:r>
          </a:p>
          <a:p>
            <a:endParaRPr lang="en-US" sz="1200">
              <a:solidFill>
                <a:srgbClr val="505050"/>
              </a:solidFill>
            </a:endParaRPr>
          </a:p>
          <a:p>
            <a:r>
              <a:rPr lang="en-US" sz="1200">
                <a:solidFill>
                  <a:srgbClr val="505050"/>
                </a:solidFill>
              </a:rPr>
              <a:t>In addition to addressing current technology requirements, businesses should proactively incorporate emerging technologies to drive future growth. These efforts involve staying informed about the latest advancements and trends with the potential to transform industry and business processes. Consider the following questions to leverage emerging technology effectively:</a:t>
            </a:r>
          </a:p>
        </p:txBody>
      </p:sp>
      <p:sp>
        <p:nvSpPr>
          <p:cNvPr id="24" name="TextBox 23">
            <a:extLst>
              <a:ext uri="{FF2B5EF4-FFF2-40B4-BE49-F238E27FC236}">
                <a16:creationId xmlns:a16="http://schemas.microsoft.com/office/drawing/2014/main" id="{C6BB1FA8-940F-DA47-EE40-02CCE565D73A}"/>
              </a:ext>
            </a:extLst>
          </p:cNvPr>
          <p:cNvSpPr txBox="1"/>
          <p:nvPr/>
        </p:nvSpPr>
        <p:spPr>
          <a:xfrm>
            <a:off x="443292" y="1866740"/>
            <a:ext cx="6858157" cy="2246769"/>
          </a:xfrm>
          <a:prstGeom prst="rect">
            <a:avLst/>
          </a:prstGeom>
          <a:noFill/>
        </p:spPr>
        <p:txBody>
          <a:bodyPr wrap="square" lIns="91440" tIns="45720" rIns="91440" bIns="45720" rtlCol="0" anchor="t">
            <a:spAutoFit/>
          </a:bodyPr>
          <a:lstStyle/>
          <a:p>
            <a:pPr marL="269875">
              <a:spcAft>
                <a:spcPts val="600"/>
              </a:spcAft>
            </a:pPr>
            <a:r>
              <a:rPr lang="en-US" sz="1200">
                <a:solidFill>
                  <a:srgbClr val="505050"/>
                </a:solidFill>
              </a:rPr>
              <a:t>How well does your organization understand emerging technology and the skills required </a:t>
            </a:r>
            <a:br>
              <a:rPr lang="en-US" sz="1200">
                <a:solidFill>
                  <a:srgbClr val="505050"/>
                </a:solidFill>
              </a:rPr>
            </a:br>
            <a:r>
              <a:rPr lang="en-US" sz="1200">
                <a:solidFill>
                  <a:srgbClr val="505050"/>
                </a:solidFill>
              </a:rPr>
              <a:t>for success?</a:t>
            </a:r>
          </a:p>
          <a:p>
            <a:pPr marL="269875">
              <a:spcAft>
                <a:spcPts val="600"/>
              </a:spcAft>
            </a:pPr>
            <a:r>
              <a:rPr lang="en-US" sz="1200">
                <a:solidFill>
                  <a:srgbClr val="505050"/>
                </a:solidFill>
              </a:rPr>
              <a:t>What systems or channels are in place to stay keep you informed about relevant </a:t>
            </a:r>
            <a:br>
              <a:rPr lang="en-US" sz="1200">
                <a:solidFill>
                  <a:srgbClr val="505050"/>
                </a:solidFill>
              </a:rPr>
            </a:br>
            <a:r>
              <a:rPr lang="en-US" sz="1200">
                <a:solidFill>
                  <a:srgbClr val="505050"/>
                </a:solidFill>
              </a:rPr>
              <a:t>emerging technologies?</a:t>
            </a:r>
          </a:p>
          <a:p>
            <a:pPr marL="269875">
              <a:spcAft>
                <a:spcPts val="600"/>
              </a:spcAft>
            </a:pPr>
            <a:r>
              <a:rPr lang="en-US" sz="1200">
                <a:solidFill>
                  <a:srgbClr val="505050"/>
                </a:solidFill>
              </a:rPr>
              <a:t>Can your organization identify and conduct pilot projects and proofs of concept to evaluate </a:t>
            </a:r>
            <a:br>
              <a:rPr lang="en-US" sz="1200">
                <a:solidFill>
                  <a:srgbClr val="505050"/>
                </a:solidFill>
              </a:rPr>
            </a:br>
            <a:r>
              <a:rPr lang="en-US" sz="1200">
                <a:solidFill>
                  <a:srgbClr val="505050"/>
                </a:solidFill>
              </a:rPr>
              <a:t>the feasibility and benefits of implementing emerging technologies?</a:t>
            </a:r>
          </a:p>
          <a:p>
            <a:pPr marL="269875">
              <a:spcAft>
                <a:spcPts val="600"/>
              </a:spcAft>
            </a:pPr>
            <a:r>
              <a:rPr lang="en-US" sz="1200">
                <a:solidFill>
                  <a:srgbClr val="505050"/>
                </a:solidFill>
              </a:rPr>
              <a:t>Does your organization have trusted partners who specialize in emerging technologies </a:t>
            </a:r>
            <a:br>
              <a:rPr lang="en-US" sz="1200">
                <a:solidFill>
                  <a:srgbClr val="505050"/>
                </a:solidFill>
              </a:rPr>
            </a:br>
            <a:r>
              <a:rPr lang="en-US" sz="1200">
                <a:solidFill>
                  <a:srgbClr val="505050"/>
                </a:solidFill>
              </a:rPr>
              <a:t>to collaborate with you, deliver insights, provide resources, and accelerate adoption?</a:t>
            </a:r>
          </a:p>
          <a:p>
            <a:pPr marL="269875">
              <a:spcAft>
                <a:spcPts val="600"/>
              </a:spcAft>
            </a:pPr>
            <a:r>
              <a:rPr lang="en-US" sz="1200">
                <a:solidFill>
                  <a:srgbClr val="505050"/>
                </a:solidFill>
              </a:rPr>
              <a:t>Does your organization have a roadmap that outlines how emerging technologies align with your business goals and how you can work them into existing systems and processes?</a:t>
            </a:r>
          </a:p>
        </p:txBody>
      </p:sp>
      <p:sp>
        <p:nvSpPr>
          <p:cNvPr id="26" name="Rectangle 25">
            <a:extLst>
              <a:ext uri="{FF2B5EF4-FFF2-40B4-BE49-F238E27FC236}">
                <a16:creationId xmlns:a16="http://schemas.microsoft.com/office/drawing/2014/main" id="{C6E11129-CA19-2F91-B75E-6123BC6F40FF}"/>
              </a:ext>
            </a:extLst>
          </p:cNvPr>
          <p:cNvSpPr/>
          <p:nvPr/>
        </p:nvSpPr>
        <p:spPr>
          <a:xfrm>
            <a:off x="540414" y="1950397"/>
            <a:ext cx="130057" cy="130057"/>
          </a:xfrm>
          <a:prstGeom prst="rect">
            <a:avLst/>
          </a:prstGeom>
          <a:noFill/>
          <a:ln w="9525">
            <a:solidFill>
              <a:srgbClr val="505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0" name="Rectangle 29">
            <a:extLst>
              <a:ext uri="{FF2B5EF4-FFF2-40B4-BE49-F238E27FC236}">
                <a16:creationId xmlns:a16="http://schemas.microsoft.com/office/drawing/2014/main" id="{CF99B00D-1E49-9DB0-4CFF-87AE4FA59FE0}"/>
              </a:ext>
            </a:extLst>
          </p:cNvPr>
          <p:cNvSpPr/>
          <p:nvPr/>
        </p:nvSpPr>
        <p:spPr>
          <a:xfrm>
            <a:off x="540414" y="2398173"/>
            <a:ext cx="130057" cy="130057"/>
          </a:xfrm>
          <a:prstGeom prst="rect">
            <a:avLst/>
          </a:prstGeom>
          <a:noFill/>
          <a:ln w="9525">
            <a:solidFill>
              <a:srgbClr val="505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1" name="Rectangle 30">
            <a:extLst>
              <a:ext uri="{FF2B5EF4-FFF2-40B4-BE49-F238E27FC236}">
                <a16:creationId xmlns:a16="http://schemas.microsoft.com/office/drawing/2014/main" id="{66F4E2D6-0E15-0EE7-4578-6AF5E0DB1164}"/>
              </a:ext>
            </a:extLst>
          </p:cNvPr>
          <p:cNvSpPr/>
          <p:nvPr/>
        </p:nvSpPr>
        <p:spPr>
          <a:xfrm>
            <a:off x="540414" y="2836288"/>
            <a:ext cx="130057" cy="130057"/>
          </a:xfrm>
          <a:prstGeom prst="rect">
            <a:avLst/>
          </a:prstGeom>
          <a:noFill/>
          <a:ln w="9525">
            <a:solidFill>
              <a:srgbClr val="505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2" name="Rectangle 31">
            <a:extLst>
              <a:ext uri="{FF2B5EF4-FFF2-40B4-BE49-F238E27FC236}">
                <a16:creationId xmlns:a16="http://schemas.microsoft.com/office/drawing/2014/main" id="{EC5FCF67-9419-5B1C-4F04-58B3B72296D3}"/>
              </a:ext>
            </a:extLst>
          </p:cNvPr>
          <p:cNvSpPr/>
          <p:nvPr/>
        </p:nvSpPr>
        <p:spPr>
          <a:xfrm>
            <a:off x="540414" y="3277693"/>
            <a:ext cx="130057" cy="130057"/>
          </a:xfrm>
          <a:prstGeom prst="rect">
            <a:avLst/>
          </a:prstGeom>
          <a:noFill/>
          <a:ln w="9525">
            <a:solidFill>
              <a:srgbClr val="505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4" name="Rectangle 33">
            <a:extLst>
              <a:ext uri="{FF2B5EF4-FFF2-40B4-BE49-F238E27FC236}">
                <a16:creationId xmlns:a16="http://schemas.microsoft.com/office/drawing/2014/main" id="{C3E0FA78-0306-F1D4-D68E-C749D282605D}"/>
              </a:ext>
            </a:extLst>
          </p:cNvPr>
          <p:cNvSpPr/>
          <p:nvPr/>
        </p:nvSpPr>
        <p:spPr>
          <a:xfrm>
            <a:off x="540414" y="3732105"/>
            <a:ext cx="130057" cy="130057"/>
          </a:xfrm>
          <a:prstGeom prst="rect">
            <a:avLst/>
          </a:prstGeom>
          <a:noFill/>
          <a:ln w="9525">
            <a:solidFill>
              <a:srgbClr val="505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415845810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2F2F2"/>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C78E841-AA77-1137-9230-269BF47A9779}"/>
              </a:ext>
            </a:extLst>
          </p:cNvPr>
          <p:cNvPicPr>
            <a:picLocks noChangeAspect="1"/>
          </p:cNvPicPr>
          <p:nvPr/>
        </p:nvPicPr>
        <p:blipFill rotWithShape="1">
          <a:blip r:embed="rId3">
            <a:extLst>
              <a:ext uri="{28A0092B-C50C-407E-A947-70E740481C1C}">
                <a14:useLocalDpi xmlns:a14="http://schemas.microsoft.com/office/drawing/2010/main" val="0"/>
              </a:ext>
            </a:extLst>
          </a:blip>
          <a:srcRect t="15195" b="3251"/>
          <a:stretch/>
        </p:blipFill>
        <p:spPr>
          <a:xfrm>
            <a:off x="0" y="-1"/>
            <a:ext cx="7772400" cy="4225841"/>
          </a:xfrm>
          <a:prstGeom prst="rect">
            <a:avLst/>
          </a:prstGeom>
        </p:spPr>
      </p:pic>
      <p:sp>
        <p:nvSpPr>
          <p:cNvPr id="30" name="TextBox 29">
            <a:extLst>
              <a:ext uri="{FF2B5EF4-FFF2-40B4-BE49-F238E27FC236}">
                <a16:creationId xmlns:a16="http://schemas.microsoft.com/office/drawing/2014/main" id="{AE4A00F2-089F-25B7-3558-0DEF20192A1C}"/>
              </a:ext>
            </a:extLst>
          </p:cNvPr>
          <p:cNvSpPr txBox="1"/>
          <p:nvPr/>
        </p:nvSpPr>
        <p:spPr>
          <a:xfrm>
            <a:off x="460805" y="4645803"/>
            <a:ext cx="6850789" cy="461665"/>
          </a:xfrm>
          <a:prstGeom prst="rect">
            <a:avLst/>
          </a:prstGeom>
          <a:noFill/>
        </p:spPr>
        <p:txBody>
          <a:bodyPr wrap="square" lIns="91440" tIns="45720" rIns="91440" bIns="45720" rtlCol="0" anchor="b">
            <a:spAutoFit/>
          </a:bodyPr>
          <a:lstStyle/>
          <a:p>
            <a:pPr>
              <a:defRPr/>
            </a:pPr>
            <a:r>
              <a:rPr lang="en-US" sz="2400">
                <a:solidFill>
                  <a:srgbClr val="505050"/>
                </a:solidFill>
                <a:latin typeface="+mj-lt"/>
                <a:ea typeface="Roboto"/>
                <a:cs typeface="Roboto"/>
              </a:rPr>
              <a:t>Additional resources</a:t>
            </a:r>
            <a:endParaRPr lang="en-US" sz="2400">
              <a:solidFill>
                <a:srgbClr val="505050"/>
              </a:solidFill>
              <a:ea typeface="Roboto"/>
              <a:cs typeface="Roboto"/>
            </a:endParaRPr>
          </a:p>
        </p:txBody>
      </p:sp>
      <p:sp>
        <p:nvSpPr>
          <p:cNvPr id="32" name="TextBox 31">
            <a:extLst>
              <a:ext uri="{FF2B5EF4-FFF2-40B4-BE49-F238E27FC236}">
                <a16:creationId xmlns:a16="http://schemas.microsoft.com/office/drawing/2014/main" id="{1822F7C6-E7B9-79E3-00BE-06B504BEEADA}"/>
              </a:ext>
            </a:extLst>
          </p:cNvPr>
          <p:cNvSpPr txBox="1"/>
          <p:nvPr/>
        </p:nvSpPr>
        <p:spPr>
          <a:xfrm>
            <a:off x="441358" y="5929796"/>
            <a:ext cx="6850790" cy="2815001"/>
          </a:xfrm>
          <a:prstGeom prst="rect">
            <a:avLst/>
          </a:prstGeom>
          <a:noFill/>
        </p:spPr>
        <p:txBody>
          <a:bodyPr wrap="square" lIns="91440" tIns="45720" rIns="91440" bIns="45720" rtlCol="0" anchor="t">
            <a:spAutoFit/>
          </a:bodyPr>
          <a:lstStyle/>
          <a:p>
            <a:pPr>
              <a:lnSpc>
                <a:spcPct val="107000"/>
              </a:lnSpc>
            </a:pPr>
            <a:r>
              <a:rPr lang="en-US" sz="1200" spc="-10" dirty="0">
                <a:solidFill>
                  <a:srgbClr val="505050"/>
                </a:solidFill>
              </a:rPr>
              <a:t>Surface for business Modernize with Surface</a:t>
            </a:r>
            <a:endParaRPr lang="en-US" dirty="0"/>
          </a:p>
          <a:p>
            <a:r>
              <a:rPr lang="en-US" sz="1200" spc="-10" dirty="0">
                <a:solidFill>
                  <a:srgbClr val="0078D4"/>
                </a:solidFill>
                <a:hlinkClick r:id="rId4">
                  <a:extLst>
                    <a:ext uri="{A12FA001-AC4F-418D-AE19-62706E023703}">
                      <ahyp:hlinkClr xmlns:ahyp="http://schemas.microsoft.com/office/drawing/2018/hyperlinkcolor" val="tx"/>
                    </a:ext>
                  </a:extLst>
                </a:hlinkClick>
              </a:rPr>
              <a:t>https://aka.ms/</a:t>
            </a:r>
            <a:r>
              <a:rPr lang="en-US" sz="1200" spc="-10" dirty="0">
                <a:solidFill>
                  <a:srgbClr val="0078D4"/>
                </a:solidFill>
                <a:hlinkClick r:id="rId4"/>
              </a:rPr>
              <a:t>Surface-for-business-Modernize-with-Surface</a:t>
            </a:r>
            <a:endParaRPr lang="en-US" dirty="0">
              <a:hlinkClick r:id="rId4">
                <a:extLst>
                  <a:ext uri="{A12FA001-AC4F-418D-AE19-62706E023703}">
                    <ahyp:hlinkClr xmlns:ahyp="http://schemas.microsoft.com/office/drawing/2018/hyperlinkcolor" val="tx"/>
                  </a:ext>
                </a:extLst>
              </a:hlinkClick>
            </a:endParaRPr>
          </a:p>
          <a:p>
            <a:pPr>
              <a:lnSpc>
                <a:spcPct val="107000"/>
              </a:lnSpc>
            </a:pPr>
            <a:endParaRPr lang="en-CA" sz="1200" spc="-10">
              <a:solidFill>
                <a:srgbClr val="505050"/>
              </a:solidFill>
              <a:cs typeface="Segoe UI"/>
            </a:endParaRPr>
          </a:p>
          <a:p>
            <a:pPr lvl="0">
              <a:lnSpc>
                <a:spcPct val="107000"/>
              </a:lnSpc>
            </a:pPr>
            <a:r>
              <a:rPr lang="en-US" sz="1200" spc="-10" dirty="0">
                <a:solidFill>
                  <a:srgbClr val="505050"/>
                </a:solidFill>
              </a:rPr>
              <a:t>The Total Economic Impact of Windows 11 Pro devices</a:t>
            </a:r>
            <a:br>
              <a:rPr lang="en-US" sz="1200" spc="-10" dirty="0"/>
            </a:br>
            <a:r>
              <a:rPr lang="en-US" sz="1200" spc="-10" dirty="0">
                <a:solidFill>
                  <a:srgbClr val="0078D4"/>
                </a:solidFill>
                <a:hlinkClick r:id="rId5">
                  <a:extLst>
                    <a:ext uri="{A12FA001-AC4F-418D-AE19-62706E023703}">
                      <ahyp:hlinkClr xmlns:ahyp="http://schemas.microsoft.com/office/drawing/2018/hyperlinkcolor" val="tx"/>
                    </a:ext>
                  </a:extLst>
                </a:hlinkClick>
              </a:rPr>
              <a:t>https://aka.ms/The-Total-Economic-Impact-of-Windows-11-Pro-Devices</a:t>
            </a:r>
            <a:endParaRPr lang="en-US" sz="1200" spc="-10" dirty="0">
              <a:solidFill>
                <a:srgbClr val="0078D4"/>
              </a:solidFill>
            </a:endParaRPr>
          </a:p>
          <a:p>
            <a:pPr lvl="0">
              <a:lnSpc>
                <a:spcPct val="107000"/>
              </a:lnSpc>
            </a:pPr>
            <a:endParaRPr lang="en-US" sz="1200" spc="-10">
              <a:solidFill>
                <a:srgbClr val="0078D4"/>
              </a:solidFill>
            </a:endParaRPr>
          </a:p>
          <a:p>
            <a:pPr>
              <a:lnSpc>
                <a:spcPct val="107000"/>
              </a:lnSpc>
            </a:pPr>
            <a:r>
              <a:rPr lang="en-US" sz="1200" spc="-10" dirty="0">
                <a:solidFill>
                  <a:srgbClr val="505050"/>
                </a:solidFill>
              </a:rPr>
              <a:t>4 ways IT can support a human centered modern employee experience </a:t>
            </a:r>
            <a:br>
              <a:rPr lang="en-US" sz="1200" spc="-10" dirty="0"/>
            </a:br>
            <a:r>
              <a:rPr lang="en-US" sz="1100" spc="-10" dirty="0">
                <a:solidFill>
                  <a:srgbClr val="000000"/>
                </a:solidFill>
                <a:hlinkClick r:id="" action="ppaction://noaction"/>
              </a:rPr>
              <a:t>https://aka.ms/IT-Pro-Blog-4-ways-IT-can-support-a-human-centered-modern-employee-experience</a:t>
            </a:r>
            <a:r>
              <a:rPr lang="en-US" sz="1100" spc="-10" dirty="0">
                <a:solidFill>
                  <a:srgbClr val="000000"/>
                </a:solidFill>
              </a:rPr>
              <a:t> </a:t>
            </a:r>
            <a:endParaRPr lang="en-US" sz="1100" spc="-10" dirty="0">
              <a:solidFill>
                <a:srgbClr val="000000"/>
              </a:solidFill>
              <a:cs typeface="Segoe UI"/>
            </a:endParaRPr>
          </a:p>
          <a:p>
            <a:pPr>
              <a:lnSpc>
                <a:spcPct val="107000"/>
              </a:lnSpc>
            </a:pPr>
            <a:endParaRPr lang="en-CA" sz="1200" spc="-10">
              <a:solidFill>
                <a:srgbClr val="505050"/>
              </a:solidFill>
              <a:cs typeface="Segoe UI"/>
            </a:endParaRPr>
          </a:p>
          <a:p>
            <a:pPr lvl="0">
              <a:lnSpc>
                <a:spcPct val="107000"/>
              </a:lnSpc>
            </a:pPr>
            <a:r>
              <a:rPr lang="en-US" sz="1200" spc="-10" dirty="0">
                <a:solidFill>
                  <a:srgbClr val="505050"/>
                </a:solidFill>
              </a:rPr>
              <a:t>Manage Surface across the device lifecycle</a:t>
            </a:r>
            <a:br>
              <a:rPr lang="en-US" sz="1200" spc="-10" dirty="0"/>
            </a:br>
            <a:r>
              <a:rPr lang="en-US" sz="1200" spc="-10" dirty="0">
                <a:solidFill>
                  <a:srgbClr val="0078D4"/>
                </a:solidFill>
                <a:hlinkClick r:id="rId6">
                  <a:extLst>
                    <a:ext uri="{A12FA001-AC4F-418D-AE19-62706E023703}">
                      <ahyp:hlinkClr xmlns:ahyp="http://schemas.microsoft.com/office/drawing/2018/hyperlinkcolor" val="tx"/>
                    </a:ext>
                  </a:extLst>
                </a:hlinkClick>
              </a:rPr>
              <a:t>https://aka.ms/Manage-Surface-across-the-device-lifecycle</a:t>
            </a:r>
            <a:endParaRPr lang="en-US" sz="1200" spc="-10" dirty="0">
              <a:solidFill>
                <a:srgbClr val="0078D4"/>
              </a:solidFill>
            </a:endParaRPr>
          </a:p>
          <a:p>
            <a:pPr lvl="0">
              <a:lnSpc>
                <a:spcPct val="107000"/>
              </a:lnSpc>
            </a:pPr>
            <a:endParaRPr lang="en-CA" sz="1200" spc="-10">
              <a:solidFill>
                <a:srgbClr val="505050"/>
              </a:solidFill>
            </a:endParaRPr>
          </a:p>
          <a:p>
            <a:pPr lvl="0">
              <a:lnSpc>
                <a:spcPct val="107000"/>
              </a:lnSpc>
            </a:pPr>
            <a:r>
              <a:rPr lang="en-US" sz="1200" spc="-10" dirty="0">
                <a:solidFill>
                  <a:srgbClr val="505050"/>
                </a:solidFill>
              </a:rPr>
              <a:t>Ignite 2022 | Demystifying AI, NPU, and Machine Learning within Microsoft Surface </a:t>
            </a:r>
            <a:r>
              <a:rPr lang="en-US" sz="1200" spc="-10" dirty="0">
                <a:solidFill>
                  <a:srgbClr val="0078D4"/>
                </a:solidFill>
                <a:hlinkClick r:id="rId7">
                  <a:extLst>
                    <a:ext uri="{A12FA001-AC4F-418D-AE19-62706E023703}">
                      <ahyp:hlinkClr xmlns:ahyp="http://schemas.microsoft.com/office/drawing/2018/hyperlinkcolor" val="tx"/>
                    </a:ext>
                  </a:extLst>
                </a:hlinkClick>
              </a:rPr>
              <a:t>https://aka.ms/Ignite2022_Demystifying-AI-NPU-and-Machine-Learning-within-Microsoft-Surface</a:t>
            </a:r>
            <a:endParaRPr lang="en-US" sz="1200" spc="-10" dirty="0">
              <a:solidFill>
                <a:srgbClr val="0078D4"/>
              </a:solidFill>
              <a:cs typeface="DM Sans"/>
            </a:endParaRPr>
          </a:p>
        </p:txBody>
      </p:sp>
      <p:sp>
        <p:nvSpPr>
          <p:cNvPr id="3" name="object 3">
            <a:extLst>
              <a:ext uri="{FF2B5EF4-FFF2-40B4-BE49-F238E27FC236}">
                <a16:creationId xmlns:a16="http://schemas.microsoft.com/office/drawing/2014/main" id="{CCE87F91-FD39-2109-E4EF-25975572F693}"/>
              </a:ext>
            </a:extLst>
          </p:cNvPr>
          <p:cNvSpPr txBox="1"/>
          <p:nvPr/>
        </p:nvSpPr>
        <p:spPr>
          <a:xfrm>
            <a:off x="5596193" y="9676928"/>
            <a:ext cx="1948738" cy="135935"/>
          </a:xfrm>
          <a:prstGeom prst="rect">
            <a:avLst/>
          </a:prstGeom>
        </p:spPr>
        <p:txBody>
          <a:bodyPr vert="horz" wrap="square" lIns="0" tIns="12700" rIns="0" bIns="0" rtlCol="0">
            <a:spAutoFit/>
          </a:bodyPr>
          <a:lstStyle/>
          <a:p>
            <a:pPr marL="12700" algn="r">
              <a:lnSpc>
                <a:spcPct val="100000"/>
              </a:lnSpc>
              <a:spcBef>
                <a:spcPts val="100"/>
              </a:spcBef>
            </a:pPr>
            <a:r>
              <a:rPr lang="en-US" sz="800" spc="100">
                <a:solidFill>
                  <a:srgbClr val="505050"/>
                </a:solidFill>
                <a:cs typeface="DM Sans"/>
              </a:rPr>
              <a:t>PAGE </a:t>
            </a:r>
            <a:fld id="{87E7F0ED-ED76-41F4-8A12-F468F0CB07E8}" type="slidenum">
              <a:rPr lang="en-US" sz="800" spc="100" smtClean="0">
                <a:solidFill>
                  <a:srgbClr val="505050"/>
                </a:solidFill>
                <a:cs typeface="DM Sans"/>
              </a:rPr>
              <a:t>13</a:t>
            </a:fld>
            <a:endParaRPr lang="en-US" sz="800" spc="100">
              <a:solidFill>
                <a:srgbClr val="505050"/>
              </a:solidFill>
              <a:cs typeface="DM Sans"/>
            </a:endParaRPr>
          </a:p>
        </p:txBody>
      </p:sp>
      <p:pic>
        <p:nvPicPr>
          <p:cNvPr id="2" name="Picture 1">
            <a:extLst>
              <a:ext uri="{FF2B5EF4-FFF2-40B4-BE49-F238E27FC236}">
                <a16:creationId xmlns:a16="http://schemas.microsoft.com/office/drawing/2014/main" id="{B29335E4-CC61-C2E4-28A0-96A2A632AE3D}"/>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103572" y="100304"/>
            <a:ext cx="1385999" cy="431999"/>
          </a:xfrm>
          <a:prstGeom prst="rect">
            <a:avLst/>
          </a:prstGeom>
        </p:spPr>
      </p:pic>
      <p:sp>
        <p:nvSpPr>
          <p:cNvPr id="12" name="TextBox 11">
            <a:extLst>
              <a:ext uri="{FF2B5EF4-FFF2-40B4-BE49-F238E27FC236}">
                <a16:creationId xmlns:a16="http://schemas.microsoft.com/office/drawing/2014/main" id="{1660BC4C-C582-70A6-7C4C-3D1F249F0544}"/>
              </a:ext>
            </a:extLst>
          </p:cNvPr>
          <p:cNvSpPr txBox="1"/>
          <p:nvPr/>
        </p:nvSpPr>
        <p:spPr>
          <a:xfrm>
            <a:off x="435404" y="5238551"/>
            <a:ext cx="6850789" cy="461665"/>
          </a:xfrm>
          <a:prstGeom prst="rect">
            <a:avLst/>
          </a:prstGeom>
          <a:noFill/>
        </p:spPr>
        <p:txBody>
          <a:bodyPr wrap="square" lIns="91440" tIns="45720" rIns="91440" bIns="45720" rtlCol="0" anchor="b">
            <a:spAutoFit/>
          </a:bodyPr>
          <a:lstStyle/>
          <a:p>
            <a:pPr>
              <a:defRPr/>
            </a:pPr>
            <a:r>
              <a:rPr lang="en-US" sz="1200">
                <a:solidFill>
                  <a:srgbClr val="505050"/>
                </a:solidFill>
                <a:ea typeface="Roboto"/>
                <a:cs typeface="Roboto"/>
              </a:rPr>
              <a:t>Dive deeper into specific Surface devices and Microsoft solutions that unlock your employees’ abilities and unleash your business’s unique potential.</a:t>
            </a:r>
          </a:p>
        </p:txBody>
      </p:sp>
    </p:spTree>
    <p:extLst>
      <p:ext uri="{BB962C8B-B14F-4D97-AF65-F5344CB8AC3E}">
        <p14:creationId xmlns:p14="http://schemas.microsoft.com/office/powerpoint/2010/main" val="282733717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Shape 2">
            <a:extLst>
              <a:ext uri="{FF2B5EF4-FFF2-40B4-BE49-F238E27FC236}">
                <a16:creationId xmlns:a16="http://schemas.microsoft.com/office/drawing/2014/main" id="{E0F98248-0C41-9F4B-1360-AEC21C0F599E}"/>
              </a:ext>
            </a:extLst>
          </p:cNvPr>
          <p:cNvSpPr>
            <a:spLocks/>
          </p:cNvSpPr>
          <p:nvPr/>
        </p:nvSpPr>
        <p:spPr>
          <a:xfrm rot="20176940">
            <a:off x="-275177" y="5621634"/>
            <a:ext cx="9580243" cy="5609157"/>
          </a:xfrm>
          <a:custGeom>
            <a:avLst/>
            <a:gdLst>
              <a:gd name="connsiteX0" fmla="*/ 9580243 w 9580243"/>
              <a:gd name="connsiteY0" fmla="*/ 0 h 5609157"/>
              <a:gd name="connsiteX1" fmla="*/ 7115933 w 9580243"/>
              <a:gd name="connsiteY1" fmla="*/ 5609157 h 5609157"/>
              <a:gd name="connsiteX2" fmla="*/ 0 w 9580243"/>
              <a:gd name="connsiteY2" fmla="*/ 2482864 h 5609157"/>
              <a:gd name="connsiteX3" fmla="*/ 1090815 w 9580243"/>
              <a:gd name="connsiteY3" fmla="*/ 0 h 5609157"/>
            </a:gdLst>
            <a:ahLst/>
            <a:cxnLst>
              <a:cxn ang="0">
                <a:pos x="connsiteX0" y="connsiteY0"/>
              </a:cxn>
              <a:cxn ang="0">
                <a:pos x="connsiteX1" y="connsiteY1"/>
              </a:cxn>
              <a:cxn ang="0">
                <a:pos x="connsiteX2" y="connsiteY2"/>
              </a:cxn>
              <a:cxn ang="0">
                <a:pos x="connsiteX3" y="connsiteY3"/>
              </a:cxn>
            </a:cxnLst>
            <a:rect l="l" t="t" r="r" b="b"/>
            <a:pathLst>
              <a:path w="9580243" h="5609157">
                <a:moveTo>
                  <a:pt x="9580243" y="0"/>
                </a:moveTo>
                <a:lnTo>
                  <a:pt x="7115933" y="5609157"/>
                </a:lnTo>
                <a:lnTo>
                  <a:pt x="0" y="2482864"/>
                </a:lnTo>
                <a:lnTo>
                  <a:pt x="1090815" y="0"/>
                </a:lnTo>
                <a:close/>
              </a:path>
            </a:pathLst>
          </a:custGeom>
          <a:solidFill>
            <a:srgbClr val="F2F2F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CA" sz="2000">
              <a:gradFill>
                <a:gsLst>
                  <a:gs pos="0">
                    <a:srgbClr val="FFFFFF"/>
                  </a:gs>
                  <a:gs pos="100000">
                    <a:srgbClr val="FFFFFF"/>
                  </a:gs>
                </a:gsLst>
                <a:lin ang="5400000" scaled="0"/>
              </a:gradFill>
              <a:cs typeface="Segoe UI" pitchFamily="34" charset="0"/>
            </a:endParaRPr>
          </a:p>
        </p:txBody>
      </p:sp>
      <p:sp>
        <p:nvSpPr>
          <p:cNvPr id="4" name="TextBox 3">
            <a:extLst>
              <a:ext uri="{FF2B5EF4-FFF2-40B4-BE49-F238E27FC236}">
                <a16:creationId xmlns:a16="http://schemas.microsoft.com/office/drawing/2014/main" id="{0AE12B62-48EB-2E83-A13B-234397AE7CD5}"/>
              </a:ext>
            </a:extLst>
          </p:cNvPr>
          <p:cNvSpPr txBox="1"/>
          <p:nvPr/>
        </p:nvSpPr>
        <p:spPr>
          <a:xfrm>
            <a:off x="453451" y="2030000"/>
            <a:ext cx="4855150" cy="1523366"/>
          </a:xfrm>
          <a:prstGeom prst="rect">
            <a:avLst/>
          </a:prstGeom>
          <a:noFill/>
        </p:spPr>
        <p:txBody>
          <a:bodyPr wrap="square" rtlCol="0">
            <a:spAutoFit/>
          </a:bodyPr>
          <a:lstStyle/>
          <a:p>
            <a:pPr>
              <a:lnSpc>
                <a:spcPct val="107000"/>
              </a:lnSpc>
              <a:spcAft>
                <a:spcPts val="800"/>
              </a:spcAft>
            </a:pPr>
            <a:r>
              <a:rPr lang="en-US" sz="3200">
                <a:solidFill>
                  <a:srgbClr val="505050"/>
                </a:solidFill>
                <a:latin typeface="Segoe UI Semibold" panose="020B0702040204020203" pitchFamily="34" charset="0"/>
                <a:cs typeface="Segoe UI Semibold" panose="020B0702040204020203" pitchFamily="34" charset="0"/>
              </a:rPr>
              <a:t>Ready to empower your modern workforce? </a:t>
            </a:r>
          </a:p>
          <a:p>
            <a:pPr>
              <a:lnSpc>
                <a:spcPct val="107000"/>
              </a:lnSpc>
              <a:spcAft>
                <a:spcPts val="800"/>
              </a:spcAft>
            </a:pPr>
            <a:r>
              <a:rPr lang="en-US">
                <a:solidFill>
                  <a:srgbClr val="505050"/>
                </a:solidFill>
                <a:latin typeface="Segoe UI Semibold" panose="020B0702040204020203" pitchFamily="34" charset="0"/>
                <a:cs typeface="Segoe UI Semibold" panose="020B0702040204020203" pitchFamily="34" charset="0"/>
              </a:rPr>
              <a:t>Take the next step.</a:t>
            </a:r>
          </a:p>
        </p:txBody>
      </p:sp>
      <p:pic>
        <p:nvPicPr>
          <p:cNvPr id="6" name="Picture 5">
            <a:extLst>
              <a:ext uri="{FF2B5EF4-FFF2-40B4-BE49-F238E27FC236}">
                <a16:creationId xmlns:a16="http://schemas.microsoft.com/office/drawing/2014/main" id="{20AC9E9F-EAD8-E38E-BC03-778923FA6A75}"/>
              </a:ext>
            </a:extLst>
          </p:cNvPr>
          <p:cNvPicPr>
            <a:picLocks noChangeAspect="1"/>
          </p:cNvPicPr>
          <p:nvPr/>
        </p:nvPicPr>
        <p:blipFill rotWithShape="1">
          <a:blip r:embed="rId2">
            <a:extLst>
              <a:ext uri="{28A0092B-C50C-407E-A947-70E740481C1C}">
                <a14:useLocalDpi xmlns:a14="http://schemas.microsoft.com/office/drawing/2010/main" val="0"/>
              </a:ext>
            </a:extLst>
          </a:blip>
          <a:srcRect l="-16796" t="-2314" r="-1" b="38703"/>
          <a:stretch/>
        </p:blipFill>
        <p:spPr>
          <a:xfrm>
            <a:off x="2597946" y="5198021"/>
            <a:ext cx="5149333" cy="4860379"/>
          </a:xfrm>
          <a:prstGeom prst="rect">
            <a:avLst/>
          </a:prstGeom>
        </p:spPr>
      </p:pic>
      <p:pic>
        <p:nvPicPr>
          <p:cNvPr id="5" name="Picture 4" descr="Graphical user interface, application&#10;&#10;Description automatically generated">
            <a:extLst>
              <a:ext uri="{FF2B5EF4-FFF2-40B4-BE49-F238E27FC236}">
                <a16:creationId xmlns:a16="http://schemas.microsoft.com/office/drawing/2014/main" id="{B5402634-E95E-1B8A-C212-18566B332E5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9256" y="356651"/>
            <a:ext cx="1987881" cy="619599"/>
          </a:xfrm>
          <a:prstGeom prst="rect">
            <a:avLst/>
          </a:prstGeom>
        </p:spPr>
      </p:pic>
    </p:spTree>
    <p:extLst>
      <p:ext uri="{BB962C8B-B14F-4D97-AF65-F5344CB8AC3E}">
        <p14:creationId xmlns:p14="http://schemas.microsoft.com/office/powerpoint/2010/main" val="331948817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5752C46A-FCED-820B-AE2D-C989FB922AAE}"/>
              </a:ext>
            </a:extLst>
          </p:cNvPr>
          <p:cNvSpPr/>
          <p:nvPr/>
        </p:nvSpPr>
        <p:spPr>
          <a:xfrm>
            <a:off x="0" y="0"/>
            <a:ext cx="3798000" cy="4793452"/>
          </a:xfrm>
          <a:prstGeom prst="rect">
            <a:avLst/>
          </a:prstGeom>
          <a:solidFill>
            <a:srgbClr val="F2F2F2">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2" name="TextBox 31">
            <a:extLst>
              <a:ext uri="{FF2B5EF4-FFF2-40B4-BE49-F238E27FC236}">
                <a16:creationId xmlns:a16="http://schemas.microsoft.com/office/drawing/2014/main" id="{1822F7C6-E7B9-79E3-00BE-06B504BEEADA}"/>
              </a:ext>
            </a:extLst>
          </p:cNvPr>
          <p:cNvSpPr txBox="1"/>
          <p:nvPr/>
        </p:nvSpPr>
        <p:spPr>
          <a:xfrm>
            <a:off x="453109" y="1119454"/>
            <a:ext cx="2964779" cy="2739211"/>
          </a:xfrm>
          <a:prstGeom prst="rect">
            <a:avLst/>
          </a:prstGeom>
          <a:noFill/>
        </p:spPr>
        <p:txBody>
          <a:bodyPr wrap="square" lIns="91440" tIns="45720" rIns="91440" bIns="45720" rtlCol="0" anchor="t">
            <a:spAutoFit/>
          </a:bodyPr>
          <a:lstStyle/>
          <a:p>
            <a:r>
              <a:rPr lang="en-US" sz="1300">
                <a:solidFill>
                  <a:srgbClr val="505050"/>
                </a:solidFill>
                <a:latin typeface="Segoe UI Semibold"/>
                <a:cs typeface="Segoe UI Semibold"/>
              </a:rPr>
              <a:t>Welcome to the era of modern work, where flexibility, empowerment, and resilience drive success. </a:t>
            </a:r>
          </a:p>
          <a:p>
            <a:endParaRPr lang="en-US" sz="1300">
              <a:solidFill>
                <a:srgbClr val="505050"/>
              </a:solidFill>
              <a:latin typeface="Segoe UI Semibold"/>
              <a:cs typeface="Segoe UI Semibold"/>
            </a:endParaRPr>
          </a:p>
          <a:p>
            <a:r>
              <a:rPr lang="en-US" sz="1200">
                <a:solidFill>
                  <a:srgbClr val="505050"/>
                </a:solidFill>
              </a:rPr>
              <a:t>This e-book explores the relationship between modern work, employee empowerment, and technology's role </a:t>
            </a:r>
            <a:br>
              <a:rPr lang="en-US" sz="1200">
                <a:solidFill>
                  <a:srgbClr val="505050"/>
                </a:solidFill>
              </a:rPr>
            </a:br>
            <a:r>
              <a:rPr lang="en-US" sz="1200">
                <a:solidFill>
                  <a:srgbClr val="505050"/>
                </a:solidFill>
              </a:rPr>
              <a:t>in driving connection, collaboration, </a:t>
            </a:r>
            <a:br>
              <a:rPr lang="en-US" sz="1200">
                <a:solidFill>
                  <a:srgbClr val="505050"/>
                </a:solidFill>
              </a:rPr>
            </a:br>
            <a:r>
              <a:rPr lang="en-US" sz="1200">
                <a:solidFill>
                  <a:srgbClr val="505050"/>
                </a:solidFill>
              </a:rPr>
              <a:t>and innovation. </a:t>
            </a:r>
            <a:endParaRPr lang="en-US" sz="1200">
              <a:solidFill>
                <a:srgbClr val="505050"/>
              </a:solidFill>
              <a:cs typeface="Segoe UI"/>
            </a:endParaRPr>
          </a:p>
          <a:p>
            <a:endParaRPr lang="en-US" sz="1200">
              <a:solidFill>
                <a:srgbClr val="505050"/>
              </a:solidFill>
            </a:endParaRPr>
          </a:p>
          <a:p>
            <a:r>
              <a:rPr lang="en-US" sz="1200">
                <a:solidFill>
                  <a:srgbClr val="505050"/>
                </a:solidFill>
              </a:rPr>
              <a:t>You’ll learn how device choice plays a key role in modernizing the employee experience and opening new possibilities for your organization.</a:t>
            </a:r>
            <a:endParaRPr lang="en-US" sz="1200">
              <a:solidFill>
                <a:srgbClr val="505050"/>
              </a:solidFill>
              <a:cs typeface="Segoe UI"/>
            </a:endParaRPr>
          </a:p>
        </p:txBody>
      </p:sp>
      <p:sp>
        <p:nvSpPr>
          <p:cNvPr id="2" name="object 3">
            <a:extLst>
              <a:ext uri="{FF2B5EF4-FFF2-40B4-BE49-F238E27FC236}">
                <a16:creationId xmlns:a16="http://schemas.microsoft.com/office/drawing/2014/main" id="{E0C40A69-0E9A-1DFE-B995-C6BBEE96E768}"/>
              </a:ext>
            </a:extLst>
          </p:cNvPr>
          <p:cNvSpPr txBox="1"/>
          <p:nvPr/>
        </p:nvSpPr>
        <p:spPr>
          <a:xfrm>
            <a:off x="5596193" y="9676928"/>
            <a:ext cx="1948738" cy="135935"/>
          </a:xfrm>
          <a:prstGeom prst="rect">
            <a:avLst/>
          </a:prstGeom>
        </p:spPr>
        <p:txBody>
          <a:bodyPr vert="horz" wrap="square" lIns="0" tIns="12700" rIns="0" bIns="0" rtlCol="0">
            <a:spAutoFit/>
          </a:bodyPr>
          <a:lstStyle/>
          <a:p>
            <a:pPr marL="12700" algn="r">
              <a:lnSpc>
                <a:spcPct val="100000"/>
              </a:lnSpc>
              <a:spcBef>
                <a:spcPts val="100"/>
              </a:spcBef>
            </a:pPr>
            <a:r>
              <a:rPr lang="en-US" sz="800" spc="100">
                <a:solidFill>
                  <a:srgbClr val="505050"/>
                </a:solidFill>
                <a:cs typeface="DM Sans"/>
              </a:rPr>
              <a:t>PAGE 2</a:t>
            </a:r>
          </a:p>
        </p:txBody>
      </p:sp>
      <p:pic>
        <p:nvPicPr>
          <p:cNvPr id="5" name="Picture 4" descr="Graphical user interface, application&#10;&#10;Description automatically generated">
            <a:extLst>
              <a:ext uri="{FF2B5EF4-FFF2-40B4-BE49-F238E27FC236}">
                <a16:creationId xmlns:a16="http://schemas.microsoft.com/office/drawing/2014/main" id="{7D73F853-86A8-7D1D-0B96-976EA4400B9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572" y="100304"/>
            <a:ext cx="1385999" cy="432000"/>
          </a:xfrm>
          <a:prstGeom prst="rect">
            <a:avLst/>
          </a:prstGeom>
        </p:spPr>
      </p:pic>
      <p:sp>
        <p:nvSpPr>
          <p:cNvPr id="6" name="TextBox 5">
            <a:extLst>
              <a:ext uri="{FF2B5EF4-FFF2-40B4-BE49-F238E27FC236}">
                <a16:creationId xmlns:a16="http://schemas.microsoft.com/office/drawing/2014/main" id="{9D4F022F-7088-EF90-A9F5-B581F198277A}"/>
              </a:ext>
            </a:extLst>
          </p:cNvPr>
          <p:cNvSpPr txBox="1"/>
          <p:nvPr/>
        </p:nvSpPr>
        <p:spPr>
          <a:xfrm>
            <a:off x="437565" y="5245775"/>
            <a:ext cx="6307603" cy="461665"/>
          </a:xfrm>
          <a:prstGeom prst="rect">
            <a:avLst/>
          </a:prstGeom>
          <a:noFill/>
        </p:spPr>
        <p:txBody>
          <a:bodyPr wrap="square" lIns="91440" tIns="45720" rIns="91440" bIns="45720" rtlCol="0" anchor="b">
            <a:spAutoFit/>
          </a:bodyPr>
          <a:lstStyle/>
          <a:p>
            <a:pPr>
              <a:defRPr/>
            </a:pPr>
            <a:r>
              <a:rPr lang="en-US" sz="2400">
                <a:solidFill>
                  <a:srgbClr val="505050"/>
                </a:solidFill>
                <a:latin typeface="+mj-lt"/>
                <a:ea typeface="Roboto"/>
                <a:cs typeface="Roboto"/>
              </a:rPr>
              <a:t>Modern work is a mindset</a:t>
            </a:r>
          </a:p>
        </p:txBody>
      </p:sp>
      <p:sp>
        <p:nvSpPr>
          <p:cNvPr id="7" name="TextBox 6">
            <a:extLst>
              <a:ext uri="{FF2B5EF4-FFF2-40B4-BE49-F238E27FC236}">
                <a16:creationId xmlns:a16="http://schemas.microsoft.com/office/drawing/2014/main" id="{FE72FFE5-C214-742C-4C9B-821C10F019D9}"/>
              </a:ext>
            </a:extLst>
          </p:cNvPr>
          <p:cNvSpPr txBox="1"/>
          <p:nvPr/>
        </p:nvSpPr>
        <p:spPr>
          <a:xfrm>
            <a:off x="437264" y="5877302"/>
            <a:ext cx="3081830" cy="2862322"/>
          </a:xfrm>
          <a:prstGeom prst="rect">
            <a:avLst/>
          </a:prstGeom>
          <a:noFill/>
        </p:spPr>
        <p:txBody>
          <a:bodyPr wrap="square" lIns="91440" tIns="45720" rIns="91440" bIns="45720" rtlCol="0" anchor="t">
            <a:spAutoFit/>
          </a:bodyPr>
          <a:lstStyle/>
          <a:p>
            <a:r>
              <a:rPr lang="en-US" sz="1200">
                <a:solidFill>
                  <a:srgbClr val="505050"/>
                </a:solidFill>
              </a:rPr>
              <a:t>Modern work fosters innovation, collaboration, and continuous learning, and empowers employees to produce impactful work with less stress. Building </a:t>
            </a:r>
            <a:br>
              <a:rPr lang="en-US" sz="1200"/>
            </a:br>
            <a:r>
              <a:rPr lang="en-US" sz="1200">
                <a:solidFill>
                  <a:srgbClr val="505050"/>
                </a:solidFill>
              </a:rPr>
              <a:t>an employee-centric work environment takes flexibility, adaptability, and effective use of technology. </a:t>
            </a:r>
          </a:p>
          <a:p>
            <a:endParaRPr lang="en-US" sz="1200">
              <a:solidFill>
                <a:srgbClr val="505050"/>
              </a:solidFill>
            </a:endParaRPr>
          </a:p>
          <a:p>
            <a:r>
              <a:rPr lang="en-US" sz="1200">
                <a:solidFill>
                  <a:srgbClr val="505050"/>
                </a:solidFill>
              </a:rPr>
              <a:t>That includes device choices that unlock diverse modes of working, enable employees to learn and embrace new technology, expand group interactions through modern tools, </a:t>
            </a:r>
            <a:br>
              <a:rPr lang="en-US" sz="1200"/>
            </a:br>
            <a:r>
              <a:rPr lang="en-US" sz="1200">
                <a:solidFill>
                  <a:srgbClr val="505050"/>
                </a:solidFill>
              </a:rPr>
              <a:t>and seamlessly interact with software </a:t>
            </a:r>
            <a:br>
              <a:rPr lang="en-US" sz="1200"/>
            </a:br>
            <a:r>
              <a:rPr lang="en-US" sz="1200">
                <a:solidFill>
                  <a:srgbClr val="505050"/>
                </a:solidFill>
              </a:rPr>
              <a:t>to enhance job performance.</a:t>
            </a:r>
            <a:endParaRPr lang="en-US" sz="1200">
              <a:solidFill>
                <a:srgbClr val="505050"/>
              </a:solidFill>
              <a:ea typeface="+mn-lt"/>
              <a:cs typeface="+mn-lt"/>
            </a:endParaRPr>
          </a:p>
        </p:txBody>
      </p:sp>
      <p:sp>
        <p:nvSpPr>
          <p:cNvPr id="9" name="TextBox 8">
            <a:extLst>
              <a:ext uri="{FF2B5EF4-FFF2-40B4-BE49-F238E27FC236}">
                <a16:creationId xmlns:a16="http://schemas.microsoft.com/office/drawing/2014/main" id="{1457A8F4-1058-2F11-172C-710165F5AC7A}"/>
              </a:ext>
            </a:extLst>
          </p:cNvPr>
          <p:cNvSpPr txBox="1"/>
          <p:nvPr/>
        </p:nvSpPr>
        <p:spPr>
          <a:xfrm>
            <a:off x="4253005" y="5877302"/>
            <a:ext cx="3010012" cy="3231654"/>
          </a:xfrm>
          <a:prstGeom prst="rect">
            <a:avLst/>
          </a:prstGeom>
          <a:noFill/>
        </p:spPr>
        <p:txBody>
          <a:bodyPr wrap="square" lIns="91440" tIns="45720" rIns="91440" bIns="45720" rtlCol="0" anchor="t">
            <a:spAutoFit/>
          </a:bodyPr>
          <a:lstStyle/>
          <a:p>
            <a:r>
              <a:rPr lang="en-US" sz="1200">
                <a:solidFill>
                  <a:srgbClr val="505050"/>
                </a:solidFill>
              </a:rPr>
              <a:t>By recognizing the transformative potential of technology, organizations empower IT decision-makers (ITDMs) and CIOs to drive business success. These stakeholders have a growing responsibility to shape technology adoption, nurture innovation, improve productivity, and architect experiences aligned with modern work. </a:t>
            </a:r>
          </a:p>
          <a:p>
            <a:endParaRPr lang="en-US" sz="1200">
              <a:solidFill>
                <a:srgbClr val="505050"/>
              </a:solidFill>
            </a:endParaRPr>
          </a:p>
          <a:p>
            <a:r>
              <a:rPr lang="en-US" sz="1200">
                <a:solidFill>
                  <a:srgbClr val="505050"/>
                </a:solidFill>
              </a:rPr>
              <a:t>Future-focused IT strategies prioritize employees by leveraging user research, data, and experiences to ensure satisfaction, and enable agile responses to changing circumstances. They ensure organizations can navigate uncertainty effectively, ultimately fueling resilience.</a:t>
            </a:r>
          </a:p>
        </p:txBody>
      </p:sp>
      <p:pic>
        <p:nvPicPr>
          <p:cNvPr id="8" name="Picture 7" descr="A group of people sitting at a table with a computer&#10;&#10;Description automatically generated">
            <a:extLst>
              <a:ext uri="{FF2B5EF4-FFF2-40B4-BE49-F238E27FC236}">
                <a16:creationId xmlns:a16="http://schemas.microsoft.com/office/drawing/2014/main" id="{6D06BC09-4E76-0F5F-EC41-29CD0FB63D43}"/>
              </a:ext>
            </a:extLst>
          </p:cNvPr>
          <p:cNvPicPr>
            <a:picLocks noChangeAspect="1"/>
          </p:cNvPicPr>
          <p:nvPr/>
        </p:nvPicPr>
        <p:blipFill rotWithShape="1">
          <a:blip r:embed="rId4">
            <a:extLst>
              <a:ext uri="{28A0092B-C50C-407E-A947-70E740481C1C}">
                <a14:useLocalDpi xmlns:a14="http://schemas.microsoft.com/office/drawing/2010/main" val="0"/>
              </a:ext>
            </a:extLst>
          </a:blip>
          <a:srcRect l="10371" t="6012" b="18574"/>
          <a:stretch/>
        </p:blipFill>
        <p:spPr>
          <a:xfrm>
            <a:off x="3974400" y="0"/>
            <a:ext cx="3798000" cy="4793453"/>
          </a:xfrm>
          <a:prstGeom prst="rect">
            <a:avLst/>
          </a:prstGeom>
        </p:spPr>
      </p:pic>
    </p:spTree>
    <p:extLst>
      <p:ext uri="{BB962C8B-B14F-4D97-AF65-F5344CB8AC3E}">
        <p14:creationId xmlns:p14="http://schemas.microsoft.com/office/powerpoint/2010/main" val="249026581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Freeform: Shape 22">
            <a:extLst>
              <a:ext uri="{FF2B5EF4-FFF2-40B4-BE49-F238E27FC236}">
                <a16:creationId xmlns:a16="http://schemas.microsoft.com/office/drawing/2014/main" id="{BCB71421-B14A-BD65-672C-4A22ECC40063}"/>
              </a:ext>
            </a:extLst>
          </p:cNvPr>
          <p:cNvSpPr/>
          <p:nvPr/>
        </p:nvSpPr>
        <p:spPr>
          <a:xfrm rot="2078400">
            <a:off x="-1536429" y="6907724"/>
            <a:ext cx="5643726" cy="3645994"/>
          </a:xfrm>
          <a:custGeom>
            <a:avLst/>
            <a:gdLst>
              <a:gd name="connsiteX0" fmla="*/ 0 w 5643726"/>
              <a:gd name="connsiteY0" fmla="*/ 0 h 3645994"/>
              <a:gd name="connsiteX1" fmla="*/ 4616283 w 5643726"/>
              <a:gd name="connsiteY1" fmla="*/ 0 h 3645994"/>
              <a:gd name="connsiteX2" fmla="*/ 5643726 w 5643726"/>
              <a:gd name="connsiteY2" fmla="*/ 1487141 h 3645994"/>
              <a:gd name="connsiteX3" fmla="*/ 2518961 w 5643726"/>
              <a:gd name="connsiteY3" fmla="*/ 3645994 h 3645994"/>
            </a:gdLst>
            <a:ahLst/>
            <a:cxnLst>
              <a:cxn ang="0">
                <a:pos x="connsiteX0" y="connsiteY0"/>
              </a:cxn>
              <a:cxn ang="0">
                <a:pos x="connsiteX1" y="connsiteY1"/>
              </a:cxn>
              <a:cxn ang="0">
                <a:pos x="connsiteX2" y="connsiteY2"/>
              </a:cxn>
              <a:cxn ang="0">
                <a:pos x="connsiteX3" y="connsiteY3"/>
              </a:cxn>
            </a:cxnLst>
            <a:rect l="l" t="t" r="r" b="b"/>
            <a:pathLst>
              <a:path w="5643726" h="3645994">
                <a:moveTo>
                  <a:pt x="0" y="0"/>
                </a:moveTo>
                <a:lnTo>
                  <a:pt x="4616283" y="0"/>
                </a:lnTo>
                <a:lnTo>
                  <a:pt x="5643726" y="1487141"/>
                </a:lnTo>
                <a:lnTo>
                  <a:pt x="2518961" y="3645994"/>
                </a:lnTo>
                <a:close/>
              </a:path>
            </a:pathLst>
          </a:cu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CA"/>
          </a:p>
        </p:txBody>
      </p:sp>
      <p:sp>
        <p:nvSpPr>
          <p:cNvPr id="40" name="Rectangle 39">
            <a:extLst>
              <a:ext uri="{FF2B5EF4-FFF2-40B4-BE49-F238E27FC236}">
                <a16:creationId xmlns:a16="http://schemas.microsoft.com/office/drawing/2014/main" id="{47C1CCA7-3D57-5BE5-766F-F9886C5745C5}"/>
              </a:ext>
            </a:extLst>
          </p:cNvPr>
          <p:cNvSpPr/>
          <p:nvPr/>
        </p:nvSpPr>
        <p:spPr>
          <a:xfrm>
            <a:off x="3996378" y="0"/>
            <a:ext cx="3798000" cy="10058398"/>
          </a:xfrm>
          <a:prstGeom prst="rect">
            <a:avLst/>
          </a:prstGeom>
          <a:solidFill>
            <a:srgbClr val="F2F2F2">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6" name="object 3">
            <a:extLst>
              <a:ext uri="{FF2B5EF4-FFF2-40B4-BE49-F238E27FC236}">
                <a16:creationId xmlns:a16="http://schemas.microsoft.com/office/drawing/2014/main" id="{4AF644DE-6054-934A-9821-48DBF21A4920}"/>
              </a:ext>
            </a:extLst>
          </p:cNvPr>
          <p:cNvSpPr txBox="1"/>
          <p:nvPr/>
        </p:nvSpPr>
        <p:spPr>
          <a:xfrm>
            <a:off x="5596193" y="9676928"/>
            <a:ext cx="1948738" cy="135935"/>
          </a:xfrm>
          <a:prstGeom prst="rect">
            <a:avLst/>
          </a:prstGeom>
        </p:spPr>
        <p:txBody>
          <a:bodyPr vert="horz" wrap="square" lIns="0" tIns="12700" rIns="0" bIns="0" rtlCol="0">
            <a:spAutoFit/>
          </a:bodyPr>
          <a:lstStyle/>
          <a:p>
            <a:pPr marL="12700" algn="r">
              <a:lnSpc>
                <a:spcPct val="100000"/>
              </a:lnSpc>
              <a:spcBef>
                <a:spcPts val="100"/>
              </a:spcBef>
            </a:pPr>
            <a:r>
              <a:rPr lang="en-US" sz="800" spc="100">
                <a:solidFill>
                  <a:srgbClr val="505050"/>
                </a:solidFill>
                <a:cs typeface="DM Sans"/>
              </a:rPr>
              <a:t>PAGE </a:t>
            </a:r>
            <a:fld id="{87E7F0ED-ED76-41F4-8A12-F468F0CB07E8}" type="slidenum">
              <a:rPr lang="en-US" sz="800" spc="100" smtClean="0">
                <a:solidFill>
                  <a:srgbClr val="505050"/>
                </a:solidFill>
                <a:cs typeface="DM Sans"/>
              </a:rPr>
              <a:t>3</a:t>
            </a:fld>
            <a:endParaRPr lang="en-US" sz="800" spc="100">
              <a:solidFill>
                <a:srgbClr val="505050"/>
              </a:solidFill>
              <a:cs typeface="DM Sans"/>
            </a:endParaRPr>
          </a:p>
        </p:txBody>
      </p:sp>
      <p:pic>
        <p:nvPicPr>
          <p:cNvPr id="16" name="Picture 15" descr="Graphical user interface, application&#10;&#10;Description automatically generated">
            <a:extLst>
              <a:ext uri="{FF2B5EF4-FFF2-40B4-BE49-F238E27FC236}">
                <a16:creationId xmlns:a16="http://schemas.microsoft.com/office/drawing/2014/main" id="{76C350C3-21D1-2DB3-4FA7-E755D160BBC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572" y="100304"/>
            <a:ext cx="1385999" cy="432000"/>
          </a:xfrm>
          <a:prstGeom prst="rect">
            <a:avLst/>
          </a:prstGeom>
        </p:spPr>
      </p:pic>
      <p:sp>
        <p:nvSpPr>
          <p:cNvPr id="8" name="TextBox 7">
            <a:extLst>
              <a:ext uri="{FF2B5EF4-FFF2-40B4-BE49-F238E27FC236}">
                <a16:creationId xmlns:a16="http://schemas.microsoft.com/office/drawing/2014/main" id="{0A3F6934-5F35-F7ED-1D02-25677C6A28F1}"/>
              </a:ext>
            </a:extLst>
          </p:cNvPr>
          <p:cNvSpPr txBox="1"/>
          <p:nvPr/>
        </p:nvSpPr>
        <p:spPr>
          <a:xfrm>
            <a:off x="438427" y="2445102"/>
            <a:ext cx="3081600" cy="3231654"/>
          </a:xfrm>
          <a:prstGeom prst="rect">
            <a:avLst/>
          </a:prstGeom>
          <a:noFill/>
        </p:spPr>
        <p:txBody>
          <a:bodyPr wrap="square" lIns="91440" tIns="45720" rIns="91440" bIns="45720" rtlCol="0" anchor="t">
            <a:spAutoFit/>
          </a:bodyPr>
          <a:lstStyle/>
          <a:p>
            <a:r>
              <a:rPr lang="en-US" sz="1200">
                <a:solidFill>
                  <a:srgbClr val="505050"/>
                </a:solidFill>
                <a:ea typeface="+mn-lt"/>
                <a:cs typeface="+mn-lt"/>
              </a:rPr>
              <a:t>Positive </a:t>
            </a:r>
            <a:r>
              <a:rPr lang="en-US" sz="1200" b="1">
                <a:solidFill>
                  <a:srgbClr val="505050"/>
                </a:solidFill>
                <a:latin typeface="Segoe UI Semibold"/>
                <a:ea typeface="+mn-lt"/>
                <a:cs typeface="Segoe UI Semibold"/>
              </a:rPr>
              <a:t>employee experiences</a:t>
            </a:r>
            <a:r>
              <a:rPr lang="en-US" sz="1200">
                <a:solidFill>
                  <a:srgbClr val="505050"/>
                </a:solidFill>
                <a:latin typeface="Segoe UI Semibold"/>
                <a:ea typeface="+mn-lt"/>
                <a:cs typeface="Segoe UI Semibold"/>
              </a:rPr>
              <a:t> </a:t>
            </a:r>
            <a:r>
              <a:rPr lang="en-US" sz="1200">
                <a:solidFill>
                  <a:srgbClr val="505050"/>
                </a:solidFill>
                <a:ea typeface="+mn-lt"/>
                <a:cs typeface="+mn-lt"/>
              </a:rPr>
              <a:t>elevate satisfaction, drive performance, and deliver business success. Investing in a positive work environment leads to higher retention, lower absenteeism, and reduced turnover. Engaged employees are more effective, perform better, and produce higher-quality work.</a:t>
            </a:r>
          </a:p>
          <a:p>
            <a:endParaRPr lang="en-US" sz="1200">
              <a:solidFill>
                <a:srgbClr val="505050"/>
              </a:solidFill>
              <a:ea typeface="+mn-lt"/>
              <a:cs typeface="+mn-lt"/>
            </a:endParaRPr>
          </a:p>
          <a:p>
            <a:r>
              <a:rPr lang="en-US" sz="1200">
                <a:solidFill>
                  <a:srgbClr val="505050"/>
                </a:solidFill>
                <a:ea typeface="+mn-lt"/>
                <a:cs typeface="+mn-lt"/>
              </a:rPr>
              <a:t>Together, these benefits build </a:t>
            </a:r>
            <a:r>
              <a:rPr lang="en-US" sz="1200" b="1">
                <a:solidFill>
                  <a:srgbClr val="505050"/>
                </a:solidFill>
                <a:latin typeface="Segoe UI Semibold"/>
                <a:ea typeface="+mn-lt"/>
                <a:cs typeface="Segoe UI Semibold"/>
              </a:rPr>
              <a:t>business resilience </a:t>
            </a:r>
            <a:r>
              <a:rPr lang="en-US" sz="1200">
                <a:solidFill>
                  <a:srgbClr val="505050"/>
                </a:solidFill>
                <a:latin typeface="Segoe UI"/>
                <a:ea typeface="+mn-lt"/>
                <a:cs typeface="Segoe UI"/>
              </a:rPr>
              <a:t>and</a:t>
            </a:r>
            <a:r>
              <a:rPr lang="en-US" sz="1200" b="1">
                <a:solidFill>
                  <a:srgbClr val="505050"/>
                </a:solidFill>
                <a:latin typeface="Segoe UI"/>
                <a:ea typeface="+mn-lt"/>
                <a:cs typeface="Segoe UI"/>
              </a:rPr>
              <a:t> </a:t>
            </a:r>
            <a:r>
              <a:rPr lang="en-US" sz="1200" b="1">
                <a:solidFill>
                  <a:srgbClr val="505050"/>
                </a:solidFill>
                <a:latin typeface="Segoe UI Semibold"/>
                <a:ea typeface="+mn-lt"/>
                <a:cs typeface="Segoe UI Semibold"/>
              </a:rPr>
              <a:t>agility</a:t>
            </a:r>
            <a:r>
              <a:rPr lang="en-US" sz="1200">
                <a:solidFill>
                  <a:srgbClr val="505050"/>
                </a:solidFill>
                <a:ea typeface="+mn-lt"/>
                <a:cs typeface="+mn-lt"/>
              </a:rPr>
              <a:t>, enabling organizations to navigate unforeseen events and market changes, sustain operations, and recover quickly. When businesses are agile and resilient, they have a foundation for sustained growth and long-term success.</a:t>
            </a:r>
          </a:p>
        </p:txBody>
      </p:sp>
      <p:sp>
        <p:nvSpPr>
          <p:cNvPr id="9" name="TextBox 8">
            <a:extLst>
              <a:ext uri="{FF2B5EF4-FFF2-40B4-BE49-F238E27FC236}">
                <a16:creationId xmlns:a16="http://schemas.microsoft.com/office/drawing/2014/main" id="{B7BD8205-F0DB-AA04-20E4-120514256B6E}"/>
              </a:ext>
            </a:extLst>
          </p:cNvPr>
          <p:cNvSpPr txBox="1"/>
          <p:nvPr/>
        </p:nvSpPr>
        <p:spPr>
          <a:xfrm>
            <a:off x="438743" y="1081478"/>
            <a:ext cx="3413422" cy="1200329"/>
          </a:xfrm>
          <a:prstGeom prst="rect">
            <a:avLst/>
          </a:prstGeom>
          <a:noFill/>
        </p:spPr>
        <p:txBody>
          <a:bodyPr wrap="square" lIns="91440" tIns="45720" rIns="91440" bIns="45720" rtlCol="0" anchor="b">
            <a:spAutoFit/>
          </a:bodyPr>
          <a:lstStyle/>
          <a:p>
            <a:pPr>
              <a:defRPr/>
            </a:pPr>
            <a:r>
              <a:rPr lang="en-US" sz="2400">
                <a:solidFill>
                  <a:srgbClr val="505050"/>
                </a:solidFill>
                <a:latin typeface="+mj-lt"/>
                <a:ea typeface="Roboto"/>
                <a:cs typeface="Roboto"/>
              </a:rPr>
              <a:t>The employee experience builds business resilience</a:t>
            </a:r>
            <a:endParaRPr lang="en-US">
              <a:solidFill>
                <a:srgbClr val="505050"/>
              </a:solidFill>
              <a:cs typeface="Segoe UI"/>
            </a:endParaRPr>
          </a:p>
        </p:txBody>
      </p:sp>
      <p:sp>
        <p:nvSpPr>
          <p:cNvPr id="18" name="TextBox 17">
            <a:extLst>
              <a:ext uri="{FF2B5EF4-FFF2-40B4-BE49-F238E27FC236}">
                <a16:creationId xmlns:a16="http://schemas.microsoft.com/office/drawing/2014/main" id="{09CC45CB-CB4D-DB56-F063-43FFD6CCDDA4}"/>
              </a:ext>
            </a:extLst>
          </p:cNvPr>
          <p:cNvSpPr txBox="1"/>
          <p:nvPr/>
        </p:nvSpPr>
        <p:spPr>
          <a:xfrm>
            <a:off x="4260852" y="2442006"/>
            <a:ext cx="3053947" cy="369332"/>
          </a:xfrm>
          <a:prstGeom prst="rect">
            <a:avLst/>
          </a:prstGeom>
          <a:noFill/>
        </p:spPr>
        <p:txBody>
          <a:bodyPr wrap="square" lIns="91440" tIns="45720" rIns="91440" bIns="45720" rtlCol="0" anchor="t">
            <a:spAutoFit/>
          </a:bodyPr>
          <a:lstStyle/>
          <a:p>
            <a:r>
              <a:rPr lang="en-US">
                <a:solidFill>
                  <a:srgbClr val="505050"/>
                </a:solidFill>
                <a:latin typeface="+mj-lt"/>
                <a:ea typeface="Roboto"/>
              </a:rPr>
              <a:t>The outcomes of resilience</a:t>
            </a:r>
            <a:endParaRPr lang="en-US">
              <a:solidFill>
                <a:srgbClr val="505050"/>
              </a:solidFill>
            </a:endParaRPr>
          </a:p>
        </p:txBody>
      </p:sp>
      <p:sp>
        <p:nvSpPr>
          <p:cNvPr id="38" name="TextBox 37">
            <a:extLst>
              <a:ext uri="{FF2B5EF4-FFF2-40B4-BE49-F238E27FC236}">
                <a16:creationId xmlns:a16="http://schemas.microsoft.com/office/drawing/2014/main" id="{8179C714-49DA-179B-4D97-565C76E1DB28}"/>
              </a:ext>
            </a:extLst>
          </p:cNvPr>
          <p:cNvSpPr txBox="1"/>
          <p:nvPr/>
        </p:nvSpPr>
        <p:spPr>
          <a:xfrm>
            <a:off x="4708731" y="4379668"/>
            <a:ext cx="2755110" cy="492443"/>
          </a:xfrm>
          <a:prstGeom prst="rect">
            <a:avLst/>
          </a:prstGeom>
          <a:noFill/>
        </p:spPr>
        <p:txBody>
          <a:bodyPr wrap="square" lIns="91440" tIns="45720" rIns="91440" bIns="45720" rtlCol="0" anchor="t">
            <a:spAutoFit/>
          </a:bodyPr>
          <a:lstStyle/>
          <a:p>
            <a:r>
              <a:rPr lang="en-US" sz="1300">
                <a:solidFill>
                  <a:srgbClr val="505050"/>
                </a:solidFill>
                <a:latin typeface="Segoe UI Semibold"/>
                <a:cs typeface="Segoe UI Semibold"/>
              </a:rPr>
              <a:t>Ability to navigate unforeseen events and market changes</a:t>
            </a:r>
          </a:p>
        </p:txBody>
      </p:sp>
      <p:sp>
        <p:nvSpPr>
          <p:cNvPr id="42" name="TextBox 41">
            <a:extLst>
              <a:ext uri="{FF2B5EF4-FFF2-40B4-BE49-F238E27FC236}">
                <a16:creationId xmlns:a16="http://schemas.microsoft.com/office/drawing/2014/main" id="{749D6401-26BF-29AC-4888-95AE187F462C}"/>
              </a:ext>
            </a:extLst>
          </p:cNvPr>
          <p:cNvSpPr txBox="1"/>
          <p:nvPr/>
        </p:nvSpPr>
        <p:spPr>
          <a:xfrm>
            <a:off x="4260852" y="4395057"/>
            <a:ext cx="697233" cy="461665"/>
          </a:xfrm>
          <a:prstGeom prst="rect">
            <a:avLst/>
          </a:prstGeom>
          <a:noFill/>
        </p:spPr>
        <p:txBody>
          <a:bodyPr wrap="square" rtlCol="0">
            <a:spAutoFit/>
          </a:bodyPr>
          <a:lstStyle/>
          <a:p>
            <a:r>
              <a:rPr lang="en-US" sz="2400">
                <a:solidFill>
                  <a:srgbClr val="505050"/>
                </a:solidFill>
                <a:latin typeface="+mj-lt"/>
                <a:ea typeface="Roboto" panose="02000000000000000000" pitchFamily="2" charset="0"/>
              </a:rPr>
              <a:t>01</a:t>
            </a:r>
            <a:endParaRPr lang="en-US" sz="1100">
              <a:solidFill>
                <a:srgbClr val="505050"/>
              </a:solidFill>
            </a:endParaRPr>
          </a:p>
        </p:txBody>
      </p:sp>
      <p:sp>
        <p:nvSpPr>
          <p:cNvPr id="43" name="TextBox 42">
            <a:extLst>
              <a:ext uri="{FF2B5EF4-FFF2-40B4-BE49-F238E27FC236}">
                <a16:creationId xmlns:a16="http://schemas.microsoft.com/office/drawing/2014/main" id="{5BC29E62-002D-58E7-D182-39F645551341}"/>
              </a:ext>
            </a:extLst>
          </p:cNvPr>
          <p:cNvSpPr txBox="1"/>
          <p:nvPr/>
        </p:nvSpPr>
        <p:spPr>
          <a:xfrm>
            <a:off x="4263109" y="4915129"/>
            <a:ext cx="3081600" cy="830997"/>
          </a:xfrm>
          <a:prstGeom prst="rect">
            <a:avLst/>
          </a:prstGeom>
          <a:noFill/>
        </p:spPr>
        <p:txBody>
          <a:bodyPr wrap="square" lIns="91440" tIns="45720" rIns="91440" bIns="45720" rtlCol="0" anchor="t">
            <a:spAutoFit/>
          </a:bodyPr>
          <a:lstStyle/>
          <a:p>
            <a:r>
              <a:rPr kumimoji="0" lang="en-US" sz="1200" b="0" i="0" u="none" strike="noStrike" kern="1200" cap="none" spc="0" normalizeH="0" baseline="0" noProof="0">
                <a:ln>
                  <a:noFill/>
                </a:ln>
                <a:solidFill>
                  <a:srgbClr val="505050"/>
                </a:solidFill>
                <a:effectLst/>
                <a:uLnTx/>
                <a:uFillTx/>
                <a:latin typeface="Segoe UI"/>
                <a:ea typeface="+mn-lt"/>
                <a:cs typeface="Segoe UI"/>
              </a:rPr>
              <a:t>Resilient companies empower their workforces to be agile, adaptable, and proactive, driving progress even in an environment of radical change.</a:t>
            </a:r>
            <a:endParaRPr lang="en-US">
              <a:solidFill>
                <a:srgbClr val="505050"/>
              </a:solidFill>
              <a:cs typeface="Segoe UI"/>
            </a:endParaRPr>
          </a:p>
        </p:txBody>
      </p:sp>
      <p:sp>
        <p:nvSpPr>
          <p:cNvPr id="33" name="TextBox 32">
            <a:extLst>
              <a:ext uri="{FF2B5EF4-FFF2-40B4-BE49-F238E27FC236}">
                <a16:creationId xmlns:a16="http://schemas.microsoft.com/office/drawing/2014/main" id="{EB67E106-D447-C6D1-0724-DFE5A9276769}"/>
              </a:ext>
            </a:extLst>
          </p:cNvPr>
          <p:cNvSpPr txBox="1"/>
          <p:nvPr/>
        </p:nvSpPr>
        <p:spPr>
          <a:xfrm>
            <a:off x="4708731" y="6009665"/>
            <a:ext cx="2636208" cy="292388"/>
          </a:xfrm>
          <a:prstGeom prst="rect">
            <a:avLst/>
          </a:prstGeom>
          <a:noFill/>
        </p:spPr>
        <p:txBody>
          <a:bodyPr wrap="square" lIns="91440" tIns="45720" rIns="91440" bIns="45720" rtlCol="0" anchor="t">
            <a:spAutoFit/>
          </a:bodyPr>
          <a:lstStyle/>
          <a:p>
            <a:r>
              <a:rPr lang="en-US" sz="1300">
                <a:solidFill>
                  <a:srgbClr val="505050"/>
                </a:solidFill>
                <a:latin typeface="Segoe UI Semibold"/>
                <a:cs typeface="Segoe UI Semibold"/>
              </a:rPr>
              <a:t>Sustained operations</a:t>
            </a:r>
            <a:endParaRPr lang="en-US">
              <a:solidFill>
                <a:srgbClr val="505050"/>
              </a:solidFill>
            </a:endParaRPr>
          </a:p>
        </p:txBody>
      </p:sp>
      <p:sp>
        <p:nvSpPr>
          <p:cNvPr id="34" name="TextBox 33">
            <a:extLst>
              <a:ext uri="{FF2B5EF4-FFF2-40B4-BE49-F238E27FC236}">
                <a16:creationId xmlns:a16="http://schemas.microsoft.com/office/drawing/2014/main" id="{E414BC09-01DC-911D-2173-82AD6BA75670}"/>
              </a:ext>
            </a:extLst>
          </p:cNvPr>
          <p:cNvSpPr txBox="1"/>
          <p:nvPr/>
        </p:nvSpPr>
        <p:spPr>
          <a:xfrm>
            <a:off x="4260852" y="5925027"/>
            <a:ext cx="697233" cy="461665"/>
          </a:xfrm>
          <a:prstGeom prst="rect">
            <a:avLst/>
          </a:prstGeom>
          <a:noFill/>
        </p:spPr>
        <p:txBody>
          <a:bodyPr wrap="square" rtlCol="0">
            <a:spAutoFit/>
          </a:bodyPr>
          <a:lstStyle/>
          <a:p>
            <a:r>
              <a:rPr lang="en-US" sz="2400">
                <a:solidFill>
                  <a:srgbClr val="505050"/>
                </a:solidFill>
                <a:latin typeface="+mj-lt"/>
                <a:ea typeface="Roboto" panose="02000000000000000000" pitchFamily="2" charset="0"/>
              </a:rPr>
              <a:t>02</a:t>
            </a:r>
            <a:endParaRPr lang="en-US" sz="1100">
              <a:solidFill>
                <a:srgbClr val="505050"/>
              </a:solidFill>
            </a:endParaRPr>
          </a:p>
        </p:txBody>
      </p:sp>
      <p:sp>
        <p:nvSpPr>
          <p:cNvPr id="37" name="TextBox 36">
            <a:extLst>
              <a:ext uri="{FF2B5EF4-FFF2-40B4-BE49-F238E27FC236}">
                <a16:creationId xmlns:a16="http://schemas.microsoft.com/office/drawing/2014/main" id="{9CF2206C-88B1-F10E-C106-5382215A8C76}"/>
              </a:ext>
            </a:extLst>
          </p:cNvPr>
          <p:cNvSpPr txBox="1"/>
          <p:nvPr/>
        </p:nvSpPr>
        <p:spPr>
          <a:xfrm>
            <a:off x="4263109" y="6404851"/>
            <a:ext cx="3081830" cy="276999"/>
          </a:xfrm>
          <a:prstGeom prst="rect">
            <a:avLst/>
          </a:prstGeom>
          <a:noFill/>
        </p:spPr>
        <p:txBody>
          <a:bodyPr wrap="square" lIns="91440" tIns="45720" rIns="91440" bIns="45720" rtlCol="0" anchor="t">
            <a:spAutoFit/>
          </a:bodyPr>
          <a:lstStyle/>
          <a:p>
            <a:pPr marL="171450" indent="-171450">
              <a:buFont typeface="Arial" panose="020B0604020202020204" pitchFamily="34" charset="0"/>
              <a:buChar char="•"/>
            </a:pPr>
            <a:endParaRPr lang="en-US" sz="1200">
              <a:solidFill>
                <a:srgbClr val="505050"/>
              </a:solidFill>
              <a:highlight>
                <a:srgbClr val="FFFF00"/>
              </a:highlight>
              <a:cs typeface="Segoe UI"/>
            </a:endParaRPr>
          </a:p>
        </p:txBody>
      </p:sp>
      <p:sp>
        <p:nvSpPr>
          <p:cNvPr id="30" name="TextBox 29">
            <a:extLst>
              <a:ext uri="{FF2B5EF4-FFF2-40B4-BE49-F238E27FC236}">
                <a16:creationId xmlns:a16="http://schemas.microsoft.com/office/drawing/2014/main" id="{417525D1-8D82-5512-45A3-F543CC8FDB93}"/>
              </a:ext>
            </a:extLst>
          </p:cNvPr>
          <p:cNvSpPr txBox="1"/>
          <p:nvPr/>
        </p:nvSpPr>
        <p:spPr>
          <a:xfrm>
            <a:off x="4708731" y="7642798"/>
            <a:ext cx="2911269" cy="292388"/>
          </a:xfrm>
          <a:prstGeom prst="rect">
            <a:avLst/>
          </a:prstGeom>
          <a:noFill/>
        </p:spPr>
        <p:txBody>
          <a:bodyPr wrap="square" lIns="91440" tIns="45720" rIns="91440" bIns="45720" rtlCol="0" anchor="t">
            <a:spAutoFit/>
          </a:bodyPr>
          <a:lstStyle/>
          <a:p>
            <a:r>
              <a:rPr lang="en-US" sz="1300">
                <a:solidFill>
                  <a:srgbClr val="505050"/>
                </a:solidFill>
                <a:latin typeface="Segoe UI Semibold"/>
                <a:cs typeface="Segoe UI Semibold"/>
              </a:rPr>
              <a:t>Swift recovery from disruptions</a:t>
            </a:r>
            <a:endParaRPr lang="en-US">
              <a:solidFill>
                <a:srgbClr val="505050"/>
              </a:solidFill>
            </a:endParaRPr>
          </a:p>
        </p:txBody>
      </p:sp>
      <p:sp>
        <p:nvSpPr>
          <p:cNvPr id="31" name="TextBox 30">
            <a:extLst>
              <a:ext uri="{FF2B5EF4-FFF2-40B4-BE49-F238E27FC236}">
                <a16:creationId xmlns:a16="http://schemas.microsoft.com/office/drawing/2014/main" id="{C619E390-907C-C95B-9B45-1AB147510207}"/>
              </a:ext>
            </a:extLst>
          </p:cNvPr>
          <p:cNvSpPr txBox="1"/>
          <p:nvPr/>
        </p:nvSpPr>
        <p:spPr>
          <a:xfrm>
            <a:off x="4260852" y="7558160"/>
            <a:ext cx="697233" cy="461665"/>
          </a:xfrm>
          <a:prstGeom prst="rect">
            <a:avLst/>
          </a:prstGeom>
          <a:noFill/>
        </p:spPr>
        <p:txBody>
          <a:bodyPr wrap="square" rtlCol="0">
            <a:spAutoFit/>
          </a:bodyPr>
          <a:lstStyle/>
          <a:p>
            <a:r>
              <a:rPr lang="en-US" sz="2400">
                <a:solidFill>
                  <a:srgbClr val="505050"/>
                </a:solidFill>
                <a:latin typeface="+mj-lt"/>
                <a:ea typeface="Roboto" panose="02000000000000000000" pitchFamily="2" charset="0"/>
              </a:rPr>
              <a:t>03</a:t>
            </a:r>
            <a:endParaRPr lang="en-US" sz="1100">
              <a:solidFill>
                <a:srgbClr val="505050"/>
              </a:solidFill>
            </a:endParaRPr>
          </a:p>
        </p:txBody>
      </p:sp>
      <p:sp>
        <p:nvSpPr>
          <p:cNvPr id="32" name="TextBox 31">
            <a:extLst>
              <a:ext uri="{FF2B5EF4-FFF2-40B4-BE49-F238E27FC236}">
                <a16:creationId xmlns:a16="http://schemas.microsoft.com/office/drawing/2014/main" id="{F4A175E7-CA1E-C22D-DA9B-AFCACC5E45F1}"/>
              </a:ext>
            </a:extLst>
          </p:cNvPr>
          <p:cNvSpPr txBox="1"/>
          <p:nvPr/>
        </p:nvSpPr>
        <p:spPr>
          <a:xfrm>
            <a:off x="4263109" y="8003499"/>
            <a:ext cx="3081600" cy="1384995"/>
          </a:xfrm>
          <a:prstGeom prst="rect">
            <a:avLst/>
          </a:prstGeom>
          <a:noFill/>
        </p:spPr>
        <p:txBody>
          <a:bodyPr wrap="square" lIns="91440" tIns="45720" rIns="91440" bIns="45720" rtlCol="0" anchor="t">
            <a:spAutoFit/>
          </a:bodyPr>
          <a:lstStyle/>
          <a:p>
            <a:r>
              <a:rPr lang="en-US" sz="1200">
                <a:solidFill>
                  <a:srgbClr val="505050"/>
                </a:solidFill>
                <a:ea typeface="+mn-lt"/>
                <a:cs typeface="+mn-lt"/>
              </a:rPr>
              <a:t>Replacing legacy systems and technology drives business continuity and better disaster recovery by optimizing </a:t>
            </a:r>
            <a:r>
              <a:rPr lang="en-US" sz="1200">
                <a:solidFill>
                  <a:srgbClr val="505050"/>
                </a:solidFill>
              </a:rPr>
              <a:t>resource use, accelerating response time, and supporting and safeguarding flexible </a:t>
            </a:r>
            <a:br>
              <a:rPr lang="en-US" sz="1200">
                <a:solidFill>
                  <a:srgbClr val="505050"/>
                </a:solidFill>
              </a:rPr>
            </a:br>
            <a:r>
              <a:rPr lang="en-US" sz="1200">
                <a:solidFill>
                  <a:srgbClr val="505050"/>
                </a:solidFill>
              </a:rPr>
              <a:t>work arrangements.</a:t>
            </a:r>
          </a:p>
          <a:p>
            <a:pPr marL="171450" indent="-171450">
              <a:buFont typeface="Arial" panose="020B0604020202020204" pitchFamily="34" charset="0"/>
              <a:buChar char="•"/>
            </a:pPr>
            <a:endParaRPr lang="en-US" sz="1200">
              <a:solidFill>
                <a:srgbClr val="505050"/>
              </a:solidFill>
              <a:highlight>
                <a:srgbClr val="FFFF00"/>
              </a:highlight>
              <a:cs typeface="Segoe UI"/>
            </a:endParaRPr>
          </a:p>
        </p:txBody>
      </p:sp>
      <p:sp>
        <p:nvSpPr>
          <p:cNvPr id="22" name="TextBox 21">
            <a:extLst>
              <a:ext uri="{FF2B5EF4-FFF2-40B4-BE49-F238E27FC236}">
                <a16:creationId xmlns:a16="http://schemas.microsoft.com/office/drawing/2014/main" id="{130C7E66-7F43-2782-B5AE-24921A140ED0}"/>
              </a:ext>
            </a:extLst>
          </p:cNvPr>
          <p:cNvSpPr txBox="1"/>
          <p:nvPr/>
        </p:nvSpPr>
        <p:spPr>
          <a:xfrm>
            <a:off x="4266885" y="2997580"/>
            <a:ext cx="3081600"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a:solidFill>
                  <a:srgbClr val="505050"/>
                </a:solidFill>
              </a:rPr>
              <a:t>Business resilience is about seizing opportunities in turbulent times, not</a:t>
            </a:r>
            <a:br>
              <a:rPr lang="en-US" sz="1200">
                <a:solidFill>
                  <a:srgbClr val="505050"/>
                </a:solidFill>
              </a:rPr>
            </a:br>
            <a:r>
              <a:rPr lang="en-US" sz="1200">
                <a:solidFill>
                  <a:srgbClr val="505050"/>
                </a:solidFill>
              </a:rPr>
              <a:t> just survival. These are the outcomes organizations can expect from </a:t>
            </a:r>
            <a:br>
              <a:rPr lang="en-US" sz="1200">
                <a:solidFill>
                  <a:srgbClr val="505050"/>
                </a:solidFill>
              </a:rPr>
            </a:br>
            <a:r>
              <a:rPr lang="en-US" sz="1200">
                <a:solidFill>
                  <a:srgbClr val="505050"/>
                </a:solidFill>
              </a:rPr>
              <a:t>building resilience:</a:t>
            </a:r>
          </a:p>
        </p:txBody>
      </p:sp>
      <p:sp>
        <p:nvSpPr>
          <p:cNvPr id="53" name="TextBox 52">
            <a:extLst>
              <a:ext uri="{FF2B5EF4-FFF2-40B4-BE49-F238E27FC236}">
                <a16:creationId xmlns:a16="http://schemas.microsoft.com/office/drawing/2014/main" id="{E076FC87-7B5A-E5A5-17B3-26D4761B9285}"/>
              </a:ext>
            </a:extLst>
          </p:cNvPr>
          <p:cNvSpPr txBox="1"/>
          <p:nvPr/>
        </p:nvSpPr>
        <p:spPr>
          <a:xfrm>
            <a:off x="4263109" y="6356479"/>
            <a:ext cx="3081600" cy="1015663"/>
          </a:xfrm>
          <a:prstGeom prst="rect">
            <a:avLst/>
          </a:prstGeom>
          <a:noFill/>
        </p:spPr>
        <p:txBody>
          <a:bodyPr wrap="square">
            <a:spAutoFit/>
          </a:bodyPr>
          <a:lstStyle/>
          <a:p>
            <a:pPr>
              <a:defRPr/>
            </a:pPr>
            <a:r>
              <a:rPr lang="en-US" sz="1200">
                <a:solidFill>
                  <a:srgbClr val="505050"/>
                </a:solidFill>
              </a:rPr>
              <a:t>Advanced tools, systems, and infrastructure empower employees to improve organizational efficiency, accelerate speed to market, reduce costs, and streamline product delivery.</a:t>
            </a:r>
            <a:endParaRPr kumimoji="0" lang="en-US" sz="1200" b="0" i="0" u="none" strike="noStrike" kern="1200" cap="none" spc="0" normalizeH="0" baseline="0" noProof="0">
              <a:ln>
                <a:noFill/>
              </a:ln>
              <a:solidFill>
                <a:srgbClr val="505050"/>
              </a:solidFill>
              <a:effectLst/>
              <a:uLnTx/>
              <a:uFillTx/>
              <a:latin typeface="Segoe UI"/>
              <a:ea typeface="+mn-ea"/>
              <a:cs typeface="Segoe UI"/>
            </a:endParaRPr>
          </a:p>
        </p:txBody>
      </p:sp>
      <p:pic>
        <p:nvPicPr>
          <p:cNvPr id="13" name="Picture 12" descr="A person sitting at a table with a computer and a cup&#10;&#10;Description automatically generated with low confidence">
            <a:extLst>
              <a:ext uri="{FF2B5EF4-FFF2-40B4-BE49-F238E27FC236}">
                <a16:creationId xmlns:a16="http://schemas.microsoft.com/office/drawing/2014/main" id="{BB453C4C-568D-3D52-3AD2-2D836C280E81}"/>
              </a:ext>
            </a:extLst>
          </p:cNvPr>
          <p:cNvPicPr>
            <a:picLocks noChangeAspect="1"/>
          </p:cNvPicPr>
          <p:nvPr/>
        </p:nvPicPr>
        <p:blipFill rotWithShape="1">
          <a:blip r:embed="rId4">
            <a:extLst>
              <a:ext uri="{28A0092B-C50C-407E-A947-70E740481C1C}">
                <a14:useLocalDpi xmlns:a14="http://schemas.microsoft.com/office/drawing/2010/main" val="0"/>
              </a:ext>
            </a:extLst>
          </a:blip>
          <a:srcRect l="17880"/>
          <a:stretch/>
        </p:blipFill>
        <p:spPr>
          <a:xfrm>
            <a:off x="0" y="6589815"/>
            <a:ext cx="3798000" cy="3468586"/>
          </a:xfrm>
          <a:prstGeom prst="rect">
            <a:avLst/>
          </a:prstGeom>
        </p:spPr>
      </p:pic>
      <p:pic>
        <p:nvPicPr>
          <p:cNvPr id="25" name="Picture 24" descr="A tablet with a stylus&#10;&#10;Description automatically generated with low confidence">
            <a:extLst>
              <a:ext uri="{FF2B5EF4-FFF2-40B4-BE49-F238E27FC236}">
                <a16:creationId xmlns:a16="http://schemas.microsoft.com/office/drawing/2014/main" id="{54324281-49DC-6976-650A-5394A43B307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96943" y="233668"/>
            <a:ext cx="4381764" cy="2464742"/>
          </a:xfrm>
          <a:prstGeom prst="rect">
            <a:avLst/>
          </a:prstGeom>
        </p:spPr>
      </p:pic>
    </p:spTree>
    <p:extLst>
      <p:ext uri="{BB962C8B-B14F-4D97-AF65-F5344CB8AC3E}">
        <p14:creationId xmlns:p14="http://schemas.microsoft.com/office/powerpoint/2010/main" val="331148311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1105E240-8F89-C227-C41B-C9CD791AEC0C}"/>
              </a:ext>
            </a:extLst>
          </p:cNvPr>
          <p:cNvSpPr/>
          <p:nvPr/>
        </p:nvSpPr>
        <p:spPr>
          <a:xfrm>
            <a:off x="3974400" y="-8792"/>
            <a:ext cx="3798000" cy="7042989"/>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42" name="Picture 41">
            <a:extLst>
              <a:ext uri="{FF2B5EF4-FFF2-40B4-BE49-F238E27FC236}">
                <a16:creationId xmlns:a16="http://schemas.microsoft.com/office/drawing/2014/main" id="{F9FBDC66-258A-2F3B-B2FD-661141C562F0}"/>
              </a:ext>
            </a:extLst>
          </p:cNvPr>
          <p:cNvPicPr>
            <a:picLocks noChangeAspect="1"/>
          </p:cNvPicPr>
          <p:nvPr/>
        </p:nvPicPr>
        <p:blipFill rotWithShape="1">
          <a:blip r:embed="rId3">
            <a:extLst>
              <a:ext uri="{28A0092B-C50C-407E-A947-70E740481C1C}">
                <a14:useLocalDpi xmlns:a14="http://schemas.microsoft.com/office/drawing/2010/main" val="0"/>
              </a:ext>
            </a:extLst>
          </a:blip>
          <a:srcRect t="537" r="1374" b="1910"/>
          <a:stretch/>
        </p:blipFill>
        <p:spPr>
          <a:xfrm>
            <a:off x="0" y="0"/>
            <a:ext cx="3798000" cy="5134008"/>
          </a:xfrm>
          <a:prstGeom prst="rect">
            <a:avLst/>
          </a:prstGeom>
        </p:spPr>
      </p:pic>
      <p:sp>
        <p:nvSpPr>
          <p:cNvPr id="16" name="Rectangle 15">
            <a:extLst>
              <a:ext uri="{FF2B5EF4-FFF2-40B4-BE49-F238E27FC236}">
                <a16:creationId xmlns:a16="http://schemas.microsoft.com/office/drawing/2014/main" id="{3F692BFA-9481-72B7-784A-76DAC3DCA8D5}"/>
              </a:ext>
            </a:extLst>
          </p:cNvPr>
          <p:cNvSpPr/>
          <p:nvPr/>
        </p:nvSpPr>
        <p:spPr>
          <a:xfrm>
            <a:off x="0" y="5299070"/>
            <a:ext cx="3798000" cy="4759330"/>
          </a:xfrm>
          <a:prstGeom prst="rect">
            <a:avLst/>
          </a:prstGeom>
          <a:solidFill>
            <a:srgbClr val="F2F2F2">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5" name="TextBox 4">
            <a:extLst>
              <a:ext uri="{FF2B5EF4-FFF2-40B4-BE49-F238E27FC236}">
                <a16:creationId xmlns:a16="http://schemas.microsoft.com/office/drawing/2014/main" id="{B4B5C426-93EB-20FC-AC92-0C6FA0C21EA2}"/>
              </a:ext>
            </a:extLst>
          </p:cNvPr>
          <p:cNvSpPr txBox="1"/>
          <p:nvPr/>
        </p:nvSpPr>
        <p:spPr>
          <a:xfrm>
            <a:off x="420238" y="5695124"/>
            <a:ext cx="3127043" cy="830997"/>
          </a:xfrm>
          <a:prstGeom prst="rect">
            <a:avLst/>
          </a:prstGeom>
          <a:noFill/>
        </p:spPr>
        <p:txBody>
          <a:bodyPr wrap="square" lIns="91440" tIns="45720" rIns="91440" bIns="45720" rtlCol="0" anchor="b">
            <a:spAutoFit/>
          </a:bodyPr>
          <a:lstStyle/>
          <a:p>
            <a:pPr>
              <a:defRPr/>
            </a:pPr>
            <a:r>
              <a:rPr lang="en-US" sz="2400">
                <a:solidFill>
                  <a:srgbClr val="505050"/>
                </a:solidFill>
                <a:latin typeface="+mj-lt"/>
                <a:ea typeface="Roboto"/>
                <a:cs typeface="Roboto"/>
              </a:rPr>
              <a:t>Employees </a:t>
            </a:r>
          </a:p>
          <a:p>
            <a:pPr>
              <a:defRPr/>
            </a:pPr>
            <a:r>
              <a:rPr lang="en-US" sz="2400">
                <a:solidFill>
                  <a:srgbClr val="505050"/>
                </a:solidFill>
                <a:latin typeface="+mj-lt"/>
                <a:ea typeface="Roboto"/>
                <a:cs typeface="Roboto"/>
              </a:rPr>
              <a:t>expect more</a:t>
            </a:r>
            <a:endParaRPr lang="en-US" sz="2400">
              <a:solidFill>
                <a:srgbClr val="505050"/>
              </a:solidFill>
              <a:latin typeface="Segoe UI Light"/>
              <a:ea typeface="Roboto"/>
              <a:cs typeface="Roboto"/>
            </a:endParaRPr>
          </a:p>
        </p:txBody>
      </p:sp>
      <p:sp>
        <p:nvSpPr>
          <p:cNvPr id="6" name="TextBox 5">
            <a:extLst>
              <a:ext uri="{FF2B5EF4-FFF2-40B4-BE49-F238E27FC236}">
                <a16:creationId xmlns:a16="http://schemas.microsoft.com/office/drawing/2014/main" id="{3A954835-A3AE-8279-64F9-381D7153EFE0}"/>
              </a:ext>
            </a:extLst>
          </p:cNvPr>
          <p:cNvSpPr txBox="1"/>
          <p:nvPr/>
        </p:nvSpPr>
        <p:spPr>
          <a:xfrm>
            <a:off x="461288" y="6680430"/>
            <a:ext cx="3081600" cy="3046988"/>
          </a:xfrm>
          <a:prstGeom prst="rect">
            <a:avLst/>
          </a:prstGeom>
          <a:noFill/>
        </p:spPr>
        <p:txBody>
          <a:bodyPr wrap="square" lIns="91440" tIns="45720" rIns="91440" bIns="45720" rtlCol="0" anchor="t">
            <a:spAutoFit/>
          </a:bodyPr>
          <a:lstStyle/>
          <a:p>
            <a:r>
              <a:rPr lang="en-US" sz="1200">
                <a:solidFill>
                  <a:srgbClr val="505050"/>
                </a:solidFill>
              </a:rPr>
              <a:t>Modern work prioritizes well-being in a positive environment. It delivers flexibility and autonomy so employees can choose the work arrangements that help them function at their best. By centering the workplace on human needs and experiences, modern workplaces improve productivity and efficiency.</a:t>
            </a:r>
          </a:p>
          <a:p>
            <a:endParaRPr lang="en-US" sz="1200">
              <a:solidFill>
                <a:srgbClr val="505050"/>
              </a:solidFill>
            </a:endParaRPr>
          </a:p>
          <a:p>
            <a:r>
              <a:rPr lang="en-US" sz="1200">
                <a:solidFill>
                  <a:srgbClr val="505050"/>
                </a:solidFill>
              </a:rPr>
              <a:t>As work evolves, employees expect improved connections, personalized career development, skill expansion, and up-to-date devices. Meeting these expectations boosts engagement, growth, and employee satisfaction.</a:t>
            </a:r>
            <a:endParaRPr lang="en-US" sz="1200">
              <a:solidFill>
                <a:srgbClr val="505050"/>
              </a:solidFill>
              <a:cs typeface="Segoe UI"/>
            </a:endParaRPr>
          </a:p>
          <a:p>
            <a:endParaRPr lang="en-US" sz="1200">
              <a:solidFill>
                <a:srgbClr val="505050"/>
              </a:solidFill>
              <a:cs typeface="Segoe UI"/>
            </a:endParaRPr>
          </a:p>
        </p:txBody>
      </p:sp>
      <p:pic>
        <p:nvPicPr>
          <p:cNvPr id="13" name="Picture 12" descr="Graphical user interface, application&#10;&#10;Description automatically generated">
            <a:extLst>
              <a:ext uri="{FF2B5EF4-FFF2-40B4-BE49-F238E27FC236}">
                <a16:creationId xmlns:a16="http://schemas.microsoft.com/office/drawing/2014/main" id="{51B7C0BD-93E3-B8B2-1E36-002A9831FB0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572" y="100304"/>
            <a:ext cx="1385999" cy="432000"/>
          </a:xfrm>
          <a:prstGeom prst="rect">
            <a:avLst/>
          </a:prstGeom>
        </p:spPr>
      </p:pic>
      <p:sp>
        <p:nvSpPr>
          <p:cNvPr id="23" name="object 3">
            <a:extLst>
              <a:ext uri="{FF2B5EF4-FFF2-40B4-BE49-F238E27FC236}">
                <a16:creationId xmlns:a16="http://schemas.microsoft.com/office/drawing/2014/main" id="{A3FA6B32-6B12-7C04-E1B0-5B31385F83C6}"/>
              </a:ext>
            </a:extLst>
          </p:cNvPr>
          <p:cNvSpPr txBox="1"/>
          <p:nvPr/>
        </p:nvSpPr>
        <p:spPr>
          <a:xfrm>
            <a:off x="5596193" y="9676928"/>
            <a:ext cx="1948738" cy="135935"/>
          </a:xfrm>
          <a:prstGeom prst="rect">
            <a:avLst/>
          </a:prstGeom>
        </p:spPr>
        <p:txBody>
          <a:bodyPr vert="horz" wrap="square" lIns="0" tIns="12700" rIns="0" bIns="0" rtlCol="0">
            <a:spAutoFit/>
          </a:bodyPr>
          <a:lstStyle/>
          <a:p>
            <a:pPr marL="12700" algn="r">
              <a:lnSpc>
                <a:spcPct val="100000"/>
              </a:lnSpc>
              <a:spcBef>
                <a:spcPts val="100"/>
              </a:spcBef>
            </a:pPr>
            <a:r>
              <a:rPr lang="en-US" sz="800" spc="100">
                <a:solidFill>
                  <a:schemeClr val="bg1"/>
                </a:solidFill>
                <a:cs typeface="DM Sans"/>
              </a:rPr>
              <a:t>PAGE </a:t>
            </a:r>
            <a:fld id="{87E7F0ED-ED76-41F4-8A12-F468F0CB07E8}" type="slidenum">
              <a:rPr lang="en-US" sz="800" spc="100" smtClean="0">
                <a:solidFill>
                  <a:schemeClr val="bg1"/>
                </a:solidFill>
                <a:cs typeface="DM Sans"/>
              </a:rPr>
              <a:t>4</a:t>
            </a:fld>
            <a:endParaRPr lang="en-US" sz="800" spc="100">
              <a:solidFill>
                <a:schemeClr val="bg1"/>
              </a:solidFill>
              <a:cs typeface="DM Sans"/>
            </a:endParaRPr>
          </a:p>
        </p:txBody>
      </p:sp>
      <p:sp>
        <p:nvSpPr>
          <p:cNvPr id="7" name="TextBox 6">
            <a:extLst>
              <a:ext uri="{FF2B5EF4-FFF2-40B4-BE49-F238E27FC236}">
                <a16:creationId xmlns:a16="http://schemas.microsoft.com/office/drawing/2014/main" id="{D9486DE4-E58D-F18B-4205-4C11A6D7C6D6}"/>
              </a:ext>
            </a:extLst>
          </p:cNvPr>
          <p:cNvSpPr txBox="1"/>
          <p:nvPr/>
        </p:nvSpPr>
        <p:spPr>
          <a:xfrm>
            <a:off x="4270740" y="602630"/>
            <a:ext cx="3081830" cy="369332"/>
          </a:xfrm>
          <a:prstGeom prst="rect">
            <a:avLst/>
          </a:prstGeom>
          <a:noFill/>
        </p:spPr>
        <p:txBody>
          <a:bodyPr wrap="square" lIns="91440" tIns="45720" rIns="91440" bIns="45720" rtlCol="0" anchor="t">
            <a:spAutoFit/>
          </a:bodyPr>
          <a:lstStyle/>
          <a:p>
            <a:r>
              <a:rPr lang="en-US">
                <a:solidFill>
                  <a:srgbClr val="505050"/>
                </a:solidFill>
                <a:latin typeface="+mj-lt"/>
                <a:ea typeface="Roboto"/>
              </a:rPr>
              <a:t>What do employees want?</a:t>
            </a:r>
          </a:p>
        </p:txBody>
      </p:sp>
      <p:sp>
        <p:nvSpPr>
          <p:cNvPr id="10" name="TextBox 9">
            <a:extLst>
              <a:ext uri="{FF2B5EF4-FFF2-40B4-BE49-F238E27FC236}">
                <a16:creationId xmlns:a16="http://schemas.microsoft.com/office/drawing/2014/main" id="{88C50F55-AE1F-760D-0049-DDF3A79A1F3F}"/>
              </a:ext>
            </a:extLst>
          </p:cNvPr>
          <p:cNvSpPr txBox="1"/>
          <p:nvPr/>
        </p:nvSpPr>
        <p:spPr>
          <a:xfrm>
            <a:off x="4708839" y="1203715"/>
            <a:ext cx="2836092" cy="292388"/>
          </a:xfrm>
          <a:prstGeom prst="rect">
            <a:avLst/>
          </a:prstGeom>
          <a:noFill/>
        </p:spPr>
        <p:txBody>
          <a:bodyPr wrap="square" lIns="91440" tIns="45720" rIns="91440" bIns="45720" rtlCol="0" anchor="t">
            <a:spAutoFit/>
          </a:bodyPr>
          <a:lstStyle/>
          <a:p>
            <a:r>
              <a:rPr lang="en-US" sz="1300">
                <a:solidFill>
                  <a:srgbClr val="505050"/>
                </a:solidFill>
                <a:latin typeface="Segoe UI Semibold"/>
                <a:cs typeface="Segoe UI Semibold"/>
              </a:rPr>
              <a:t>Work that centers on collaboration</a:t>
            </a:r>
          </a:p>
        </p:txBody>
      </p:sp>
      <p:sp>
        <p:nvSpPr>
          <p:cNvPr id="11" name="TextBox 10">
            <a:extLst>
              <a:ext uri="{FF2B5EF4-FFF2-40B4-BE49-F238E27FC236}">
                <a16:creationId xmlns:a16="http://schemas.microsoft.com/office/drawing/2014/main" id="{04E2C010-9392-A834-A9C5-901CD4D80EBB}"/>
              </a:ext>
            </a:extLst>
          </p:cNvPr>
          <p:cNvSpPr txBox="1"/>
          <p:nvPr/>
        </p:nvSpPr>
        <p:spPr>
          <a:xfrm>
            <a:off x="4260960" y="1119077"/>
            <a:ext cx="697233" cy="461665"/>
          </a:xfrm>
          <a:prstGeom prst="rect">
            <a:avLst/>
          </a:prstGeom>
          <a:noFill/>
        </p:spPr>
        <p:txBody>
          <a:bodyPr wrap="square" rtlCol="0">
            <a:spAutoFit/>
          </a:bodyPr>
          <a:lstStyle/>
          <a:p>
            <a:r>
              <a:rPr lang="en-US" sz="2400">
                <a:solidFill>
                  <a:srgbClr val="505050"/>
                </a:solidFill>
                <a:latin typeface="+mj-lt"/>
                <a:ea typeface="Roboto" panose="02000000000000000000" pitchFamily="2" charset="0"/>
              </a:rPr>
              <a:t>01</a:t>
            </a:r>
            <a:endParaRPr lang="en-US" sz="1100">
              <a:solidFill>
                <a:srgbClr val="505050"/>
              </a:solidFill>
            </a:endParaRPr>
          </a:p>
        </p:txBody>
      </p:sp>
      <p:sp>
        <p:nvSpPr>
          <p:cNvPr id="14" name="TextBox 13">
            <a:extLst>
              <a:ext uri="{FF2B5EF4-FFF2-40B4-BE49-F238E27FC236}">
                <a16:creationId xmlns:a16="http://schemas.microsoft.com/office/drawing/2014/main" id="{466425C7-ED98-26BA-4F04-745E5A2D3AE9}"/>
              </a:ext>
            </a:extLst>
          </p:cNvPr>
          <p:cNvSpPr txBox="1"/>
          <p:nvPr/>
        </p:nvSpPr>
        <p:spPr>
          <a:xfrm>
            <a:off x="4263217" y="1555093"/>
            <a:ext cx="3081830" cy="1200329"/>
          </a:xfrm>
          <a:prstGeom prst="rect">
            <a:avLst/>
          </a:prstGeom>
          <a:noFill/>
          <a:ln>
            <a:noFill/>
          </a:ln>
        </p:spPr>
        <p:txBody>
          <a:bodyPr wrap="square" lIns="91440" tIns="45720" rIns="91440" bIns="45720" rtlCol="0" anchor="t">
            <a:spAutoFit/>
          </a:bodyPr>
          <a:lstStyle/>
          <a:p>
            <a:pPr marL="171450" indent="-171450">
              <a:buFont typeface="Arial" panose="020B0604020202020204" pitchFamily="34" charset="0"/>
              <a:buChar char="•"/>
            </a:pPr>
            <a:r>
              <a:rPr lang="en-US" sz="1200">
                <a:solidFill>
                  <a:srgbClr val="505050"/>
                </a:solidFill>
                <a:cs typeface="Segoe UI"/>
              </a:rPr>
              <a:t>Uninterrupted time with minimal disruptions for meetings and tasks</a:t>
            </a:r>
          </a:p>
          <a:p>
            <a:pPr marL="171450" indent="-171450">
              <a:buFont typeface="Arial" panose="020B0604020202020204" pitchFamily="34" charset="0"/>
              <a:buChar char="•"/>
            </a:pPr>
            <a:r>
              <a:rPr lang="en-US" sz="1200">
                <a:solidFill>
                  <a:srgbClr val="505050"/>
                </a:solidFill>
                <a:cs typeface="Segoe UI"/>
              </a:rPr>
              <a:t>Adaptive technology for collaboration, creativity, productivity, and mobility</a:t>
            </a:r>
          </a:p>
          <a:p>
            <a:pPr marL="171450" indent="-171450">
              <a:buFont typeface="Arial" panose="020B0604020202020204" pitchFamily="34" charset="0"/>
              <a:buChar char="•"/>
            </a:pPr>
            <a:r>
              <a:rPr lang="en-US" sz="1200">
                <a:solidFill>
                  <a:srgbClr val="505050"/>
                </a:solidFill>
                <a:cs typeface="Segoe UI"/>
              </a:rPr>
              <a:t>Video conferencing tools that provide equitable participation from anywhere</a:t>
            </a:r>
          </a:p>
        </p:txBody>
      </p:sp>
      <p:sp>
        <p:nvSpPr>
          <p:cNvPr id="20" name="TextBox 19">
            <a:extLst>
              <a:ext uri="{FF2B5EF4-FFF2-40B4-BE49-F238E27FC236}">
                <a16:creationId xmlns:a16="http://schemas.microsoft.com/office/drawing/2014/main" id="{763CC90A-1901-98DB-34A0-8D7AEBE86692}"/>
              </a:ext>
            </a:extLst>
          </p:cNvPr>
          <p:cNvSpPr txBox="1"/>
          <p:nvPr/>
        </p:nvSpPr>
        <p:spPr>
          <a:xfrm>
            <a:off x="4708839" y="2986870"/>
            <a:ext cx="2636208" cy="492443"/>
          </a:xfrm>
          <a:prstGeom prst="rect">
            <a:avLst/>
          </a:prstGeom>
          <a:noFill/>
        </p:spPr>
        <p:txBody>
          <a:bodyPr wrap="square" lIns="91440" tIns="45720" rIns="91440" bIns="45720" rtlCol="0" anchor="t">
            <a:spAutoFit/>
          </a:bodyPr>
          <a:lstStyle/>
          <a:p>
            <a:r>
              <a:rPr lang="en-US" sz="1300">
                <a:solidFill>
                  <a:srgbClr val="505050"/>
                </a:solidFill>
                <a:latin typeface="Segoe UI Semibold"/>
                <a:cs typeface="Segoe UI Semibold"/>
              </a:rPr>
              <a:t>Opportunities to learn, grow, and contribute</a:t>
            </a:r>
          </a:p>
        </p:txBody>
      </p:sp>
      <p:sp>
        <p:nvSpPr>
          <p:cNvPr id="21" name="TextBox 20">
            <a:extLst>
              <a:ext uri="{FF2B5EF4-FFF2-40B4-BE49-F238E27FC236}">
                <a16:creationId xmlns:a16="http://schemas.microsoft.com/office/drawing/2014/main" id="{49E3283B-635B-1769-8E38-7F4F7F1FB231}"/>
              </a:ext>
            </a:extLst>
          </p:cNvPr>
          <p:cNvSpPr txBox="1"/>
          <p:nvPr/>
        </p:nvSpPr>
        <p:spPr>
          <a:xfrm>
            <a:off x="4260960" y="3002259"/>
            <a:ext cx="697233" cy="461665"/>
          </a:xfrm>
          <a:prstGeom prst="rect">
            <a:avLst/>
          </a:prstGeom>
          <a:noFill/>
        </p:spPr>
        <p:txBody>
          <a:bodyPr wrap="square" rtlCol="0">
            <a:spAutoFit/>
          </a:bodyPr>
          <a:lstStyle/>
          <a:p>
            <a:r>
              <a:rPr lang="en-US" sz="2400">
                <a:solidFill>
                  <a:srgbClr val="505050"/>
                </a:solidFill>
                <a:latin typeface="+mj-lt"/>
                <a:ea typeface="Roboto" panose="02000000000000000000" pitchFamily="2" charset="0"/>
              </a:rPr>
              <a:t>02</a:t>
            </a:r>
            <a:endParaRPr lang="en-US" sz="1100">
              <a:solidFill>
                <a:srgbClr val="505050"/>
              </a:solidFill>
            </a:endParaRPr>
          </a:p>
        </p:txBody>
      </p:sp>
      <p:sp>
        <p:nvSpPr>
          <p:cNvPr id="22" name="TextBox 21">
            <a:extLst>
              <a:ext uri="{FF2B5EF4-FFF2-40B4-BE49-F238E27FC236}">
                <a16:creationId xmlns:a16="http://schemas.microsoft.com/office/drawing/2014/main" id="{8595AA72-15C8-4013-B4E3-517D260AF8CB}"/>
              </a:ext>
            </a:extLst>
          </p:cNvPr>
          <p:cNvSpPr txBox="1"/>
          <p:nvPr/>
        </p:nvSpPr>
        <p:spPr>
          <a:xfrm>
            <a:off x="4263217" y="3486525"/>
            <a:ext cx="2943763" cy="1007545"/>
          </a:xfrm>
          <a:prstGeom prst="rect">
            <a:avLst/>
          </a:prstGeom>
          <a:noFill/>
          <a:ln>
            <a:noFill/>
          </a:ln>
        </p:spPr>
        <p:txBody>
          <a:bodyPr wrap="square" lIns="91440" tIns="45720" rIns="91440" bIns="45720" rtlCol="0" anchor="t">
            <a:spAutoFit/>
          </a:bodyPr>
          <a:lstStyle/>
          <a:p>
            <a:pPr marL="171450" indent="-171450">
              <a:buFont typeface="Arial" panose="020B0604020202020204" pitchFamily="34" charset="0"/>
              <a:buChar char="•"/>
            </a:pPr>
            <a:r>
              <a:rPr lang="en-US" sz="1200">
                <a:solidFill>
                  <a:srgbClr val="505050"/>
                </a:solidFill>
              </a:rPr>
              <a:t>Continuous access to skill-building and growth</a:t>
            </a:r>
            <a:endParaRPr lang="en-US">
              <a:solidFill>
                <a:srgbClr val="505050"/>
              </a:solidFill>
            </a:endParaRPr>
          </a:p>
          <a:p>
            <a:pPr marL="171450" indent="-171450">
              <a:buFont typeface="Arial" panose="020B0604020202020204" pitchFamily="34" charset="0"/>
              <a:buChar char="•"/>
            </a:pPr>
            <a:r>
              <a:rPr lang="en-US" sz="1200">
                <a:solidFill>
                  <a:srgbClr val="505050"/>
                </a:solidFill>
              </a:rPr>
              <a:t>Opportunities for accelerated learning</a:t>
            </a:r>
            <a:endParaRPr lang="en-US" sz="1200">
              <a:solidFill>
                <a:srgbClr val="505050"/>
              </a:solidFill>
              <a:cs typeface="Segoe UI"/>
            </a:endParaRPr>
          </a:p>
          <a:p>
            <a:pPr marL="171450" indent="-171450">
              <a:buFont typeface="Arial" panose="020B0604020202020204" pitchFamily="34" charset="0"/>
              <a:buChar char="•"/>
            </a:pPr>
            <a:r>
              <a:rPr lang="en-US" sz="1200">
                <a:solidFill>
                  <a:srgbClr val="505050"/>
                </a:solidFill>
              </a:rPr>
              <a:t>Technology that stimulates curiosity and supports continual growth</a:t>
            </a:r>
            <a:endParaRPr lang="en-US" sz="1200">
              <a:solidFill>
                <a:srgbClr val="505050"/>
              </a:solidFill>
              <a:cs typeface="Segoe UI"/>
            </a:endParaRPr>
          </a:p>
        </p:txBody>
      </p:sp>
      <p:sp>
        <p:nvSpPr>
          <p:cNvPr id="28" name="TextBox 27">
            <a:extLst>
              <a:ext uri="{FF2B5EF4-FFF2-40B4-BE49-F238E27FC236}">
                <a16:creationId xmlns:a16="http://schemas.microsoft.com/office/drawing/2014/main" id="{9103AEFB-B375-8409-FD72-D0C369C9E78D}"/>
              </a:ext>
            </a:extLst>
          </p:cNvPr>
          <p:cNvSpPr txBox="1"/>
          <p:nvPr/>
        </p:nvSpPr>
        <p:spPr>
          <a:xfrm>
            <a:off x="4708839" y="4828941"/>
            <a:ext cx="2814324" cy="292388"/>
          </a:xfrm>
          <a:prstGeom prst="rect">
            <a:avLst/>
          </a:prstGeom>
          <a:noFill/>
          <a:ln>
            <a:noFill/>
          </a:ln>
        </p:spPr>
        <p:txBody>
          <a:bodyPr wrap="square" lIns="91440" tIns="45720" rIns="91440" bIns="45720" rtlCol="0" anchor="t">
            <a:spAutoFit/>
          </a:bodyPr>
          <a:lstStyle/>
          <a:p>
            <a:r>
              <a:rPr lang="en-US" sz="1300">
                <a:solidFill>
                  <a:srgbClr val="505050"/>
                </a:solidFill>
                <a:latin typeface="Segoe UI Semibold"/>
                <a:cs typeface="Segoe UI Semibold"/>
              </a:rPr>
              <a:t>Technology that unlocks potential</a:t>
            </a:r>
            <a:endParaRPr lang="en-US">
              <a:solidFill>
                <a:srgbClr val="505050"/>
              </a:solidFill>
              <a:cs typeface="Segoe UI"/>
            </a:endParaRPr>
          </a:p>
        </p:txBody>
      </p:sp>
      <p:sp>
        <p:nvSpPr>
          <p:cNvPr id="29" name="TextBox 28">
            <a:extLst>
              <a:ext uri="{FF2B5EF4-FFF2-40B4-BE49-F238E27FC236}">
                <a16:creationId xmlns:a16="http://schemas.microsoft.com/office/drawing/2014/main" id="{460BD5C6-749F-69A6-8A3D-96EDC3D9D28E}"/>
              </a:ext>
            </a:extLst>
          </p:cNvPr>
          <p:cNvSpPr txBox="1"/>
          <p:nvPr/>
        </p:nvSpPr>
        <p:spPr>
          <a:xfrm>
            <a:off x="4260960" y="4739814"/>
            <a:ext cx="697233" cy="461665"/>
          </a:xfrm>
          <a:prstGeom prst="rect">
            <a:avLst/>
          </a:prstGeom>
          <a:noFill/>
          <a:ln>
            <a:noFill/>
          </a:ln>
        </p:spPr>
        <p:txBody>
          <a:bodyPr wrap="square" rtlCol="0">
            <a:spAutoFit/>
          </a:bodyPr>
          <a:lstStyle/>
          <a:p>
            <a:r>
              <a:rPr lang="en-US" sz="2400">
                <a:solidFill>
                  <a:srgbClr val="505050"/>
                </a:solidFill>
                <a:latin typeface="+mj-lt"/>
                <a:ea typeface="Roboto" panose="02000000000000000000" pitchFamily="2" charset="0"/>
              </a:rPr>
              <a:t>03</a:t>
            </a:r>
            <a:endParaRPr lang="en-US" sz="1100">
              <a:solidFill>
                <a:srgbClr val="505050"/>
              </a:solidFill>
            </a:endParaRPr>
          </a:p>
        </p:txBody>
      </p:sp>
      <p:sp>
        <p:nvSpPr>
          <p:cNvPr id="30" name="TextBox 29">
            <a:extLst>
              <a:ext uri="{FF2B5EF4-FFF2-40B4-BE49-F238E27FC236}">
                <a16:creationId xmlns:a16="http://schemas.microsoft.com/office/drawing/2014/main" id="{AD1C187B-E48F-9CD6-2E89-50DED04A6C03}"/>
              </a:ext>
            </a:extLst>
          </p:cNvPr>
          <p:cNvSpPr txBox="1"/>
          <p:nvPr/>
        </p:nvSpPr>
        <p:spPr>
          <a:xfrm>
            <a:off x="4263217" y="5195301"/>
            <a:ext cx="3260505" cy="1384995"/>
          </a:xfrm>
          <a:prstGeom prst="rect">
            <a:avLst/>
          </a:prstGeom>
          <a:noFill/>
          <a:ln>
            <a:noFill/>
          </a:ln>
        </p:spPr>
        <p:txBody>
          <a:bodyPr wrap="square" lIns="91440" tIns="45720" rIns="91440" bIns="45720" rtlCol="0" anchor="t">
            <a:spAutoFit/>
          </a:bodyPr>
          <a:lstStyle/>
          <a:p>
            <a:pPr marL="171450" indent="-171450">
              <a:buFont typeface="Arial" panose="020B0604020202020204" pitchFamily="34" charset="0"/>
              <a:buChar char="•"/>
            </a:pPr>
            <a:r>
              <a:rPr lang="en-US" sz="1200">
                <a:solidFill>
                  <a:srgbClr val="505050"/>
                </a:solidFill>
              </a:rPr>
              <a:t>Versatile, easily managed hardware that reduces the need for multiple devices</a:t>
            </a:r>
          </a:p>
          <a:p>
            <a:pPr marL="171450" indent="-171450">
              <a:buFont typeface="Arial" panose="020B0604020202020204" pitchFamily="34" charset="0"/>
              <a:buChar char="•"/>
            </a:pPr>
            <a:r>
              <a:rPr lang="en-US" sz="1200">
                <a:solidFill>
                  <a:srgbClr val="505050"/>
                </a:solidFill>
              </a:rPr>
              <a:t>Intuitive technology that shortens the learning curve and enables imaginative problem-solving</a:t>
            </a:r>
            <a:endParaRPr lang="en-US" sz="1200">
              <a:solidFill>
                <a:srgbClr val="505050"/>
              </a:solidFill>
              <a:cs typeface="Segoe UI"/>
            </a:endParaRPr>
          </a:p>
          <a:p>
            <a:pPr marL="171450" indent="-171450">
              <a:buFont typeface="Arial" panose="020B0604020202020204" pitchFamily="34" charset="0"/>
              <a:buChar char="•"/>
            </a:pPr>
            <a:r>
              <a:rPr lang="en-US" sz="1200">
                <a:solidFill>
                  <a:srgbClr val="505050"/>
                </a:solidFill>
              </a:rPr>
              <a:t>Maximizing talent and performance through streamlined technology</a:t>
            </a:r>
            <a:endParaRPr lang="en-US" sz="1200">
              <a:solidFill>
                <a:srgbClr val="505050"/>
              </a:solidFill>
              <a:cs typeface="Segoe UI"/>
            </a:endParaRPr>
          </a:p>
        </p:txBody>
      </p:sp>
      <p:pic>
        <p:nvPicPr>
          <p:cNvPr id="19" name="Picture 18">
            <a:extLst>
              <a:ext uri="{FF2B5EF4-FFF2-40B4-BE49-F238E27FC236}">
                <a16:creationId xmlns:a16="http://schemas.microsoft.com/office/drawing/2014/main" id="{C8780C9A-8946-E001-5350-2842B5FF8697}"/>
              </a:ext>
            </a:extLst>
          </p:cNvPr>
          <p:cNvPicPr>
            <a:picLocks noChangeAspect="1"/>
          </p:cNvPicPr>
          <p:nvPr/>
        </p:nvPicPr>
        <p:blipFill>
          <a:blip r:embed="rId5">
            <a:extLst>
              <a:ext uri="{28A0092B-C50C-407E-A947-70E740481C1C}">
                <a14:useLocalDpi xmlns:a14="http://schemas.microsoft.com/office/drawing/2010/main" val="0"/>
              </a:ext>
            </a:extLst>
          </a:blip>
          <a:srcRect l="5731" r="5731"/>
          <a:stretch/>
        </p:blipFill>
        <p:spPr>
          <a:xfrm>
            <a:off x="3974400" y="7200912"/>
            <a:ext cx="3798000" cy="2857488"/>
          </a:xfrm>
          <a:prstGeom prst="rect">
            <a:avLst/>
          </a:prstGeom>
        </p:spPr>
      </p:pic>
    </p:spTree>
    <p:extLst>
      <p:ext uri="{BB962C8B-B14F-4D97-AF65-F5344CB8AC3E}">
        <p14:creationId xmlns:p14="http://schemas.microsoft.com/office/powerpoint/2010/main" val="316208334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3A954835-A3AE-8279-64F9-381D7153EFE0}"/>
              </a:ext>
            </a:extLst>
          </p:cNvPr>
          <p:cNvSpPr txBox="1"/>
          <p:nvPr/>
        </p:nvSpPr>
        <p:spPr>
          <a:xfrm>
            <a:off x="435027" y="1853201"/>
            <a:ext cx="3078297" cy="3785652"/>
          </a:xfrm>
          <a:prstGeom prst="rect">
            <a:avLst/>
          </a:prstGeom>
          <a:noFill/>
        </p:spPr>
        <p:txBody>
          <a:bodyPr wrap="square" lIns="91440" tIns="45720" rIns="91440" bIns="45720" rtlCol="0" anchor="t">
            <a:spAutoFit/>
          </a:bodyPr>
          <a:lstStyle/>
          <a:p>
            <a:r>
              <a:rPr lang="en-US" sz="1200">
                <a:solidFill>
                  <a:srgbClr val="505050"/>
                </a:solidFill>
              </a:rPr>
              <a:t>Technology plays a crucial role in shaping the modern employee experience. From advanced productivity apps and collaboration tools to versatile devices, technology simplifies processes and workflows. Smooth connections and communication tools ensure seamless </a:t>
            </a:r>
            <a:br>
              <a:rPr lang="en-US" sz="1200">
                <a:solidFill>
                  <a:srgbClr val="505050"/>
                </a:solidFill>
              </a:rPr>
            </a:br>
            <a:r>
              <a:rPr lang="en-US" sz="1200">
                <a:solidFill>
                  <a:srgbClr val="505050"/>
                </a:solidFill>
              </a:rPr>
              <a:t>and secured access to resources and opportunities, promoting equitable </a:t>
            </a:r>
            <a:br>
              <a:rPr lang="en-US" sz="1200">
                <a:solidFill>
                  <a:srgbClr val="505050"/>
                </a:solidFill>
              </a:rPr>
            </a:br>
            <a:r>
              <a:rPr lang="en-US" sz="1200">
                <a:solidFill>
                  <a:srgbClr val="505050"/>
                </a:solidFill>
              </a:rPr>
              <a:t>access for all employees—regardless of their location. </a:t>
            </a:r>
          </a:p>
          <a:p>
            <a:endParaRPr lang="en-US" sz="1200">
              <a:solidFill>
                <a:srgbClr val="505050"/>
              </a:solidFill>
            </a:endParaRPr>
          </a:p>
          <a:p>
            <a:r>
              <a:rPr kumimoji="0" lang="en-US" sz="1200" b="0" i="0" u="none" strike="noStrike" kern="1200" cap="none" spc="0" normalizeH="0" baseline="0" noProof="0">
                <a:ln>
                  <a:noFill/>
                </a:ln>
                <a:solidFill>
                  <a:srgbClr val="505050"/>
                </a:solidFill>
                <a:effectLst/>
                <a:uLnTx/>
                <a:uFillTx/>
                <a:latin typeface="Segoe UI"/>
                <a:ea typeface="+mn-ea"/>
                <a:cs typeface="+mn-cs"/>
              </a:rPr>
              <a:t>Modern devices reduce employees’ stress by streamlining tasks, alleviating workloads, and enhancing their natural capabilities. That improves work quality, individual performance, and overall business outcomes. As AI-powered tools continue to emerge, they lighten workloads and reduce digital debt.</a:t>
            </a:r>
            <a:endParaRPr lang="en-US" sz="1200" b="0" i="0" u="none" strike="noStrike" kern="1200" cap="none" spc="0" normalizeH="0" baseline="0" noProof="0">
              <a:ln>
                <a:noFill/>
              </a:ln>
              <a:solidFill>
                <a:srgbClr val="505050"/>
              </a:solidFill>
              <a:effectLst/>
              <a:uLnTx/>
              <a:uFillTx/>
              <a:latin typeface="Segoe UI"/>
              <a:cs typeface="Segoe UI"/>
            </a:endParaRPr>
          </a:p>
        </p:txBody>
      </p:sp>
      <p:pic>
        <p:nvPicPr>
          <p:cNvPr id="13" name="Picture 12" descr="Graphical user interface, application&#10;&#10;Description automatically generated">
            <a:extLst>
              <a:ext uri="{FF2B5EF4-FFF2-40B4-BE49-F238E27FC236}">
                <a16:creationId xmlns:a16="http://schemas.microsoft.com/office/drawing/2014/main" id="{51B7C0BD-93E3-B8B2-1E36-002A9831FB0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572" y="100304"/>
            <a:ext cx="1385999" cy="432000"/>
          </a:xfrm>
          <a:prstGeom prst="rect">
            <a:avLst/>
          </a:prstGeom>
        </p:spPr>
      </p:pic>
      <p:sp>
        <p:nvSpPr>
          <p:cNvPr id="23" name="object 3">
            <a:extLst>
              <a:ext uri="{FF2B5EF4-FFF2-40B4-BE49-F238E27FC236}">
                <a16:creationId xmlns:a16="http://schemas.microsoft.com/office/drawing/2014/main" id="{A3FA6B32-6B12-7C04-E1B0-5B31385F83C6}"/>
              </a:ext>
            </a:extLst>
          </p:cNvPr>
          <p:cNvSpPr txBox="1"/>
          <p:nvPr/>
        </p:nvSpPr>
        <p:spPr>
          <a:xfrm>
            <a:off x="5596193" y="9676928"/>
            <a:ext cx="1948738" cy="135935"/>
          </a:xfrm>
          <a:prstGeom prst="rect">
            <a:avLst/>
          </a:prstGeom>
        </p:spPr>
        <p:txBody>
          <a:bodyPr vert="horz" wrap="square" lIns="0" tIns="12700" rIns="0" bIns="0" rtlCol="0">
            <a:spAutoFit/>
          </a:bodyPr>
          <a:lstStyle/>
          <a:p>
            <a:pPr marL="12700" algn="r">
              <a:lnSpc>
                <a:spcPct val="100000"/>
              </a:lnSpc>
              <a:spcBef>
                <a:spcPts val="100"/>
              </a:spcBef>
            </a:pPr>
            <a:r>
              <a:rPr lang="en-US" sz="800" spc="100">
                <a:solidFill>
                  <a:srgbClr val="505050"/>
                </a:solidFill>
                <a:cs typeface="DM Sans"/>
              </a:rPr>
              <a:t>PAGE </a:t>
            </a:r>
            <a:fld id="{87E7F0ED-ED76-41F4-8A12-F468F0CB07E8}" type="slidenum">
              <a:rPr lang="en-US" sz="800" spc="100" smtClean="0">
                <a:solidFill>
                  <a:srgbClr val="505050"/>
                </a:solidFill>
                <a:cs typeface="DM Sans"/>
              </a:rPr>
              <a:t>5</a:t>
            </a:fld>
            <a:endParaRPr lang="en-US" sz="800" spc="100">
              <a:solidFill>
                <a:srgbClr val="505050"/>
              </a:solidFill>
              <a:cs typeface="DM Sans"/>
            </a:endParaRPr>
          </a:p>
        </p:txBody>
      </p:sp>
      <p:sp>
        <p:nvSpPr>
          <p:cNvPr id="31" name="TextBox 30">
            <a:extLst>
              <a:ext uri="{FF2B5EF4-FFF2-40B4-BE49-F238E27FC236}">
                <a16:creationId xmlns:a16="http://schemas.microsoft.com/office/drawing/2014/main" id="{66B77C58-4677-CE12-2222-BB2FA926982D}"/>
              </a:ext>
            </a:extLst>
          </p:cNvPr>
          <p:cNvSpPr txBox="1"/>
          <p:nvPr/>
        </p:nvSpPr>
        <p:spPr>
          <a:xfrm>
            <a:off x="4259077" y="3669249"/>
            <a:ext cx="3146239" cy="6001643"/>
          </a:xfrm>
          <a:prstGeom prst="rect">
            <a:avLst/>
          </a:prstGeom>
          <a:noFill/>
        </p:spPr>
        <p:txBody>
          <a:bodyPr wrap="square" lIns="91440" tIns="45720" rIns="91440" bIns="45720" rtlCol="0" anchor="t">
            <a:spAutoFit/>
          </a:bodyPr>
          <a:lstStyle/>
          <a:p>
            <a:r>
              <a:rPr lang="en-US" sz="1200">
                <a:solidFill>
                  <a:srgbClr val="505050"/>
                </a:solidFill>
              </a:rPr>
              <a:t>AI is shifting the focus of work from processes and policies to people. Moving forward, it will be a key instrument for reducing digital debt and building better experiences. As virtual co-pilots get more complex and capable, they’ll set employees free to pursue the human side of work: creativity, relationships, and solving organizational problems. </a:t>
            </a:r>
          </a:p>
          <a:p>
            <a:endParaRPr lang="en-US" sz="1200">
              <a:solidFill>
                <a:srgbClr val="505050"/>
              </a:solidFill>
            </a:endParaRPr>
          </a:p>
          <a:p>
            <a:r>
              <a:rPr lang="en-US" sz="1200">
                <a:solidFill>
                  <a:srgbClr val="505050"/>
                </a:solidFill>
                <a:latin typeface="Segoe UI Semibold"/>
                <a:cs typeface="Segoe UI Semibold"/>
              </a:rPr>
              <a:t>Extending employee capabilities: </a:t>
            </a:r>
            <a:r>
              <a:rPr lang="en-US" sz="1200">
                <a:solidFill>
                  <a:srgbClr val="505050"/>
                </a:solidFill>
              </a:rPr>
              <a:t>By collaborating on complex tasks like </a:t>
            </a:r>
            <a:br>
              <a:rPr lang="en-US" sz="1200">
                <a:solidFill>
                  <a:srgbClr val="505050"/>
                </a:solidFill>
              </a:rPr>
            </a:br>
            <a:r>
              <a:rPr lang="en-US" sz="1200">
                <a:solidFill>
                  <a:srgbClr val="505050"/>
                </a:solidFill>
              </a:rPr>
              <a:t>data analysis, creative work, copywriting, editing, and idea generation, AI saves </a:t>
            </a:r>
            <a:br>
              <a:rPr lang="en-US" sz="1200">
                <a:solidFill>
                  <a:srgbClr val="505050"/>
                </a:solidFill>
              </a:rPr>
            </a:br>
            <a:r>
              <a:rPr lang="en-US" sz="1200">
                <a:solidFill>
                  <a:srgbClr val="505050"/>
                </a:solidFill>
              </a:rPr>
              <a:t>time, enhances creativity, and minimizes workflow obstacles.</a:t>
            </a:r>
          </a:p>
          <a:p>
            <a:endParaRPr lang="en-US" sz="1200">
              <a:solidFill>
                <a:srgbClr val="505050"/>
              </a:solidFill>
            </a:endParaRPr>
          </a:p>
          <a:p>
            <a:r>
              <a:rPr lang="en-US" sz="1200">
                <a:solidFill>
                  <a:srgbClr val="505050"/>
                </a:solidFill>
                <a:latin typeface="Segoe UI Semibold"/>
                <a:cs typeface="Segoe UI Semibold"/>
              </a:rPr>
              <a:t>Streamlining work processes:</a:t>
            </a:r>
            <a:r>
              <a:rPr lang="en-US" sz="1200">
                <a:solidFill>
                  <a:srgbClr val="505050"/>
                </a:solidFill>
                <a:latin typeface="Segoe UI"/>
                <a:cs typeface="Segoe UI Semibold"/>
              </a:rPr>
              <a:t> </a:t>
            </a:r>
            <a:r>
              <a:rPr lang="en-US" sz="1200">
                <a:solidFill>
                  <a:srgbClr val="505050"/>
                </a:solidFill>
              </a:rPr>
              <a:t>Automation diminishes the tedium of manual work, including remote management of devices for IT teams. By automating routine tasks, employees can focus on more strategic and value-added activities.</a:t>
            </a:r>
            <a:endParaRPr lang="en-US" sz="1200">
              <a:solidFill>
                <a:srgbClr val="505050"/>
              </a:solidFill>
              <a:cs typeface="Segoe UI"/>
            </a:endParaRPr>
          </a:p>
          <a:p>
            <a:endParaRPr lang="en-US" sz="1200">
              <a:solidFill>
                <a:srgbClr val="505050"/>
              </a:solidFill>
            </a:endParaRPr>
          </a:p>
          <a:p>
            <a:r>
              <a:rPr lang="en-US" sz="1200">
                <a:solidFill>
                  <a:srgbClr val="505050"/>
                </a:solidFill>
                <a:latin typeface="Segoe UI Semibold"/>
                <a:cs typeface="Segoe UI Semibold"/>
              </a:rPr>
              <a:t>Boosting productivity through collaboration: </a:t>
            </a:r>
            <a:r>
              <a:rPr lang="en-US" sz="1200">
                <a:solidFill>
                  <a:srgbClr val="505050"/>
                </a:solidFill>
              </a:rPr>
              <a:t>Tools like Surface Hub 2S </a:t>
            </a:r>
            <a:br>
              <a:rPr lang="en-US" sz="1200">
                <a:solidFill>
                  <a:srgbClr val="505050"/>
                </a:solidFill>
              </a:rPr>
            </a:br>
            <a:r>
              <a:rPr lang="en-US" sz="1200">
                <a:solidFill>
                  <a:srgbClr val="505050"/>
                </a:solidFill>
              </a:rPr>
              <a:t>for Business powered by AI, interactive touchscreens, and on-screen inking </a:t>
            </a:r>
            <a:br>
              <a:rPr lang="en-US" sz="1200">
                <a:solidFill>
                  <a:srgbClr val="505050"/>
                </a:solidFill>
              </a:rPr>
            </a:br>
            <a:r>
              <a:rPr lang="en-US" sz="1200">
                <a:solidFill>
                  <a:srgbClr val="505050"/>
                </a:solidFill>
              </a:rPr>
              <a:t>enable interactive teamwork, efficient note-taking, and natural creative expression. </a:t>
            </a:r>
            <a:br>
              <a:rPr lang="en-US" sz="1200">
                <a:solidFill>
                  <a:srgbClr val="505050"/>
                </a:solidFill>
              </a:rPr>
            </a:br>
            <a:r>
              <a:rPr lang="en-US" sz="1200">
                <a:solidFill>
                  <a:srgbClr val="505050"/>
                </a:solidFill>
              </a:rPr>
              <a:t>They drive enhanced productivity and organizational success. </a:t>
            </a:r>
          </a:p>
        </p:txBody>
      </p:sp>
      <p:sp>
        <p:nvSpPr>
          <p:cNvPr id="45" name="TextBox 44">
            <a:extLst>
              <a:ext uri="{FF2B5EF4-FFF2-40B4-BE49-F238E27FC236}">
                <a16:creationId xmlns:a16="http://schemas.microsoft.com/office/drawing/2014/main" id="{D286552D-C4D3-0508-1A76-ECF496B14735}"/>
              </a:ext>
            </a:extLst>
          </p:cNvPr>
          <p:cNvSpPr txBox="1"/>
          <p:nvPr/>
        </p:nvSpPr>
        <p:spPr>
          <a:xfrm>
            <a:off x="438287" y="9639583"/>
            <a:ext cx="3542942" cy="215444"/>
          </a:xfrm>
          <a:prstGeom prst="rect">
            <a:avLst/>
          </a:prstGeom>
          <a:noFill/>
        </p:spPr>
        <p:txBody>
          <a:bodyPr wrap="square" lIns="91440" tIns="45720" rIns="91440" bIns="45720" rtlCol="0" anchor="b">
            <a:spAutoFit/>
          </a:bodyPr>
          <a:lstStyle/>
          <a:p>
            <a:r>
              <a:rPr lang="en-CA" sz="800" baseline="30000">
                <a:solidFill>
                  <a:srgbClr val="505050"/>
                </a:solidFill>
                <a:ea typeface="Arial" panose="020B0604020202020204" pitchFamily="34" charset="0"/>
                <a:cs typeface="Arial" panose="020B0604020202020204" pitchFamily="34" charset="0"/>
              </a:rPr>
              <a:t>1</a:t>
            </a:r>
            <a:r>
              <a:rPr lang="en-CA" sz="800">
                <a:solidFill>
                  <a:srgbClr val="505050"/>
                </a:solidFill>
                <a:effectLst/>
                <a:ea typeface="Arial" panose="020B0604020202020204" pitchFamily="34" charset="0"/>
                <a:cs typeface="Arial" panose="020B0604020202020204" pitchFamily="34" charset="0"/>
              </a:rPr>
              <a:t>Microsoft, </a:t>
            </a:r>
            <a:r>
              <a:rPr lang="en-CA" sz="800" u="sng">
                <a:solidFill>
                  <a:srgbClr val="0078D4"/>
                </a:solidFill>
                <a:effectLst/>
                <a:ea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Work Trends Index Annual Report: Will AI Fix Work?</a:t>
            </a:r>
            <a:r>
              <a:rPr lang="en-CA" sz="800">
                <a:solidFill>
                  <a:srgbClr val="505050"/>
                </a:solidFill>
                <a:effectLst/>
                <a:ea typeface="Arial" panose="020B0604020202020204" pitchFamily="34" charset="0"/>
                <a:cs typeface="Arial" panose="020B0604020202020204" pitchFamily="34" charset="0"/>
              </a:rPr>
              <a:t>, May</a:t>
            </a:r>
            <a:r>
              <a:rPr lang="en-CA" sz="800">
                <a:effectLst/>
                <a:ea typeface="Arial" panose="020B0604020202020204" pitchFamily="34" charset="0"/>
                <a:cs typeface="Arial" panose="020B0604020202020204" pitchFamily="34" charset="0"/>
              </a:rPr>
              <a:t> </a:t>
            </a:r>
            <a:r>
              <a:rPr lang="en-CA" sz="800">
                <a:solidFill>
                  <a:srgbClr val="505050"/>
                </a:solidFill>
                <a:effectLst/>
                <a:ea typeface="Arial" panose="020B0604020202020204" pitchFamily="34" charset="0"/>
                <a:cs typeface="Arial" panose="020B0604020202020204" pitchFamily="34" charset="0"/>
              </a:rPr>
              <a:t>2023.</a:t>
            </a:r>
            <a:endParaRPr lang="en-CA" sz="800">
              <a:solidFill>
                <a:srgbClr val="505050"/>
              </a:solidFill>
              <a:effectLst/>
              <a:ea typeface="Calibri" panose="020F0502020204030204" pitchFamily="34" charset="0"/>
              <a:cs typeface="Arial" panose="020B0604020202020204" pitchFamily="34" charset="0"/>
            </a:endParaRPr>
          </a:p>
        </p:txBody>
      </p:sp>
      <p:sp>
        <p:nvSpPr>
          <p:cNvPr id="32" name="TextBox 31">
            <a:extLst>
              <a:ext uri="{FF2B5EF4-FFF2-40B4-BE49-F238E27FC236}">
                <a16:creationId xmlns:a16="http://schemas.microsoft.com/office/drawing/2014/main" id="{FB179E7A-AD2A-A809-F424-CA47BF9BD41A}"/>
              </a:ext>
            </a:extLst>
          </p:cNvPr>
          <p:cNvSpPr txBox="1"/>
          <p:nvPr/>
        </p:nvSpPr>
        <p:spPr>
          <a:xfrm>
            <a:off x="433804" y="576072"/>
            <a:ext cx="3104425" cy="1200329"/>
          </a:xfrm>
          <a:prstGeom prst="rect">
            <a:avLst/>
          </a:prstGeom>
          <a:noFill/>
        </p:spPr>
        <p:txBody>
          <a:bodyPr wrap="square" lIns="91440" tIns="45720" rIns="91440" bIns="45720" rtlCol="0" anchor="b">
            <a:spAutoFit/>
          </a:bodyPr>
          <a:lstStyle/>
          <a:p>
            <a:pPr>
              <a:defRPr/>
            </a:pPr>
            <a:r>
              <a:rPr lang="en-US" sz="2400">
                <a:solidFill>
                  <a:srgbClr val="505050"/>
                </a:solidFill>
                <a:latin typeface="+mj-lt"/>
                <a:ea typeface="Roboto"/>
                <a:cs typeface="Roboto"/>
              </a:rPr>
              <a:t>Technology is at </a:t>
            </a:r>
            <a:br>
              <a:rPr lang="en-US" sz="2400">
                <a:solidFill>
                  <a:srgbClr val="505050"/>
                </a:solidFill>
                <a:latin typeface="+mj-lt"/>
                <a:ea typeface="Roboto"/>
                <a:cs typeface="Roboto"/>
              </a:rPr>
            </a:br>
            <a:r>
              <a:rPr lang="en-US" sz="2400">
                <a:solidFill>
                  <a:srgbClr val="505050"/>
                </a:solidFill>
                <a:latin typeface="+mj-lt"/>
                <a:ea typeface="Roboto"/>
                <a:cs typeface="Roboto"/>
              </a:rPr>
              <a:t>the heart of the employee experience</a:t>
            </a:r>
            <a:endParaRPr lang="en-US" sz="2400">
              <a:solidFill>
                <a:srgbClr val="505050"/>
              </a:solidFill>
              <a:latin typeface="+mj-lt"/>
              <a:ea typeface="Roboto" panose="02000000000000000000" pitchFamily="2" charset="0"/>
              <a:cs typeface="Roboto" panose="02000000000000000000" pitchFamily="2" charset="0"/>
            </a:endParaRPr>
          </a:p>
        </p:txBody>
      </p:sp>
      <p:sp>
        <p:nvSpPr>
          <p:cNvPr id="12" name="Rectangle 11">
            <a:extLst>
              <a:ext uri="{FF2B5EF4-FFF2-40B4-BE49-F238E27FC236}">
                <a16:creationId xmlns:a16="http://schemas.microsoft.com/office/drawing/2014/main" id="{1105E240-8F89-C227-C41B-C9CD791AEC0C}"/>
              </a:ext>
            </a:extLst>
          </p:cNvPr>
          <p:cNvSpPr/>
          <p:nvPr/>
        </p:nvSpPr>
        <p:spPr>
          <a:xfrm>
            <a:off x="3981229" y="245537"/>
            <a:ext cx="3791169" cy="3161827"/>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0" name="TextBox 39">
            <a:extLst>
              <a:ext uri="{FF2B5EF4-FFF2-40B4-BE49-F238E27FC236}">
                <a16:creationId xmlns:a16="http://schemas.microsoft.com/office/drawing/2014/main" id="{354DA4D9-446B-A6DC-81EF-AC6FD01D062B}"/>
              </a:ext>
            </a:extLst>
          </p:cNvPr>
          <p:cNvSpPr txBox="1"/>
          <p:nvPr/>
        </p:nvSpPr>
        <p:spPr>
          <a:xfrm>
            <a:off x="4273590" y="622764"/>
            <a:ext cx="3393008" cy="2400657"/>
          </a:xfrm>
          <a:prstGeom prst="rect">
            <a:avLst/>
          </a:prstGeom>
          <a:noFill/>
          <a:ln>
            <a:noFill/>
          </a:ln>
        </p:spPr>
        <p:txBody>
          <a:bodyPr wrap="square" lIns="91440" tIns="45720" rIns="91440" bIns="45720" rtlCol="0" anchor="t">
            <a:spAutoFit/>
          </a:bodyPr>
          <a:lstStyle/>
          <a:p>
            <a:r>
              <a:rPr lang="en-US">
                <a:solidFill>
                  <a:srgbClr val="505050"/>
                </a:solidFill>
                <a:latin typeface="+mj-lt"/>
                <a:ea typeface="Roboto"/>
              </a:rPr>
              <a:t>What is digital debt?</a:t>
            </a:r>
            <a:br>
              <a:rPr lang="en-US" sz="1200">
                <a:solidFill>
                  <a:srgbClr val="505050"/>
                </a:solidFill>
              </a:rPr>
            </a:br>
            <a:br>
              <a:rPr lang="en-US" sz="1200">
                <a:solidFill>
                  <a:srgbClr val="505050"/>
                </a:solidFill>
              </a:rPr>
            </a:br>
            <a:r>
              <a:rPr lang="en-US" sz="1200">
                <a:solidFill>
                  <a:srgbClr val="505050"/>
                </a:solidFill>
              </a:rPr>
              <a:t>Digital debt is the burden of unfinished   </a:t>
            </a:r>
          </a:p>
          <a:p>
            <a:r>
              <a:rPr lang="en-US" sz="1200">
                <a:solidFill>
                  <a:srgbClr val="505050"/>
                </a:solidFill>
              </a:rPr>
              <a:t>tasks and unprocessed information that accumulates in the digital work environment. It’s a result of the overwhelming volume of emails, meetings, chats, and notifications </a:t>
            </a:r>
          </a:p>
          <a:p>
            <a:r>
              <a:rPr lang="en-US" sz="1200">
                <a:solidFill>
                  <a:srgbClr val="505050"/>
                </a:solidFill>
              </a:rPr>
              <a:t>that lead to increased stress and anxiety. Managing digital debt requires effective strategies and tools to prioritize tasks and streamline workflows, promoting </a:t>
            </a:r>
          </a:p>
          <a:p>
            <a:r>
              <a:rPr lang="en-US" sz="1200">
                <a:solidFill>
                  <a:srgbClr val="505050"/>
                </a:solidFill>
              </a:rPr>
              <a:t>productivity and work-life balance. </a:t>
            </a:r>
          </a:p>
        </p:txBody>
      </p:sp>
      <p:sp>
        <p:nvSpPr>
          <p:cNvPr id="9" name="TextBox 8">
            <a:extLst>
              <a:ext uri="{FF2B5EF4-FFF2-40B4-BE49-F238E27FC236}">
                <a16:creationId xmlns:a16="http://schemas.microsoft.com/office/drawing/2014/main" id="{CD91A95A-BCE9-33C3-C487-92B475D6AE89}"/>
              </a:ext>
            </a:extLst>
          </p:cNvPr>
          <p:cNvSpPr txBox="1"/>
          <p:nvPr/>
        </p:nvSpPr>
        <p:spPr>
          <a:xfrm>
            <a:off x="478268" y="7568857"/>
            <a:ext cx="2911687" cy="523220"/>
          </a:xfrm>
          <a:prstGeom prst="rect">
            <a:avLst/>
          </a:prstGeom>
          <a:noFill/>
        </p:spPr>
        <p:txBody>
          <a:bodyPr wrap="square" lIns="91440" tIns="45720" rIns="91440" bIns="45720" rtlCol="0" anchor="b">
            <a:spAutoFit/>
          </a:bodyPr>
          <a:lstStyle/>
          <a:p>
            <a:pPr>
              <a:defRPr/>
            </a:pPr>
            <a:endParaRPr lang="en-US" sz="2800">
              <a:solidFill>
                <a:srgbClr val="505050"/>
              </a:solidFill>
              <a:latin typeface="+mj-lt"/>
              <a:ea typeface="Roboto" panose="02000000000000000000" pitchFamily="2" charset="0"/>
              <a:cs typeface="Roboto" panose="02000000000000000000" pitchFamily="2" charset="0"/>
            </a:endParaRPr>
          </a:p>
        </p:txBody>
      </p:sp>
      <p:sp>
        <p:nvSpPr>
          <p:cNvPr id="11" name="object 5">
            <a:extLst>
              <a:ext uri="{FF2B5EF4-FFF2-40B4-BE49-F238E27FC236}">
                <a16:creationId xmlns:a16="http://schemas.microsoft.com/office/drawing/2014/main" id="{194A4F47-A4A0-0FCD-3818-AF43DA52C872}"/>
              </a:ext>
            </a:extLst>
          </p:cNvPr>
          <p:cNvSpPr txBox="1"/>
          <p:nvPr/>
        </p:nvSpPr>
        <p:spPr>
          <a:xfrm>
            <a:off x="1377148" y="7906058"/>
            <a:ext cx="1879593" cy="470000"/>
          </a:xfrm>
          <a:prstGeom prst="rect">
            <a:avLst/>
          </a:prstGeom>
        </p:spPr>
        <p:txBody>
          <a:bodyPr vert="horz" wrap="square" lIns="0" tIns="8255" rIns="0" bIns="0" rtlCol="0" anchor="ctr">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2700" marR="5080"/>
            <a:r>
              <a:rPr lang="en-US" sz="1000">
                <a:solidFill>
                  <a:srgbClr val="505050"/>
                </a:solidFill>
              </a:rPr>
              <a:t>say they struggle with too much time spent searching for information in their workday.</a:t>
            </a:r>
            <a:r>
              <a:rPr lang="en-US" sz="1000" baseline="30000">
                <a:solidFill>
                  <a:srgbClr val="505050"/>
                </a:solidFill>
              </a:rPr>
              <a:t>1</a:t>
            </a:r>
            <a:endParaRPr lang="en-US" sz="1000" baseline="30000">
              <a:solidFill>
                <a:srgbClr val="505050"/>
              </a:solidFill>
              <a:cs typeface="Segoe UI"/>
            </a:endParaRPr>
          </a:p>
        </p:txBody>
      </p:sp>
      <p:sp>
        <p:nvSpPr>
          <p:cNvPr id="16" name="TextBox 2">
            <a:extLst>
              <a:ext uri="{FF2B5EF4-FFF2-40B4-BE49-F238E27FC236}">
                <a16:creationId xmlns:a16="http://schemas.microsoft.com/office/drawing/2014/main" id="{9230B4E2-98DE-40B9-5EE4-179E95C3A55F}"/>
              </a:ext>
            </a:extLst>
          </p:cNvPr>
          <p:cNvSpPr txBox="1"/>
          <p:nvPr/>
        </p:nvSpPr>
        <p:spPr>
          <a:xfrm>
            <a:off x="436873" y="7848671"/>
            <a:ext cx="1195429" cy="584775"/>
          </a:xfrm>
          <a:prstGeom prst="rect">
            <a:avLst/>
          </a:prstGeom>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2700" marR="5080"/>
            <a:r>
              <a:rPr lang="en-US" sz="3200">
                <a:solidFill>
                  <a:srgbClr val="505050"/>
                </a:solidFill>
                <a:latin typeface="Segoe UI Semibold" panose="020B0702040204020203" pitchFamily="34" charset="0"/>
                <a:ea typeface="Roboto" panose="02000000000000000000" pitchFamily="2" charset="0"/>
                <a:cs typeface="Segoe UI Semibold" panose="020B0702040204020203" pitchFamily="34" charset="0"/>
              </a:rPr>
              <a:t>62</a:t>
            </a:r>
            <a:r>
              <a:rPr lang="en-US">
                <a:solidFill>
                  <a:srgbClr val="505050"/>
                </a:solidFill>
                <a:latin typeface="Segoe UI Semibold" panose="020B0702040204020203" pitchFamily="34" charset="0"/>
                <a:ea typeface="Roboto" panose="02000000000000000000" pitchFamily="2" charset="0"/>
                <a:cs typeface="Segoe UI Semibold" panose="020B0702040204020203" pitchFamily="34" charset="0"/>
              </a:rPr>
              <a:t>%</a:t>
            </a:r>
            <a:endParaRPr lang="en-US" sz="2400">
              <a:solidFill>
                <a:srgbClr val="505050"/>
              </a:solidFill>
              <a:latin typeface="Segoe UI Semibold" panose="020B0702040204020203" pitchFamily="34" charset="0"/>
              <a:ea typeface="Roboto" panose="02000000000000000000" pitchFamily="2" charset="0"/>
              <a:cs typeface="Segoe UI Semibold" panose="020B0702040204020203" pitchFamily="34" charset="0"/>
            </a:endParaRPr>
          </a:p>
        </p:txBody>
      </p:sp>
      <p:sp>
        <p:nvSpPr>
          <p:cNvPr id="17" name="object 5">
            <a:extLst>
              <a:ext uri="{FF2B5EF4-FFF2-40B4-BE49-F238E27FC236}">
                <a16:creationId xmlns:a16="http://schemas.microsoft.com/office/drawing/2014/main" id="{BCAB585E-F5CE-2A97-3982-EC3AB48AEA76}"/>
              </a:ext>
            </a:extLst>
          </p:cNvPr>
          <p:cNvSpPr txBox="1"/>
          <p:nvPr/>
        </p:nvSpPr>
        <p:spPr>
          <a:xfrm>
            <a:off x="1365794" y="7103240"/>
            <a:ext cx="2061762" cy="470000"/>
          </a:xfrm>
          <a:prstGeom prst="rect">
            <a:avLst/>
          </a:prstGeom>
        </p:spPr>
        <p:txBody>
          <a:bodyPr vert="horz" wrap="square" lIns="0" tIns="8255" rIns="0" bIns="0" rtlCol="0" anchor="ctr">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2700" marR="5080"/>
            <a:r>
              <a:rPr lang="en-US" sz="1000">
                <a:solidFill>
                  <a:srgbClr val="505050"/>
                </a:solidFill>
              </a:rPr>
              <a:t>of people say they don’t have enough uninterrupted focus time during the workday.</a:t>
            </a:r>
            <a:r>
              <a:rPr lang="en-US" sz="1000" baseline="30000">
                <a:solidFill>
                  <a:srgbClr val="505050"/>
                </a:solidFill>
              </a:rPr>
              <a:t>1</a:t>
            </a:r>
            <a:endParaRPr lang="en-US" sz="1000" baseline="30000">
              <a:solidFill>
                <a:srgbClr val="505050"/>
              </a:solidFill>
              <a:cs typeface="Segoe UI"/>
            </a:endParaRPr>
          </a:p>
        </p:txBody>
      </p:sp>
      <p:sp>
        <p:nvSpPr>
          <p:cNvPr id="18" name="TextBox 4">
            <a:extLst>
              <a:ext uri="{FF2B5EF4-FFF2-40B4-BE49-F238E27FC236}">
                <a16:creationId xmlns:a16="http://schemas.microsoft.com/office/drawing/2014/main" id="{1E9CA9AA-B6A8-14AB-7BB7-4806D6162E11}"/>
              </a:ext>
            </a:extLst>
          </p:cNvPr>
          <p:cNvSpPr txBox="1"/>
          <p:nvPr/>
        </p:nvSpPr>
        <p:spPr>
          <a:xfrm>
            <a:off x="414166" y="7045853"/>
            <a:ext cx="1195429" cy="584775"/>
          </a:xfrm>
          <a:prstGeom prst="rect">
            <a:avLst/>
          </a:prstGeom>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2700" marR="5080"/>
            <a:r>
              <a:rPr lang="en-US" sz="3200">
                <a:solidFill>
                  <a:srgbClr val="505050"/>
                </a:solidFill>
                <a:latin typeface="Segoe UI Semibold" panose="020B0702040204020203" pitchFamily="34" charset="0"/>
                <a:ea typeface="Roboto" panose="02000000000000000000" pitchFamily="2" charset="0"/>
                <a:cs typeface="Segoe UI Semibold" panose="020B0702040204020203" pitchFamily="34" charset="0"/>
              </a:rPr>
              <a:t>68</a:t>
            </a:r>
            <a:r>
              <a:rPr lang="en-US">
                <a:solidFill>
                  <a:srgbClr val="505050"/>
                </a:solidFill>
                <a:latin typeface="Segoe UI Semibold" panose="020B0702040204020203" pitchFamily="34" charset="0"/>
                <a:ea typeface="Roboto" panose="02000000000000000000" pitchFamily="2" charset="0"/>
                <a:cs typeface="Segoe UI Semibold" panose="020B0702040204020203" pitchFamily="34" charset="0"/>
              </a:rPr>
              <a:t>%</a:t>
            </a:r>
            <a:endParaRPr lang="en-US" sz="2400">
              <a:solidFill>
                <a:srgbClr val="505050"/>
              </a:solidFill>
              <a:latin typeface="Segoe UI Semibold" panose="020B0702040204020203" pitchFamily="34" charset="0"/>
              <a:ea typeface="Roboto" panose="02000000000000000000" pitchFamily="2" charset="0"/>
              <a:cs typeface="Segoe UI Semibold" panose="020B0702040204020203" pitchFamily="34" charset="0"/>
            </a:endParaRPr>
          </a:p>
        </p:txBody>
      </p:sp>
      <p:sp>
        <p:nvSpPr>
          <p:cNvPr id="28" name="object 5">
            <a:extLst>
              <a:ext uri="{FF2B5EF4-FFF2-40B4-BE49-F238E27FC236}">
                <a16:creationId xmlns:a16="http://schemas.microsoft.com/office/drawing/2014/main" id="{83CDBF51-E25E-2B8A-849A-43D7246F49A0}"/>
              </a:ext>
            </a:extLst>
          </p:cNvPr>
          <p:cNvSpPr txBox="1"/>
          <p:nvPr/>
        </p:nvSpPr>
        <p:spPr>
          <a:xfrm>
            <a:off x="1388524" y="6021152"/>
            <a:ext cx="2176795" cy="777777"/>
          </a:xfrm>
          <a:prstGeom prst="rect">
            <a:avLst/>
          </a:prstGeom>
        </p:spPr>
        <p:txBody>
          <a:bodyPr vert="horz" wrap="square" lIns="0" tIns="8255" rIns="0" bIns="0" rtlCol="0" anchor="ctr">
            <a:spAutoFit/>
          </a:bodyPr>
          <a:lstStyle/>
          <a:p>
            <a:pPr marL="12700" marR="5080"/>
            <a:r>
              <a:rPr lang="en-US" sz="1000">
                <a:solidFill>
                  <a:srgbClr val="505050"/>
                </a:solidFill>
              </a:rPr>
              <a:t>of people say they struggle with having the time and energy to do their job—and those people are 3.5x more likely to also struggle with innovation and strategic thinking.</a:t>
            </a:r>
            <a:r>
              <a:rPr lang="en-US" sz="1000" baseline="30000">
                <a:solidFill>
                  <a:srgbClr val="505050"/>
                </a:solidFill>
              </a:rPr>
              <a:t>1 </a:t>
            </a:r>
          </a:p>
        </p:txBody>
      </p:sp>
      <p:sp>
        <p:nvSpPr>
          <p:cNvPr id="29" name="TextBox 28">
            <a:extLst>
              <a:ext uri="{FF2B5EF4-FFF2-40B4-BE49-F238E27FC236}">
                <a16:creationId xmlns:a16="http://schemas.microsoft.com/office/drawing/2014/main" id="{A8B49020-1252-1094-856C-A586F2EBC828}"/>
              </a:ext>
            </a:extLst>
          </p:cNvPr>
          <p:cNvSpPr txBox="1"/>
          <p:nvPr/>
        </p:nvSpPr>
        <p:spPr>
          <a:xfrm>
            <a:off x="430779" y="6117653"/>
            <a:ext cx="1195429" cy="584775"/>
          </a:xfrm>
          <a:prstGeom prst="rect">
            <a:avLst/>
          </a:prstGeom>
        </p:spPr>
        <p:txBody>
          <a:bodyPr wrap="square" rtlCol="0">
            <a:spAutoFit/>
          </a:bodyPr>
          <a:lstStyle/>
          <a:p>
            <a:pPr marL="12700" marR="5080"/>
            <a:r>
              <a:rPr lang="en-US" sz="3200">
                <a:solidFill>
                  <a:srgbClr val="505050"/>
                </a:solidFill>
                <a:latin typeface="Segoe UI Semibold" panose="020B0702040204020203" pitchFamily="34" charset="0"/>
                <a:ea typeface="Roboto"/>
                <a:cs typeface="Segoe UI Semibold" panose="020B0702040204020203" pitchFamily="34" charset="0"/>
              </a:rPr>
              <a:t>64</a:t>
            </a:r>
            <a:r>
              <a:rPr lang="en-US">
                <a:solidFill>
                  <a:srgbClr val="505050"/>
                </a:solidFill>
                <a:latin typeface="Segoe UI Semibold" panose="020B0702040204020203" pitchFamily="34" charset="0"/>
                <a:ea typeface="Roboto" panose="02000000000000000000" pitchFamily="2" charset="0"/>
                <a:cs typeface="Segoe UI Semibold" panose="020B0702040204020203" pitchFamily="34" charset="0"/>
              </a:rPr>
              <a:t>%</a:t>
            </a:r>
            <a:endParaRPr lang="en-US" sz="2400">
              <a:solidFill>
                <a:srgbClr val="505050"/>
              </a:solidFill>
              <a:latin typeface="Segoe UI Semibold" panose="020B0702040204020203" pitchFamily="34" charset="0"/>
              <a:ea typeface="Roboto" panose="02000000000000000000" pitchFamily="2" charset="0"/>
              <a:cs typeface="Segoe UI Semibold" panose="020B0702040204020203" pitchFamily="34" charset="0"/>
            </a:endParaRPr>
          </a:p>
        </p:txBody>
      </p:sp>
      <p:cxnSp>
        <p:nvCxnSpPr>
          <p:cNvPr id="19" name="Straight Connector 18">
            <a:extLst>
              <a:ext uri="{FF2B5EF4-FFF2-40B4-BE49-F238E27FC236}">
                <a16:creationId xmlns:a16="http://schemas.microsoft.com/office/drawing/2014/main" id="{90968833-48D1-E5A8-9080-A967C8D5A638}"/>
              </a:ext>
            </a:extLst>
          </p:cNvPr>
          <p:cNvCxnSpPr>
            <a:cxnSpLocks/>
          </p:cNvCxnSpPr>
          <p:nvPr/>
        </p:nvCxnSpPr>
        <p:spPr>
          <a:xfrm>
            <a:off x="529568" y="5799398"/>
            <a:ext cx="2894355" cy="0"/>
          </a:xfrm>
          <a:prstGeom prst="line">
            <a:avLst/>
          </a:prstGeom>
          <a:ln>
            <a:solidFill>
              <a:srgbClr val="50505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729660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3F77C296-9503-5878-252A-1E608FAA6D28}"/>
              </a:ext>
            </a:extLst>
          </p:cNvPr>
          <p:cNvSpPr>
            <a:spLocks/>
          </p:cNvSpPr>
          <p:nvPr/>
        </p:nvSpPr>
        <p:spPr>
          <a:xfrm>
            <a:off x="0" y="0"/>
            <a:ext cx="7772400" cy="2027026"/>
          </a:xfrm>
          <a:prstGeom prst="rect">
            <a:avLst/>
          </a:prstGeom>
          <a:solidFill>
            <a:srgbClr val="F2F2F2">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6" name="Picture 5" descr="Graphical user interface, application&#10;&#10;Description automatically generated">
            <a:extLst>
              <a:ext uri="{FF2B5EF4-FFF2-40B4-BE49-F238E27FC236}">
                <a16:creationId xmlns:a16="http://schemas.microsoft.com/office/drawing/2014/main" id="{9CF16262-17CF-8BB9-562E-E57F3614F87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572" y="100304"/>
            <a:ext cx="1385999" cy="432000"/>
          </a:xfrm>
          <a:prstGeom prst="rect">
            <a:avLst/>
          </a:prstGeom>
        </p:spPr>
      </p:pic>
      <p:sp>
        <p:nvSpPr>
          <p:cNvPr id="13" name="TextBox 12">
            <a:extLst>
              <a:ext uri="{FF2B5EF4-FFF2-40B4-BE49-F238E27FC236}">
                <a16:creationId xmlns:a16="http://schemas.microsoft.com/office/drawing/2014/main" id="{82C27769-6575-44B3-7621-ADE7B43CBA49}"/>
              </a:ext>
            </a:extLst>
          </p:cNvPr>
          <p:cNvSpPr txBox="1"/>
          <p:nvPr/>
        </p:nvSpPr>
        <p:spPr>
          <a:xfrm>
            <a:off x="447042" y="1030613"/>
            <a:ext cx="4577749" cy="830997"/>
          </a:xfrm>
          <a:prstGeom prst="rect">
            <a:avLst/>
          </a:prstGeom>
          <a:noFill/>
        </p:spPr>
        <p:txBody>
          <a:bodyPr wrap="square" lIns="91440" tIns="45720" rIns="91440" bIns="45720" rtlCol="0" anchor="t">
            <a:spAutoFit/>
          </a:bodyPr>
          <a:lstStyle/>
          <a:p>
            <a:r>
              <a:rPr lang="en-US" sz="1200">
                <a:solidFill>
                  <a:srgbClr val="505050"/>
                </a:solidFill>
              </a:rPr>
              <a:t>Device choice is one of the primary factors ITDMs can influence to enhance performance and productivity. Selecting the right device empowers employees to do their best work, regardless of their location.</a:t>
            </a:r>
            <a:endParaRPr lang="en-US" sz="1200">
              <a:solidFill>
                <a:srgbClr val="505050"/>
              </a:solidFill>
              <a:cs typeface="Segoe UI"/>
            </a:endParaRPr>
          </a:p>
        </p:txBody>
      </p:sp>
      <p:sp>
        <p:nvSpPr>
          <p:cNvPr id="14" name="TextBox 13">
            <a:extLst>
              <a:ext uri="{FF2B5EF4-FFF2-40B4-BE49-F238E27FC236}">
                <a16:creationId xmlns:a16="http://schemas.microsoft.com/office/drawing/2014/main" id="{88D183DC-BD37-FA87-CF0A-DFBC06887E5E}"/>
              </a:ext>
            </a:extLst>
          </p:cNvPr>
          <p:cNvSpPr txBox="1"/>
          <p:nvPr/>
        </p:nvSpPr>
        <p:spPr>
          <a:xfrm>
            <a:off x="441727" y="511657"/>
            <a:ext cx="4238223" cy="461665"/>
          </a:xfrm>
          <a:prstGeom prst="rect">
            <a:avLst/>
          </a:prstGeom>
          <a:noFill/>
        </p:spPr>
        <p:txBody>
          <a:bodyPr wrap="square" lIns="91440" tIns="45720" rIns="91440" bIns="45720" rtlCol="0" anchor="b">
            <a:spAutoFit/>
          </a:bodyPr>
          <a:lstStyle/>
          <a:p>
            <a:pPr>
              <a:defRPr/>
            </a:pPr>
            <a:r>
              <a:rPr lang="en-US" sz="2400">
                <a:solidFill>
                  <a:srgbClr val="505050"/>
                </a:solidFill>
                <a:latin typeface="+mj-lt"/>
                <a:ea typeface="Roboto"/>
                <a:cs typeface="Roboto"/>
              </a:rPr>
              <a:t>Why device choice matters</a:t>
            </a:r>
            <a:endParaRPr lang="en-US" sz="2400" baseline="30000">
              <a:solidFill>
                <a:srgbClr val="505050"/>
              </a:solidFill>
              <a:latin typeface="+mj-lt"/>
              <a:ea typeface="Roboto"/>
              <a:cs typeface="Roboto"/>
            </a:endParaRPr>
          </a:p>
        </p:txBody>
      </p:sp>
      <p:sp>
        <p:nvSpPr>
          <p:cNvPr id="22" name="TextBox 21">
            <a:extLst>
              <a:ext uri="{FF2B5EF4-FFF2-40B4-BE49-F238E27FC236}">
                <a16:creationId xmlns:a16="http://schemas.microsoft.com/office/drawing/2014/main" id="{6AC5C1E2-775D-C930-80AC-2E0D1D53C98A}"/>
              </a:ext>
            </a:extLst>
          </p:cNvPr>
          <p:cNvSpPr txBox="1"/>
          <p:nvPr/>
        </p:nvSpPr>
        <p:spPr>
          <a:xfrm>
            <a:off x="447043" y="2295709"/>
            <a:ext cx="3168000" cy="7032694"/>
          </a:xfrm>
          <a:prstGeom prst="rect">
            <a:avLst/>
          </a:prstGeom>
          <a:noFill/>
        </p:spPr>
        <p:txBody>
          <a:bodyPr wrap="square" lIns="91440" tIns="45720" rIns="91440" bIns="45720" rtlCol="0" anchor="t">
            <a:spAutoFit/>
          </a:bodyPr>
          <a:lstStyle/>
          <a:p>
            <a:r>
              <a:rPr lang="en-US" sz="1300">
                <a:solidFill>
                  <a:srgbClr val="505050"/>
                </a:solidFill>
                <a:latin typeface="Segoe UI Semibold"/>
                <a:cs typeface="Segoe UI Semibold"/>
              </a:rPr>
              <a:t>Surface is the best expression of Microsoft</a:t>
            </a:r>
          </a:p>
          <a:p>
            <a:pPr>
              <a:spcBef>
                <a:spcPts val="600"/>
              </a:spcBef>
            </a:pPr>
            <a:r>
              <a:rPr lang="en-US" sz="1200">
                <a:solidFill>
                  <a:srgbClr val="505050"/>
                </a:solidFill>
              </a:rPr>
              <a:t>The modern workplace relies on modern devices, and we designed Surface devices </a:t>
            </a:r>
            <a:br>
              <a:rPr lang="en-US" sz="1200">
                <a:solidFill>
                  <a:srgbClr val="505050"/>
                </a:solidFill>
              </a:rPr>
            </a:br>
            <a:r>
              <a:rPr lang="en-US" sz="1200">
                <a:solidFill>
                  <a:srgbClr val="505050"/>
                </a:solidFill>
              </a:rPr>
              <a:t>to deliver the best of Microsoft. They combine premium hardware, Windows 11, Microsoft 365,* and AI-powered tools on select devices to improve results and </a:t>
            </a:r>
            <a:br>
              <a:rPr lang="en-US" sz="1200">
                <a:solidFill>
                  <a:srgbClr val="505050"/>
                </a:solidFill>
              </a:rPr>
            </a:br>
            <a:r>
              <a:rPr lang="en-US" sz="1200">
                <a:solidFill>
                  <a:srgbClr val="505050"/>
                </a:solidFill>
              </a:rPr>
              <a:t>elevate collaboration.</a:t>
            </a:r>
            <a:endParaRPr lang="en-US" sz="1200">
              <a:solidFill>
                <a:srgbClr val="505050"/>
              </a:solidFill>
              <a:cs typeface="Segoe UI"/>
            </a:endParaRPr>
          </a:p>
          <a:p>
            <a:endParaRPr lang="en-US" sz="1200">
              <a:solidFill>
                <a:srgbClr val="505050"/>
              </a:solidFill>
              <a:cs typeface="Segoe UI"/>
            </a:endParaRPr>
          </a:p>
          <a:p>
            <a:r>
              <a:rPr lang="en-US" sz="1300">
                <a:solidFill>
                  <a:srgbClr val="505050"/>
                </a:solidFill>
                <a:latin typeface="Segoe UI Semibold"/>
                <a:cs typeface="Segoe UI Semibold"/>
              </a:rPr>
              <a:t>Elevating ability</a:t>
            </a:r>
          </a:p>
          <a:p>
            <a:pPr>
              <a:spcBef>
                <a:spcPts val="600"/>
              </a:spcBef>
            </a:pPr>
            <a:r>
              <a:rPr lang="en-US" sz="1200">
                <a:solidFill>
                  <a:srgbClr val="505050"/>
                </a:solidFill>
              </a:rPr>
              <a:t>Choosing devices that offer innovative </a:t>
            </a:r>
            <a:br>
              <a:rPr lang="en-US" sz="1200">
                <a:solidFill>
                  <a:srgbClr val="505050"/>
                </a:solidFill>
              </a:rPr>
            </a:br>
            <a:r>
              <a:rPr lang="en-US" sz="1200">
                <a:solidFill>
                  <a:srgbClr val="505050"/>
                </a:solidFill>
              </a:rPr>
              <a:t>ways to work give employees the freedom to explore new methods and technologies, coordinate their efforts, and accomplish more. Surface adapts to the diverse ways people work as their tasks continue </a:t>
            </a:r>
            <a:br>
              <a:rPr lang="en-US" sz="1200">
                <a:solidFill>
                  <a:srgbClr val="505050"/>
                </a:solidFill>
              </a:rPr>
            </a:br>
            <a:r>
              <a:rPr lang="en-US" sz="1200">
                <a:solidFill>
                  <a:srgbClr val="505050"/>
                </a:solidFill>
              </a:rPr>
              <a:t>to evolve.</a:t>
            </a:r>
            <a:endParaRPr lang="en-US" sz="1200">
              <a:solidFill>
                <a:srgbClr val="505050"/>
              </a:solidFill>
              <a:cs typeface="Segoe UI"/>
            </a:endParaRPr>
          </a:p>
          <a:p>
            <a:endParaRPr lang="en-US" sz="1200">
              <a:solidFill>
                <a:srgbClr val="505050"/>
              </a:solidFill>
            </a:endParaRPr>
          </a:p>
          <a:p>
            <a:r>
              <a:rPr lang="en-US" sz="1300">
                <a:solidFill>
                  <a:srgbClr val="505050"/>
                </a:solidFill>
                <a:latin typeface="Segoe UI Semibold"/>
                <a:cs typeface="Segoe UI Semibold"/>
              </a:rPr>
              <a:t>Unlocking potential</a:t>
            </a:r>
          </a:p>
          <a:p>
            <a:pPr>
              <a:spcBef>
                <a:spcPts val="600"/>
              </a:spcBef>
            </a:pPr>
            <a:r>
              <a:rPr lang="en-US" sz="1200">
                <a:solidFill>
                  <a:srgbClr val="505050"/>
                </a:solidFill>
              </a:rPr>
              <a:t>Day-to-day experiences unlock future growth. Technology powers that potential, and Surface devices match the needs of emerging work modes and new kinds of employees. With AI assistance, workers can maximize their impact. At the same time, versatile form factors like 2-in-1 laptops empower people to work in the mode that fits the task at hand without breaking their flow. On-screen inking unlocks creative ideation, while adaptive accessories and all-day battery life</a:t>
            </a:r>
            <a:r>
              <a:rPr lang="en-US" sz="1200" baseline="30000">
                <a:solidFill>
                  <a:srgbClr val="505050"/>
                </a:solidFill>
              </a:rPr>
              <a:t>1</a:t>
            </a:r>
            <a:r>
              <a:rPr lang="en-US" sz="1200">
                <a:solidFill>
                  <a:srgbClr val="505050"/>
                </a:solidFill>
              </a:rPr>
              <a:t> mean your team’s efforts go uninterrupted.</a:t>
            </a:r>
            <a:endParaRPr lang="en-US" sz="1200">
              <a:solidFill>
                <a:srgbClr val="505050"/>
              </a:solidFill>
              <a:cs typeface="Segoe UI"/>
            </a:endParaRPr>
          </a:p>
          <a:p>
            <a:endParaRPr lang="en-US" sz="1200">
              <a:solidFill>
                <a:srgbClr val="505050"/>
              </a:solidFill>
            </a:endParaRPr>
          </a:p>
          <a:p>
            <a:endParaRPr lang="en-US" sz="1200">
              <a:solidFill>
                <a:srgbClr val="505050"/>
              </a:solidFill>
            </a:endParaRPr>
          </a:p>
        </p:txBody>
      </p:sp>
      <p:sp>
        <p:nvSpPr>
          <p:cNvPr id="23" name="TextBox 22">
            <a:extLst>
              <a:ext uri="{FF2B5EF4-FFF2-40B4-BE49-F238E27FC236}">
                <a16:creationId xmlns:a16="http://schemas.microsoft.com/office/drawing/2014/main" id="{4069EEA3-7F6F-3C1D-0BFF-F3C2FE0888D6}"/>
              </a:ext>
            </a:extLst>
          </p:cNvPr>
          <p:cNvSpPr txBox="1"/>
          <p:nvPr/>
        </p:nvSpPr>
        <p:spPr>
          <a:xfrm>
            <a:off x="4259230" y="2295709"/>
            <a:ext cx="3081600" cy="6817251"/>
          </a:xfrm>
          <a:prstGeom prst="rect">
            <a:avLst/>
          </a:prstGeom>
          <a:noFill/>
        </p:spPr>
        <p:txBody>
          <a:bodyPr wrap="square" lIns="91440" tIns="45720" rIns="91440" bIns="45720" rtlCol="0" anchor="t">
            <a:spAutoFit/>
          </a:bodyPr>
          <a:lstStyle/>
          <a:p>
            <a:r>
              <a:rPr lang="en-US" sz="1300">
                <a:solidFill>
                  <a:srgbClr val="505050"/>
                </a:solidFill>
                <a:latin typeface="Segoe UI Semibold"/>
                <a:cs typeface="Segoe UI Semibold"/>
              </a:rPr>
              <a:t>Leveraging an ecosystem</a:t>
            </a:r>
          </a:p>
          <a:p>
            <a:pPr>
              <a:spcBef>
                <a:spcPts val="600"/>
              </a:spcBef>
            </a:pPr>
            <a:r>
              <a:rPr lang="en-US" sz="1200">
                <a:solidFill>
                  <a:srgbClr val="505050"/>
                </a:solidFill>
              </a:rPr>
              <a:t>Surface provides the best expression of the Microsoft ecosystem, powered by Windows 11 and Microsoft 365.* Cloud-first experiences enable teams to work easily from anywhere. Highly mobile form factors and reliable connectivity meet the demands of modern work, providing access to tools that make communication, information sharing, and real-time interaction smoother while improving </a:t>
            </a:r>
            <a:br>
              <a:rPr lang="en-US" sz="1200">
                <a:solidFill>
                  <a:srgbClr val="505050"/>
                </a:solidFill>
              </a:rPr>
            </a:br>
            <a:r>
              <a:rPr lang="en-US" sz="1200">
                <a:solidFill>
                  <a:srgbClr val="505050"/>
                </a:solidFill>
              </a:rPr>
              <a:t>work output in any setting. With Surface, technology fades into the background </a:t>
            </a:r>
            <a:br>
              <a:rPr lang="en-US" sz="1200">
                <a:solidFill>
                  <a:srgbClr val="505050"/>
                </a:solidFill>
              </a:rPr>
            </a:br>
            <a:r>
              <a:rPr lang="en-US" sz="1200">
                <a:solidFill>
                  <a:srgbClr val="505050"/>
                </a:solidFill>
              </a:rPr>
              <a:t>as premium video and audio capabilities, seamless connectivity, and collaborative tools like Microsoft Whiteboard take </a:t>
            </a:r>
            <a:br>
              <a:rPr lang="en-US" sz="1200">
                <a:solidFill>
                  <a:srgbClr val="505050"/>
                </a:solidFill>
              </a:rPr>
            </a:br>
            <a:r>
              <a:rPr lang="en-US" sz="1200">
                <a:solidFill>
                  <a:srgbClr val="505050"/>
                </a:solidFill>
              </a:rPr>
              <a:t>center stage.</a:t>
            </a:r>
            <a:endParaRPr lang="en-US" sz="1200">
              <a:solidFill>
                <a:srgbClr val="505050"/>
              </a:solidFill>
              <a:cs typeface="Segoe UI"/>
            </a:endParaRPr>
          </a:p>
          <a:p>
            <a:endParaRPr lang="en-US" sz="1200">
              <a:solidFill>
                <a:srgbClr val="505050"/>
              </a:solidFill>
            </a:endParaRPr>
          </a:p>
          <a:p>
            <a:r>
              <a:rPr lang="en-US" sz="1300">
                <a:solidFill>
                  <a:srgbClr val="505050"/>
                </a:solidFill>
                <a:latin typeface="Segoe UI Semibold"/>
                <a:cs typeface="Segoe UI Semibold"/>
              </a:rPr>
              <a:t>Building cyber resilience</a:t>
            </a:r>
          </a:p>
          <a:p>
            <a:pPr>
              <a:spcBef>
                <a:spcPts val="600"/>
              </a:spcBef>
            </a:pPr>
            <a:r>
              <a:rPr lang="en-US" sz="1200">
                <a:solidFill>
                  <a:srgbClr val="505050"/>
                </a:solidFill>
              </a:rPr>
              <a:t>Surface delivers world-class security to safeguard employees and enable quick recovery from incidents. Proactive defensive measures continuously evolve </a:t>
            </a:r>
            <a:br>
              <a:rPr lang="en-US" sz="1200">
                <a:solidFill>
                  <a:srgbClr val="505050"/>
                </a:solidFill>
              </a:rPr>
            </a:br>
            <a:r>
              <a:rPr lang="en-US" sz="1200">
                <a:solidFill>
                  <a:srgbClr val="505050"/>
                </a:solidFill>
              </a:rPr>
              <a:t>to counter rapidly advancing global threats. Chip-to-cloud security provides comprehensive protection for both </a:t>
            </a:r>
            <a:br>
              <a:rPr lang="en-US" sz="1200">
                <a:solidFill>
                  <a:srgbClr val="505050"/>
                </a:solidFill>
              </a:rPr>
            </a:br>
            <a:r>
              <a:rPr lang="en-US" sz="1200">
                <a:solidFill>
                  <a:srgbClr val="505050"/>
                </a:solidFill>
              </a:rPr>
              <a:t>people and data.</a:t>
            </a:r>
            <a:endParaRPr lang="en-US" sz="1200">
              <a:solidFill>
                <a:srgbClr val="505050"/>
              </a:solidFill>
              <a:cs typeface="Segoe UI"/>
            </a:endParaRPr>
          </a:p>
          <a:p>
            <a:pPr>
              <a:spcBef>
                <a:spcPts val="600"/>
              </a:spcBef>
            </a:pPr>
            <a:r>
              <a:rPr lang="en-US" sz="1200">
                <a:solidFill>
                  <a:srgbClr val="505050"/>
                </a:solidFill>
              </a:rPr>
              <a:t>Surface ensures security at every layer, including the firmware and Microsoft-maintained UEFI,</a:t>
            </a:r>
            <a:r>
              <a:rPr lang="en-US" sz="1200" baseline="30000">
                <a:solidFill>
                  <a:srgbClr val="505050"/>
                </a:solidFill>
              </a:rPr>
              <a:t>2</a:t>
            </a:r>
            <a:r>
              <a:rPr lang="en-US" sz="1200">
                <a:solidFill>
                  <a:srgbClr val="505050"/>
                </a:solidFill>
              </a:rPr>
              <a:t> as well as the operating system and cloud environment. Meanwhile, Microsoft Intune* admin center and Windows Autopilot streamline device management and security to help minimize disruptions.</a:t>
            </a:r>
            <a:endParaRPr lang="en-US" sz="1200">
              <a:solidFill>
                <a:srgbClr val="505050"/>
              </a:solidFill>
              <a:cs typeface="Segoe UI"/>
            </a:endParaRPr>
          </a:p>
        </p:txBody>
      </p:sp>
      <p:sp>
        <p:nvSpPr>
          <p:cNvPr id="24" name="TextBox 23">
            <a:extLst>
              <a:ext uri="{FF2B5EF4-FFF2-40B4-BE49-F238E27FC236}">
                <a16:creationId xmlns:a16="http://schemas.microsoft.com/office/drawing/2014/main" id="{844EFB0C-9B0A-1E08-6B14-DEE8DFDB5DC4}"/>
              </a:ext>
            </a:extLst>
          </p:cNvPr>
          <p:cNvSpPr txBox="1"/>
          <p:nvPr/>
        </p:nvSpPr>
        <p:spPr>
          <a:xfrm>
            <a:off x="447041" y="9028023"/>
            <a:ext cx="6373381" cy="830997"/>
          </a:xfrm>
          <a:prstGeom prst="rect">
            <a:avLst/>
          </a:prstGeom>
          <a:noFill/>
        </p:spPr>
        <p:txBody>
          <a:bodyPr wrap="square" lIns="91440" tIns="45720" rIns="91440" bIns="45720" rtlCol="0" anchor="b">
            <a:spAutoFit/>
          </a:bodyPr>
          <a:lstStyle/>
          <a:p>
            <a:r>
              <a:rPr lang="en-CA" sz="800" spc="-10">
                <a:solidFill>
                  <a:srgbClr val="505050"/>
                </a:solidFill>
              </a:rPr>
              <a:t>*Software license required for some features. Sold separately.</a:t>
            </a:r>
          </a:p>
          <a:p>
            <a:r>
              <a:rPr lang="en-CA" sz="800" spc="-10" baseline="30000">
                <a:solidFill>
                  <a:srgbClr val="505050"/>
                </a:solidFill>
              </a:rPr>
              <a:t>1</a:t>
            </a:r>
            <a:r>
              <a:rPr lang="en-US" sz="800" spc="-10">
                <a:solidFill>
                  <a:srgbClr val="505050"/>
                </a:solidFill>
              </a:rPr>
              <a:t>Battery life varies significantly based on usage, network and feature configuration, signal strength, settings and other factors. See </a:t>
            </a:r>
            <a:r>
              <a:rPr lang="en-US" sz="800" spc="-10">
                <a:solidFill>
                  <a:srgbClr val="0078D4"/>
                </a:solidFill>
                <a:hlinkClick r:id="rId4">
                  <a:extLst>
                    <a:ext uri="{A12FA001-AC4F-418D-AE19-62706E023703}">
                      <ahyp:hlinkClr xmlns:ahyp="http://schemas.microsoft.com/office/drawing/2018/hyperlinkcolor" val="tx"/>
                    </a:ext>
                  </a:extLst>
                </a:hlinkClick>
              </a:rPr>
              <a:t>aka.ms/</a:t>
            </a:r>
            <a:r>
              <a:rPr lang="en-US" sz="800" spc="-10" err="1">
                <a:solidFill>
                  <a:srgbClr val="0078D4"/>
                </a:solidFill>
                <a:hlinkClick r:id="rId4">
                  <a:extLst>
                    <a:ext uri="{A12FA001-AC4F-418D-AE19-62706E023703}">
                      <ahyp:hlinkClr xmlns:ahyp="http://schemas.microsoft.com/office/drawing/2018/hyperlinkcolor" val="tx"/>
                    </a:ext>
                  </a:extLst>
                </a:hlinkClick>
              </a:rPr>
              <a:t>SurfaceBatteryPerformance</a:t>
            </a:r>
            <a:r>
              <a:rPr lang="en-US" sz="800" spc="-10">
                <a:solidFill>
                  <a:srgbClr val="505050"/>
                </a:solidFill>
              </a:rPr>
              <a:t> for details.</a:t>
            </a:r>
          </a:p>
          <a:p>
            <a:r>
              <a:rPr lang="en-CA" sz="800" baseline="30000">
                <a:solidFill>
                  <a:srgbClr val="505050"/>
                </a:solidFill>
                <a:effectLst/>
                <a:ea typeface="Calibri" panose="020F0502020204030204" pitchFamily="34" charset="0"/>
                <a:cs typeface="Arial" panose="020B0604020202020204" pitchFamily="34" charset="0"/>
              </a:rPr>
              <a:t>2</a:t>
            </a:r>
            <a:r>
              <a:rPr lang="en-CA" sz="800">
                <a:solidFill>
                  <a:srgbClr val="505050"/>
                </a:solidFill>
                <a:effectLst/>
                <a:ea typeface="Calibri" panose="020F0502020204030204" pitchFamily="34" charset="0"/>
                <a:cs typeface="Arial" panose="020B0604020202020204" pitchFamily="34" charset="0"/>
              </a:rPr>
              <a:t>Surface Go and Surface Go 2 use a third-party UEFI and do not support DFCI. DFCI is currently available for Surface Pro 7+, Surface Laptop Go, Surface Book 3, Surface Laptop 3 and Surface Pro X. </a:t>
            </a:r>
            <a:r>
              <a:rPr lang="en-CA" sz="800" u="none" strike="noStrike">
                <a:solidFill>
                  <a:srgbClr val="0078D4"/>
                </a:solidFill>
                <a:effectLst/>
                <a:ea typeface="Calibri" panose="020F050202020403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Find out more</a:t>
            </a:r>
            <a:r>
              <a:rPr lang="en-CA" sz="800">
                <a:solidFill>
                  <a:srgbClr val="0078D4"/>
                </a:solidFill>
                <a:effectLst/>
                <a:ea typeface="Calibri" panose="020F0502020204030204" pitchFamily="34" charset="0"/>
                <a:cs typeface="Arial" panose="020B0604020202020204" pitchFamily="34" charset="0"/>
              </a:rPr>
              <a:t> </a:t>
            </a:r>
            <a:r>
              <a:rPr lang="en-CA" sz="800">
                <a:solidFill>
                  <a:srgbClr val="505050"/>
                </a:solidFill>
                <a:effectLst/>
                <a:ea typeface="Calibri" panose="020F0502020204030204" pitchFamily="34" charset="0"/>
                <a:cs typeface="Arial" panose="020B0604020202020204" pitchFamily="34" charset="0"/>
              </a:rPr>
              <a:t>about managing Surface UEFI settings and Surface devices on which DFCI is enabled.</a:t>
            </a:r>
          </a:p>
        </p:txBody>
      </p:sp>
      <p:sp>
        <p:nvSpPr>
          <p:cNvPr id="8" name="Freeform: Shape 7">
            <a:extLst>
              <a:ext uri="{FF2B5EF4-FFF2-40B4-BE49-F238E27FC236}">
                <a16:creationId xmlns:a16="http://schemas.microsoft.com/office/drawing/2014/main" id="{A7A380E5-808C-2564-F957-49C6135ECB92}"/>
              </a:ext>
            </a:extLst>
          </p:cNvPr>
          <p:cNvSpPr/>
          <p:nvPr/>
        </p:nvSpPr>
        <p:spPr>
          <a:xfrm rot="2659772">
            <a:off x="5963663" y="-156850"/>
            <a:ext cx="1930251" cy="3332637"/>
          </a:xfrm>
          <a:custGeom>
            <a:avLst/>
            <a:gdLst>
              <a:gd name="connsiteX0" fmla="*/ 516685 w 1930251"/>
              <a:gd name="connsiteY0" fmla="*/ 0 h 3332637"/>
              <a:gd name="connsiteX1" fmla="*/ 1930251 w 1930251"/>
              <a:gd name="connsiteY1" fmla="*/ 1447041 h 3332637"/>
              <a:gd name="connsiteX2" fmla="*/ 0 w 1930251"/>
              <a:gd name="connsiteY2" fmla="*/ 3332637 h 3332637"/>
              <a:gd name="connsiteX3" fmla="*/ 0 w 1930251"/>
              <a:gd name="connsiteY3" fmla="*/ 504732 h 3332637"/>
            </a:gdLst>
            <a:ahLst/>
            <a:cxnLst>
              <a:cxn ang="0">
                <a:pos x="connsiteX0" y="connsiteY0"/>
              </a:cxn>
              <a:cxn ang="0">
                <a:pos x="connsiteX1" y="connsiteY1"/>
              </a:cxn>
              <a:cxn ang="0">
                <a:pos x="connsiteX2" y="connsiteY2"/>
              </a:cxn>
              <a:cxn ang="0">
                <a:pos x="connsiteX3" y="connsiteY3"/>
              </a:cxn>
            </a:cxnLst>
            <a:rect l="l" t="t" r="r" b="b"/>
            <a:pathLst>
              <a:path w="1930251" h="3332637">
                <a:moveTo>
                  <a:pt x="516685" y="0"/>
                </a:moveTo>
                <a:lnTo>
                  <a:pt x="1930251" y="1447041"/>
                </a:lnTo>
                <a:lnTo>
                  <a:pt x="0" y="3332637"/>
                </a:lnTo>
                <a:lnTo>
                  <a:pt x="0" y="504732"/>
                </a:lnTo>
                <a:close/>
              </a:path>
            </a:pathLst>
          </a:custGeom>
          <a:solidFill>
            <a:srgbClr val="505050">
              <a:alpha val="1000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CA" sz="2000">
              <a:gradFill>
                <a:gsLst>
                  <a:gs pos="0">
                    <a:srgbClr val="FFFFFF"/>
                  </a:gs>
                  <a:gs pos="100000">
                    <a:srgbClr val="FFFFFF"/>
                  </a:gs>
                </a:gsLst>
                <a:lin ang="5400000" scaled="0"/>
              </a:gradFill>
              <a:cs typeface="Segoe UI" pitchFamily="34" charset="0"/>
            </a:endParaRPr>
          </a:p>
        </p:txBody>
      </p:sp>
      <p:pic>
        <p:nvPicPr>
          <p:cNvPr id="25" name="Picture 24" descr="A person looking at a tablet&#10;&#10;Description automatically generated with low confidence">
            <a:extLst>
              <a:ext uri="{FF2B5EF4-FFF2-40B4-BE49-F238E27FC236}">
                <a16:creationId xmlns:a16="http://schemas.microsoft.com/office/drawing/2014/main" id="{DE601515-2DA5-9BD3-A752-2A6C122D9CF5}"/>
              </a:ext>
            </a:extLst>
          </p:cNvPr>
          <p:cNvPicPr>
            <a:picLocks noChangeAspect="1"/>
          </p:cNvPicPr>
          <p:nvPr/>
        </p:nvPicPr>
        <p:blipFill rotWithShape="1">
          <a:blip r:embed="rId6">
            <a:extLst>
              <a:ext uri="{28A0092B-C50C-407E-A947-70E740481C1C}">
                <a14:useLocalDpi xmlns:a14="http://schemas.microsoft.com/office/drawing/2010/main" val="0"/>
              </a:ext>
            </a:extLst>
          </a:blip>
          <a:srcRect b="28815"/>
          <a:stretch/>
        </p:blipFill>
        <p:spPr>
          <a:xfrm>
            <a:off x="5198007" y="221259"/>
            <a:ext cx="2038094" cy="1805767"/>
          </a:xfrm>
          <a:prstGeom prst="rect">
            <a:avLst/>
          </a:prstGeom>
        </p:spPr>
      </p:pic>
      <p:sp>
        <p:nvSpPr>
          <p:cNvPr id="34" name="object 3">
            <a:extLst>
              <a:ext uri="{FF2B5EF4-FFF2-40B4-BE49-F238E27FC236}">
                <a16:creationId xmlns:a16="http://schemas.microsoft.com/office/drawing/2014/main" id="{D4295C52-FBF2-C3DB-A1C1-566666A3D7FD}"/>
              </a:ext>
            </a:extLst>
          </p:cNvPr>
          <p:cNvSpPr txBox="1"/>
          <p:nvPr/>
        </p:nvSpPr>
        <p:spPr>
          <a:xfrm>
            <a:off x="5596193" y="9676928"/>
            <a:ext cx="1948738" cy="135935"/>
          </a:xfrm>
          <a:prstGeom prst="rect">
            <a:avLst/>
          </a:prstGeom>
        </p:spPr>
        <p:txBody>
          <a:bodyPr vert="horz" wrap="square" lIns="0" tIns="12700" rIns="0" bIns="0" rtlCol="0">
            <a:spAutoFit/>
          </a:bodyPr>
          <a:lstStyle/>
          <a:p>
            <a:pPr marL="12700" algn="r">
              <a:lnSpc>
                <a:spcPct val="100000"/>
              </a:lnSpc>
              <a:spcBef>
                <a:spcPts val="100"/>
              </a:spcBef>
            </a:pPr>
            <a:r>
              <a:rPr lang="en-US" sz="800" spc="100">
                <a:solidFill>
                  <a:srgbClr val="505050"/>
                </a:solidFill>
                <a:cs typeface="DM Sans"/>
              </a:rPr>
              <a:t>PAGE </a:t>
            </a:r>
            <a:fld id="{87E7F0ED-ED76-41F4-8A12-F468F0CB07E8}" type="slidenum">
              <a:rPr lang="en-US" sz="800" spc="100" smtClean="0">
                <a:solidFill>
                  <a:srgbClr val="505050"/>
                </a:solidFill>
                <a:cs typeface="DM Sans"/>
              </a:rPr>
              <a:t>6</a:t>
            </a:fld>
            <a:endParaRPr lang="en-US" sz="800" spc="100">
              <a:solidFill>
                <a:srgbClr val="505050"/>
              </a:solidFill>
              <a:cs typeface="DM Sans"/>
            </a:endParaRPr>
          </a:p>
        </p:txBody>
      </p:sp>
    </p:spTree>
    <p:extLst>
      <p:ext uri="{BB962C8B-B14F-4D97-AF65-F5344CB8AC3E}">
        <p14:creationId xmlns:p14="http://schemas.microsoft.com/office/powerpoint/2010/main" val="148734965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Graphical user interface, application&#10;&#10;Description automatically generated">
            <a:extLst>
              <a:ext uri="{FF2B5EF4-FFF2-40B4-BE49-F238E27FC236}">
                <a16:creationId xmlns:a16="http://schemas.microsoft.com/office/drawing/2014/main" id="{9CF16262-17CF-8BB9-562E-E57F3614F87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572" y="100304"/>
            <a:ext cx="1385999" cy="432000"/>
          </a:xfrm>
          <a:prstGeom prst="rect">
            <a:avLst/>
          </a:prstGeom>
        </p:spPr>
      </p:pic>
      <p:sp>
        <p:nvSpPr>
          <p:cNvPr id="2" name="TextBox 1">
            <a:extLst>
              <a:ext uri="{FF2B5EF4-FFF2-40B4-BE49-F238E27FC236}">
                <a16:creationId xmlns:a16="http://schemas.microsoft.com/office/drawing/2014/main" id="{B14EA293-622C-EA7E-2E55-EF5F876CCD5E}"/>
              </a:ext>
            </a:extLst>
          </p:cNvPr>
          <p:cNvSpPr txBox="1"/>
          <p:nvPr/>
        </p:nvSpPr>
        <p:spPr>
          <a:xfrm>
            <a:off x="447043" y="618343"/>
            <a:ext cx="3081600" cy="7186583"/>
          </a:xfrm>
          <a:prstGeom prst="rect">
            <a:avLst/>
          </a:prstGeom>
          <a:noFill/>
        </p:spPr>
        <p:txBody>
          <a:bodyPr wrap="square" lIns="91440" tIns="45720" rIns="91440" bIns="45720" rtlCol="0" anchor="t">
            <a:spAutoFit/>
          </a:bodyPr>
          <a:lstStyle/>
          <a:p>
            <a:pPr>
              <a:spcBef>
                <a:spcPts val="600"/>
              </a:spcBef>
            </a:pPr>
            <a:r>
              <a:rPr lang="en-US" sz="1300">
                <a:solidFill>
                  <a:srgbClr val="505050"/>
                </a:solidFill>
                <a:latin typeface="Segoe UI Semibold"/>
                <a:cs typeface="Segoe UI Semibold"/>
              </a:rPr>
              <a:t>Embracing a human-centric approach with Surface</a:t>
            </a:r>
          </a:p>
          <a:p>
            <a:pPr>
              <a:spcBef>
                <a:spcPts val="600"/>
              </a:spcBef>
            </a:pPr>
            <a:r>
              <a:rPr lang="en-US" sz="1200">
                <a:solidFill>
                  <a:srgbClr val="505050"/>
                </a:solidFill>
              </a:rPr>
              <a:t>We designed Surface devices to provide better work experiences by seamlessly combining hardware and software, enabling powerful productivity and effortless teamwork between employees, regardless of their roles or locations. With Surface, employees can quickly adapt to different work scenarios, augment their skills, and unlock their organization’s</a:t>
            </a:r>
            <a:br>
              <a:rPr lang="en-US" sz="1200">
                <a:solidFill>
                  <a:srgbClr val="505050"/>
                </a:solidFill>
              </a:rPr>
            </a:br>
            <a:r>
              <a:rPr lang="en-US" sz="1200">
                <a:solidFill>
                  <a:srgbClr val="505050"/>
                </a:solidFill>
              </a:rPr>
              <a:t>full potential. </a:t>
            </a:r>
            <a:endParaRPr lang="en-US"/>
          </a:p>
          <a:p>
            <a:pPr>
              <a:spcBef>
                <a:spcPts val="600"/>
              </a:spcBef>
            </a:pPr>
            <a:r>
              <a:rPr lang="en-US" sz="1200">
                <a:solidFill>
                  <a:srgbClr val="505050"/>
                </a:solidFill>
              </a:rPr>
              <a:t>The combination of Surface hardware and familiar software tools paired with streamlined device management ensures exceptional, disruption-free experiences.</a:t>
            </a:r>
            <a:endParaRPr lang="en-US">
              <a:solidFill>
                <a:srgbClr val="000000"/>
              </a:solidFill>
            </a:endParaRPr>
          </a:p>
          <a:p>
            <a:pPr>
              <a:spcBef>
                <a:spcPts val="600"/>
              </a:spcBef>
            </a:pPr>
            <a:r>
              <a:rPr lang="en-US" sz="1200">
                <a:solidFill>
                  <a:srgbClr val="505050"/>
                </a:solidFill>
              </a:rPr>
              <a:t>Microsoft Surface also prioritizes proactive protection and security, keeping organizations and employees safe from escalating threats. When people feel happy, secure, and confident in the tools they use to do their jobs, they can stay focused under any conditions.</a:t>
            </a:r>
            <a:endParaRPr lang="en-US">
              <a:cs typeface="Segoe UI"/>
            </a:endParaRPr>
          </a:p>
          <a:p>
            <a:pPr>
              <a:spcBef>
                <a:spcPts val="600"/>
              </a:spcBef>
            </a:pPr>
            <a:endParaRPr lang="en-US" sz="1200">
              <a:solidFill>
                <a:srgbClr val="505050"/>
              </a:solidFill>
              <a:cs typeface="Segoe UI"/>
            </a:endParaRPr>
          </a:p>
          <a:p>
            <a:endParaRPr lang="en-US" sz="1200">
              <a:solidFill>
                <a:srgbClr val="505050"/>
              </a:solidFill>
              <a:latin typeface="Segoe UI Semibold"/>
              <a:cs typeface="Segoe UI Semibold"/>
            </a:endParaRPr>
          </a:p>
          <a:p>
            <a:r>
              <a:rPr lang="en-US" sz="1300">
                <a:solidFill>
                  <a:srgbClr val="505050"/>
                </a:solidFill>
                <a:latin typeface="Segoe UI Semibold"/>
                <a:cs typeface="Segoe UI Semibold"/>
              </a:rPr>
              <a:t>Unlocking the potential of a resilient and innovative workforce</a:t>
            </a:r>
          </a:p>
          <a:p>
            <a:pPr>
              <a:spcBef>
                <a:spcPts val="600"/>
              </a:spcBef>
            </a:pPr>
            <a:r>
              <a:rPr lang="en-US" sz="1200">
                <a:solidFill>
                  <a:srgbClr val="505050"/>
                </a:solidFill>
              </a:rPr>
              <a:t>As modern work evolves, organizations are prioritizing employee-centric experiences to harness the full potential of their workforce. By providing employees with the right technology, businesses create a work environment that motivates them to be proactive, inventive, agile, adaptable, and resourceful.</a:t>
            </a:r>
            <a:endParaRPr lang="en-US" sz="1200">
              <a:solidFill>
                <a:srgbClr val="505050"/>
              </a:solidFill>
              <a:cs typeface="Segoe UI"/>
            </a:endParaRPr>
          </a:p>
        </p:txBody>
      </p:sp>
      <p:sp>
        <p:nvSpPr>
          <p:cNvPr id="3" name="TextBox 2">
            <a:extLst>
              <a:ext uri="{FF2B5EF4-FFF2-40B4-BE49-F238E27FC236}">
                <a16:creationId xmlns:a16="http://schemas.microsoft.com/office/drawing/2014/main" id="{29044948-4518-9E7E-8C09-57FD3D2EDAF7}"/>
              </a:ext>
            </a:extLst>
          </p:cNvPr>
          <p:cNvSpPr txBox="1"/>
          <p:nvPr/>
        </p:nvSpPr>
        <p:spPr>
          <a:xfrm>
            <a:off x="4259230" y="618343"/>
            <a:ext cx="3081600" cy="3831818"/>
          </a:xfrm>
          <a:prstGeom prst="rect">
            <a:avLst/>
          </a:prstGeom>
          <a:noFill/>
        </p:spPr>
        <p:txBody>
          <a:bodyPr wrap="square" lIns="91440" tIns="45720" rIns="91440" bIns="45720" rtlCol="0" anchor="t">
            <a:spAutoFit/>
          </a:bodyPr>
          <a:lstStyle/>
          <a:p>
            <a:pPr>
              <a:spcBef>
                <a:spcPts val="600"/>
              </a:spcBef>
            </a:pPr>
            <a:r>
              <a:rPr lang="en-US" sz="1200">
                <a:solidFill>
                  <a:srgbClr val="505050"/>
                </a:solidFill>
              </a:rPr>
              <a:t>Modern work experiences fuel business resilience. They enable organizations to navigate disruptions, outpace competitors, and embrace future innovations.</a:t>
            </a:r>
          </a:p>
          <a:p>
            <a:pPr>
              <a:spcBef>
                <a:spcPts val="600"/>
              </a:spcBef>
            </a:pPr>
            <a:r>
              <a:rPr lang="en-US" sz="1200">
                <a:solidFill>
                  <a:srgbClr val="505050"/>
                </a:solidFill>
              </a:rPr>
              <a:t>With an empowered workforce supported by modern devices, companies establish a solid foundation for growth in a continually evolving business landscape.</a:t>
            </a:r>
            <a:endParaRPr lang="en-US" sz="1200">
              <a:solidFill>
                <a:srgbClr val="505050"/>
              </a:solidFill>
              <a:cs typeface="Segoe UI"/>
            </a:endParaRPr>
          </a:p>
          <a:p>
            <a:pPr>
              <a:spcBef>
                <a:spcPts val="600"/>
              </a:spcBef>
            </a:pPr>
            <a:r>
              <a:rPr lang="en-US" sz="1200">
                <a:solidFill>
                  <a:srgbClr val="505050"/>
                </a:solidFill>
              </a:rPr>
              <a:t>By championing employee empowerment and leveraging the transformative power of technology, businesses can confidently navigate the challenges of modern work. They pave the way for a better future where resilience and innovation are integral to company culture.</a:t>
            </a:r>
            <a:endParaRPr lang="en-US" sz="1200">
              <a:solidFill>
                <a:srgbClr val="505050"/>
              </a:solidFill>
              <a:cs typeface="Segoe UI"/>
            </a:endParaRPr>
          </a:p>
          <a:p>
            <a:pPr>
              <a:spcBef>
                <a:spcPts val="600"/>
              </a:spcBef>
            </a:pPr>
            <a:r>
              <a:rPr lang="en-US" sz="1200">
                <a:solidFill>
                  <a:srgbClr val="505050"/>
                </a:solidFill>
              </a:rPr>
              <a:t>It's time to embrace the power of the modern workforce and embark on a journey of growth, resilience, and</a:t>
            </a:r>
            <a:br>
              <a:rPr lang="en-US" sz="1200">
                <a:solidFill>
                  <a:srgbClr val="505050"/>
                </a:solidFill>
              </a:rPr>
            </a:br>
            <a:r>
              <a:rPr lang="en-US" sz="1200">
                <a:solidFill>
                  <a:srgbClr val="505050"/>
                </a:solidFill>
              </a:rPr>
              <a:t>unlimited possibilities.</a:t>
            </a:r>
            <a:endParaRPr lang="en-US" sz="1200">
              <a:solidFill>
                <a:srgbClr val="505050"/>
              </a:solidFill>
              <a:cs typeface="Segoe UI"/>
            </a:endParaRPr>
          </a:p>
        </p:txBody>
      </p:sp>
      <p:pic>
        <p:nvPicPr>
          <p:cNvPr id="17" name="Picture 16" descr="A picture containing solar cell&#10;&#10;Description automatically generated">
            <a:extLst>
              <a:ext uri="{FF2B5EF4-FFF2-40B4-BE49-F238E27FC236}">
                <a16:creationId xmlns:a16="http://schemas.microsoft.com/office/drawing/2014/main" id="{B9374B04-E337-238F-A429-46076DD6F7F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6744" y="6976183"/>
            <a:ext cx="6058911" cy="2313116"/>
          </a:xfrm>
          <a:prstGeom prst="rect">
            <a:avLst/>
          </a:prstGeom>
        </p:spPr>
      </p:pic>
      <p:sp>
        <p:nvSpPr>
          <p:cNvPr id="18" name="object 5">
            <a:extLst>
              <a:ext uri="{FF2B5EF4-FFF2-40B4-BE49-F238E27FC236}">
                <a16:creationId xmlns:a16="http://schemas.microsoft.com/office/drawing/2014/main" id="{C37C0D70-3146-F5E7-73F1-5EC4D67C435F}"/>
              </a:ext>
            </a:extLst>
          </p:cNvPr>
          <p:cNvSpPr txBox="1"/>
          <p:nvPr/>
        </p:nvSpPr>
        <p:spPr>
          <a:xfrm>
            <a:off x="5229647" y="5518324"/>
            <a:ext cx="1879593" cy="316112"/>
          </a:xfrm>
          <a:prstGeom prst="rect">
            <a:avLst/>
          </a:prstGeom>
        </p:spPr>
        <p:txBody>
          <a:bodyPr vert="horz" wrap="square" lIns="0" tIns="8255" rIns="0" bIns="0" rtlCol="0" anchor="ctr">
            <a:spAutoFit/>
          </a:bodyPr>
          <a:lstStyle/>
          <a:p>
            <a:pPr marL="12700" marR="5080"/>
            <a:r>
              <a:rPr lang="en-US" sz="1000">
                <a:solidFill>
                  <a:srgbClr val="505050"/>
                </a:solidFill>
                <a:cs typeface="Segoe UI Semibold" panose="020B0702040204020203" pitchFamily="34" charset="0"/>
              </a:rPr>
              <a:t>organizations consolidated 2.3 devices on average.</a:t>
            </a:r>
            <a:r>
              <a:rPr lang="en-US" sz="1000" baseline="30000">
                <a:solidFill>
                  <a:srgbClr val="505050"/>
                </a:solidFill>
                <a:cs typeface="Segoe UI Semibold" panose="020B0702040204020203" pitchFamily="34" charset="0"/>
              </a:rPr>
              <a:t>1</a:t>
            </a:r>
          </a:p>
        </p:txBody>
      </p:sp>
      <p:sp>
        <p:nvSpPr>
          <p:cNvPr id="19" name="TextBox 18">
            <a:extLst>
              <a:ext uri="{FF2B5EF4-FFF2-40B4-BE49-F238E27FC236}">
                <a16:creationId xmlns:a16="http://schemas.microsoft.com/office/drawing/2014/main" id="{62FCD391-AF99-FFC3-D175-5CFB3DD52CAC}"/>
              </a:ext>
            </a:extLst>
          </p:cNvPr>
          <p:cNvSpPr txBox="1"/>
          <p:nvPr/>
        </p:nvSpPr>
        <p:spPr>
          <a:xfrm>
            <a:off x="4259230" y="5383993"/>
            <a:ext cx="1195429" cy="584775"/>
          </a:xfrm>
          <a:prstGeom prst="rect">
            <a:avLst/>
          </a:prstGeom>
        </p:spPr>
        <p:txBody>
          <a:bodyPr wrap="square" rtlCol="0">
            <a:spAutoFit/>
          </a:bodyPr>
          <a:lstStyle/>
          <a:p>
            <a:pPr marL="12700" marR="5080"/>
            <a:r>
              <a:rPr lang="en-US" sz="3200">
                <a:solidFill>
                  <a:srgbClr val="505050"/>
                </a:solidFill>
                <a:latin typeface="Segoe UI Semibold" panose="020B0702040204020203" pitchFamily="34" charset="0"/>
                <a:ea typeface="Roboto" panose="02000000000000000000" pitchFamily="2" charset="0"/>
                <a:cs typeface="Segoe UI Semibold" panose="020B0702040204020203" pitchFamily="34" charset="0"/>
              </a:rPr>
              <a:t>44</a:t>
            </a:r>
            <a:r>
              <a:rPr lang="en-US">
                <a:solidFill>
                  <a:srgbClr val="505050"/>
                </a:solidFill>
                <a:latin typeface="Segoe UI Semibold" panose="020B0702040204020203" pitchFamily="34" charset="0"/>
                <a:ea typeface="Roboto" panose="02000000000000000000" pitchFamily="2" charset="0"/>
                <a:cs typeface="Segoe UI Semibold" panose="020B0702040204020203" pitchFamily="34" charset="0"/>
              </a:rPr>
              <a:t>%</a:t>
            </a:r>
            <a:endParaRPr lang="en-US" sz="2400">
              <a:solidFill>
                <a:srgbClr val="505050"/>
              </a:solidFill>
              <a:latin typeface="Segoe UI Semibold" panose="020B0702040204020203" pitchFamily="34" charset="0"/>
              <a:ea typeface="Roboto" panose="02000000000000000000" pitchFamily="2" charset="0"/>
              <a:cs typeface="Segoe UI Semibold" panose="020B0702040204020203" pitchFamily="34" charset="0"/>
            </a:endParaRPr>
          </a:p>
        </p:txBody>
      </p:sp>
      <p:sp>
        <p:nvSpPr>
          <p:cNvPr id="20" name="object 5">
            <a:extLst>
              <a:ext uri="{FF2B5EF4-FFF2-40B4-BE49-F238E27FC236}">
                <a16:creationId xmlns:a16="http://schemas.microsoft.com/office/drawing/2014/main" id="{EC093B8D-F58C-0B6B-9E5B-66BEDDABECC4}"/>
              </a:ext>
            </a:extLst>
          </p:cNvPr>
          <p:cNvSpPr txBox="1"/>
          <p:nvPr/>
        </p:nvSpPr>
        <p:spPr>
          <a:xfrm>
            <a:off x="5229647" y="6271018"/>
            <a:ext cx="2061762" cy="162224"/>
          </a:xfrm>
          <a:prstGeom prst="rect">
            <a:avLst/>
          </a:prstGeom>
        </p:spPr>
        <p:txBody>
          <a:bodyPr vert="horz" wrap="square" lIns="0" tIns="8255" rIns="0" bIns="0" rtlCol="0" anchor="ctr">
            <a:spAutoFit/>
          </a:bodyPr>
          <a:lstStyle/>
          <a:p>
            <a:pPr marL="12700" marR="5080"/>
            <a:r>
              <a:rPr lang="en-US" sz="1000">
                <a:solidFill>
                  <a:srgbClr val="505050"/>
                </a:solidFill>
                <a:cs typeface="Segoe UI Semibold" panose="020B0702040204020203" pitchFamily="34" charset="0"/>
              </a:rPr>
              <a:t>fewer helpdesk incidents.</a:t>
            </a:r>
            <a:r>
              <a:rPr lang="en-US" sz="1000" baseline="30000">
                <a:solidFill>
                  <a:srgbClr val="505050"/>
                </a:solidFill>
                <a:cs typeface="Segoe UI Semibold" panose="020B0702040204020203" pitchFamily="34" charset="0"/>
              </a:rPr>
              <a:t>1</a:t>
            </a:r>
            <a:r>
              <a:rPr lang="en-US" sz="1000">
                <a:solidFill>
                  <a:srgbClr val="505050"/>
                </a:solidFill>
                <a:cs typeface="Segoe UI Semibold" panose="020B0702040204020203" pitchFamily="34" charset="0"/>
              </a:rPr>
              <a:t> </a:t>
            </a:r>
            <a:endParaRPr lang="en-US" sz="1000" baseline="30000">
              <a:solidFill>
                <a:srgbClr val="505050"/>
              </a:solidFill>
              <a:cs typeface="Segoe UI Semibold" panose="020B0702040204020203" pitchFamily="34" charset="0"/>
            </a:endParaRPr>
          </a:p>
        </p:txBody>
      </p:sp>
      <p:sp>
        <p:nvSpPr>
          <p:cNvPr id="21" name="TextBox 20">
            <a:extLst>
              <a:ext uri="{FF2B5EF4-FFF2-40B4-BE49-F238E27FC236}">
                <a16:creationId xmlns:a16="http://schemas.microsoft.com/office/drawing/2014/main" id="{9D7C5651-4023-4704-02E9-BD84A2043290}"/>
              </a:ext>
            </a:extLst>
          </p:cNvPr>
          <p:cNvSpPr txBox="1"/>
          <p:nvPr/>
        </p:nvSpPr>
        <p:spPr>
          <a:xfrm>
            <a:off x="4259230" y="6059743"/>
            <a:ext cx="1195429" cy="584775"/>
          </a:xfrm>
          <a:prstGeom prst="rect">
            <a:avLst/>
          </a:prstGeom>
        </p:spPr>
        <p:txBody>
          <a:bodyPr wrap="square" rtlCol="0">
            <a:spAutoFit/>
          </a:bodyPr>
          <a:lstStyle/>
          <a:p>
            <a:pPr marL="12700" marR="5080"/>
            <a:r>
              <a:rPr lang="en-US" sz="3200">
                <a:solidFill>
                  <a:srgbClr val="505050"/>
                </a:solidFill>
                <a:latin typeface="Segoe UI Semibold" panose="020B0702040204020203" pitchFamily="34" charset="0"/>
                <a:ea typeface="Roboto" panose="02000000000000000000" pitchFamily="2" charset="0"/>
                <a:cs typeface="Segoe UI Semibold" panose="020B0702040204020203" pitchFamily="34" charset="0"/>
              </a:rPr>
              <a:t>49</a:t>
            </a:r>
            <a:r>
              <a:rPr lang="en-US">
                <a:solidFill>
                  <a:srgbClr val="505050"/>
                </a:solidFill>
                <a:latin typeface="Segoe UI Semibold" panose="020B0702040204020203" pitchFamily="34" charset="0"/>
                <a:ea typeface="Roboto" panose="02000000000000000000" pitchFamily="2" charset="0"/>
                <a:cs typeface="Segoe UI Semibold" panose="020B0702040204020203" pitchFamily="34" charset="0"/>
              </a:rPr>
              <a:t>%</a:t>
            </a:r>
            <a:endParaRPr lang="en-US" sz="2400">
              <a:solidFill>
                <a:srgbClr val="505050"/>
              </a:solidFill>
              <a:latin typeface="Segoe UI Semibold" panose="020B0702040204020203" pitchFamily="34" charset="0"/>
              <a:ea typeface="Roboto" panose="02000000000000000000" pitchFamily="2" charset="0"/>
              <a:cs typeface="Segoe UI Semibold" panose="020B0702040204020203" pitchFamily="34" charset="0"/>
            </a:endParaRPr>
          </a:p>
        </p:txBody>
      </p:sp>
      <p:sp>
        <p:nvSpPr>
          <p:cNvPr id="22" name="TextBox 21">
            <a:extLst>
              <a:ext uri="{FF2B5EF4-FFF2-40B4-BE49-F238E27FC236}">
                <a16:creationId xmlns:a16="http://schemas.microsoft.com/office/drawing/2014/main" id="{55B29F1F-FC23-DC71-05D5-616CDEF26C9B}"/>
              </a:ext>
            </a:extLst>
          </p:cNvPr>
          <p:cNvSpPr txBox="1"/>
          <p:nvPr/>
        </p:nvSpPr>
        <p:spPr>
          <a:xfrm>
            <a:off x="4255953" y="4797642"/>
            <a:ext cx="2892234" cy="492443"/>
          </a:xfrm>
          <a:prstGeom prst="rect">
            <a:avLst/>
          </a:prstGeom>
          <a:noFill/>
        </p:spPr>
        <p:txBody>
          <a:bodyPr wrap="square" lIns="91440" tIns="45720" rIns="91440" bIns="45720" rtlCol="0" anchor="t">
            <a:spAutoFit/>
          </a:bodyPr>
          <a:lstStyle/>
          <a:p>
            <a:r>
              <a:rPr lang="en-US" sz="1300">
                <a:solidFill>
                  <a:srgbClr val="505050"/>
                </a:solidFill>
                <a:latin typeface="Segoe UI Semibold"/>
                <a:cs typeface="Segoe UI Semibold"/>
              </a:rPr>
              <a:t>Extending IT efficiency with </a:t>
            </a:r>
          </a:p>
          <a:p>
            <a:r>
              <a:rPr lang="en-US" sz="1300">
                <a:solidFill>
                  <a:srgbClr val="505050"/>
                </a:solidFill>
                <a:latin typeface="Segoe UI Semibold"/>
                <a:cs typeface="Segoe UI Semibold"/>
              </a:rPr>
              <a:t>Microsoft Surface</a:t>
            </a:r>
          </a:p>
        </p:txBody>
      </p:sp>
      <p:sp>
        <p:nvSpPr>
          <p:cNvPr id="23" name="object 5">
            <a:extLst>
              <a:ext uri="{FF2B5EF4-FFF2-40B4-BE49-F238E27FC236}">
                <a16:creationId xmlns:a16="http://schemas.microsoft.com/office/drawing/2014/main" id="{54A662B9-A8BA-B84F-9C46-92C1F490420F}"/>
              </a:ext>
            </a:extLst>
          </p:cNvPr>
          <p:cNvSpPr txBox="1"/>
          <p:nvPr/>
        </p:nvSpPr>
        <p:spPr>
          <a:xfrm>
            <a:off x="5229647" y="6874527"/>
            <a:ext cx="1879593" cy="316112"/>
          </a:xfrm>
          <a:prstGeom prst="rect">
            <a:avLst/>
          </a:prstGeom>
        </p:spPr>
        <p:txBody>
          <a:bodyPr vert="horz" wrap="square" lIns="0" tIns="8255" rIns="0" bIns="0" rtlCol="0" anchor="ctr">
            <a:spAutoFit/>
          </a:bodyPr>
          <a:lstStyle/>
          <a:p>
            <a:pPr marL="12700" marR="5080"/>
            <a:r>
              <a:rPr lang="en-US" sz="1000">
                <a:solidFill>
                  <a:srgbClr val="505050"/>
                </a:solidFill>
                <a:cs typeface="Segoe UI Semibold" panose="020B0702040204020203" pitchFamily="34" charset="0"/>
              </a:rPr>
              <a:t>reduced IT staff time spent on maintenance.</a:t>
            </a:r>
            <a:r>
              <a:rPr lang="en-US" sz="1000" baseline="30000">
                <a:solidFill>
                  <a:srgbClr val="505050"/>
                </a:solidFill>
                <a:cs typeface="Segoe UI Semibold" panose="020B0702040204020203" pitchFamily="34" charset="0"/>
              </a:rPr>
              <a:t>1</a:t>
            </a:r>
          </a:p>
        </p:txBody>
      </p:sp>
      <p:sp>
        <p:nvSpPr>
          <p:cNvPr id="24" name="TextBox 23">
            <a:extLst>
              <a:ext uri="{FF2B5EF4-FFF2-40B4-BE49-F238E27FC236}">
                <a16:creationId xmlns:a16="http://schemas.microsoft.com/office/drawing/2014/main" id="{B2E8F653-B1B5-B39F-BBF2-359EF8E7FC79}"/>
              </a:ext>
            </a:extLst>
          </p:cNvPr>
          <p:cNvSpPr txBox="1"/>
          <p:nvPr/>
        </p:nvSpPr>
        <p:spPr>
          <a:xfrm>
            <a:off x="4259230" y="6740196"/>
            <a:ext cx="1195429" cy="584775"/>
          </a:xfrm>
          <a:prstGeom prst="rect">
            <a:avLst/>
          </a:prstGeom>
        </p:spPr>
        <p:txBody>
          <a:bodyPr wrap="square" rtlCol="0">
            <a:spAutoFit/>
          </a:bodyPr>
          <a:lstStyle/>
          <a:p>
            <a:pPr marL="12700" marR="5080"/>
            <a:r>
              <a:rPr lang="en-US" sz="3200">
                <a:solidFill>
                  <a:srgbClr val="505050"/>
                </a:solidFill>
                <a:latin typeface="Segoe UI Semibold" panose="020B0702040204020203" pitchFamily="34" charset="0"/>
                <a:ea typeface="Roboto" panose="02000000000000000000" pitchFamily="2" charset="0"/>
                <a:cs typeface="Segoe UI Semibold" panose="020B0702040204020203" pitchFamily="34" charset="0"/>
              </a:rPr>
              <a:t>40</a:t>
            </a:r>
            <a:r>
              <a:rPr lang="en-US">
                <a:solidFill>
                  <a:srgbClr val="505050"/>
                </a:solidFill>
                <a:latin typeface="Segoe UI Semibold" panose="020B0702040204020203" pitchFamily="34" charset="0"/>
                <a:ea typeface="Roboto" panose="02000000000000000000" pitchFamily="2" charset="0"/>
                <a:cs typeface="Segoe UI Semibold" panose="020B0702040204020203" pitchFamily="34" charset="0"/>
              </a:rPr>
              <a:t>%</a:t>
            </a:r>
            <a:endParaRPr lang="en-US" sz="2400">
              <a:solidFill>
                <a:srgbClr val="505050"/>
              </a:solidFill>
              <a:latin typeface="Segoe UI Semibold" panose="020B0702040204020203" pitchFamily="34" charset="0"/>
              <a:ea typeface="Roboto" panose="02000000000000000000" pitchFamily="2" charset="0"/>
              <a:cs typeface="Segoe UI Semibold" panose="020B0702040204020203" pitchFamily="34" charset="0"/>
            </a:endParaRPr>
          </a:p>
        </p:txBody>
      </p:sp>
      <p:cxnSp>
        <p:nvCxnSpPr>
          <p:cNvPr id="25" name="Straight Connector 24">
            <a:extLst>
              <a:ext uri="{FF2B5EF4-FFF2-40B4-BE49-F238E27FC236}">
                <a16:creationId xmlns:a16="http://schemas.microsoft.com/office/drawing/2014/main" id="{C8D132F5-7126-12B2-58C9-07A4AC2B4A85}"/>
              </a:ext>
            </a:extLst>
          </p:cNvPr>
          <p:cNvCxnSpPr>
            <a:cxnSpLocks/>
          </p:cNvCxnSpPr>
          <p:nvPr/>
        </p:nvCxnSpPr>
        <p:spPr>
          <a:xfrm>
            <a:off x="4346982" y="4616134"/>
            <a:ext cx="2894355" cy="0"/>
          </a:xfrm>
          <a:prstGeom prst="line">
            <a:avLst/>
          </a:prstGeom>
          <a:ln>
            <a:solidFill>
              <a:srgbClr val="505050"/>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D1568028-93B3-7D46-AEC6-C2BB492A4B8A}"/>
              </a:ext>
            </a:extLst>
          </p:cNvPr>
          <p:cNvSpPr txBox="1"/>
          <p:nvPr/>
        </p:nvSpPr>
        <p:spPr>
          <a:xfrm>
            <a:off x="447043" y="9117791"/>
            <a:ext cx="6787195" cy="741229"/>
          </a:xfrm>
          <a:prstGeom prst="rect">
            <a:avLst/>
          </a:prstGeom>
          <a:noFill/>
        </p:spPr>
        <p:txBody>
          <a:bodyPr wrap="square" lIns="91440" tIns="45720" rIns="91440" bIns="45720" rtlCol="0" anchor="b">
            <a:spAutoFit/>
          </a:bodyPr>
          <a:lstStyle/>
          <a:p>
            <a:pPr>
              <a:lnSpc>
                <a:spcPct val="107000"/>
              </a:lnSpc>
            </a:pPr>
            <a:r>
              <a:rPr lang="en-US" sz="800" baseline="30000">
                <a:solidFill>
                  <a:srgbClr val="505050"/>
                </a:solidFill>
                <a:effectLst/>
                <a:ea typeface="Calibri" panose="020F0502020204030204" pitchFamily="34" charset="0"/>
                <a:cs typeface="Arial" panose="020B0604020202020204" pitchFamily="34" charset="0"/>
              </a:rPr>
              <a:t>1</a:t>
            </a:r>
            <a:r>
              <a:rPr lang="en-US" sz="800" u="sng">
                <a:solidFill>
                  <a:srgbClr val="0563C1"/>
                </a:solidFill>
                <a:effectLst/>
                <a:ea typeface="Arial" panose="020B0604020202020204" pitchFamily="34" charset="0"/>
                <a:cs typeface="Arial" panose="020B0604020202020204" pitchFamily="34" charset="0"/>
                <a:hlinkClick r:id="rId5"/>
              </a:rPr>
              <a:t>A Business Value White Paper</a:t>
            </a:r>
            <a:r>
              <a:rPr lang="en-US" sz="800">
                <a:solidFill>
                  <a:srgbClr val="505050"/>
                </a:solidFill>
                <a:effectLst/>
                <a:ea typeface="Arial" panose="020B0604020202020204" pitchFamily="34" charset="0"/>
                <a:cs typeface="Arial" panose="020B0604020202020204" pitchFamily="34" charset="0"/>
              </a:rPr>
              <a:t>, commissioned by Microsoft September 2022 | Doc. #US49453722 - IDC Research Study conducted from surveys and interviews between December 2021 – February 2022. All respondents were IT decision-makers at large organizations (250-5000+ employees) representing organizations from the United States, Australia, India, Spain, France, United Kingdom, New Zealand, and Germany. Cost &amp; Savings findings based on average cost and time estimates provided directly by respondents; actual costs and savings may vary based on your specific device </a:t>
            </a:r>
            <a:r>
              <a:rPr lang="en-US" sz="800">
                <a:solidFill>
                  <a:srgbClr val="505050"/>
                </a:solidFill>
                <a:ea typeface="Arial" panose="020B0604020202020204" pitchFamily="34" charset="0"/>
                <a:cs typeface="Arial" panose="020B0604020202020204" pitchFamily="34" charset="0"/>
              </a:rPr>
              <a:t>m</a:t>
            </a:r>
            <a:r>
              <a:rPr lang="en-US" sz="800">
                <a:solidFill>
                  <a:srgbClr val="505050"/>
                </a:solidFill>
                <a:effectLst/>
                <a:ea typeface="Arial" panose="020B0604020202020204" pitchFamily="34" charset="0"/>
                <a:cs typeface="Arial" panose="020B0604020202020204" pitchFamily="34" charset="0"/>
              </a:rPr>
              <a:t>ix and deployment. For the detailed study, click </a:t>
            </a:r>
            <a:r>
              <a:rPr lang="en-US" sz="800" u="sng">
                <a:solidFill>
                  <a:srgbClr val="0563C1"/>
                </a:solidFill>
                <a:effectLst/>
                <a:ea typeface="Arial" panose="020B0604020202020204" pitchFamily="34" charset="0"/>
                <a:cs typeface="Arial" panose="020B0604020202020204" pitchFamily="34" charset="0"/>
                <a:hlinkClick r:id="rId6"/>
              </a:rPr>
              <a:t>here</a:t>
            </a:r>
            <a:r>
              <a:rPr lang="en-US" sz="800">
                <a:solidFill>
                  <a:srgbClr val="505050"/>
                </a:solidFill>
                <a:effectLst/>
                <a:ea typeface="Arial" panose="020B0604020202020204" pitchFamily="34" charset="0"/>
                <a:cs typeface="Arial" panose="020B0604020202020204" pitchFamily="34" charset="0"/>
              </a:rPr>
              <a:t>.</a:t>
            </a:r>
          </a:p>
        </p:txBody>
      </p:sp>
      <p:sp>
        <p:nvSpPr>
          <p:cNvPr id="27" name="object 3">
            <a:extLst>
              <a:ext uri="{FF2B5EF4-FFF2-40B4-BE49-F238E27FC236}">
                <a16:creationId xmlns:a16="http://schemas.microsoft.com/office/drawing/2014/main" id="{2AE5430D-FD41-BB42-AA5C-B5ED1222A123}"/>
              </a:ext>
            </a:extLst>
          </p:cNvPr>
          <p:cNvSpPr txBox="1"/>
          <p:nvPr/>
        </p:nvSpPr>
        <p:spPr>
          <a:xfrm>
            <a:off x="5596193" y="9676928"/>
            <a:ext cx="1948738" cy="135935"/>
          </a:xfrm>
          <a:prstGeom prst="rect">
            <a:avLst/>
          </a:prstGeom>
        </p:spPr>
        <p:txBody>
          <a:bodyPr vert="horz" wrap="square" lIns="0" tIns="12700" rIns="0" bIns="0" rtlCol="0">
            <a:spAutoFit/>
          </a:bodyPr>
          <a:lstStyle/>
          <a:p>
            <a:pPr marL="12700" algn="r">
              <a:lnSpc>
                <a:spcPct val="100000"/>
              </a:lnSpc>
              <a:spcBef>
                <a:spcPts val="100"/>
              </a:spcBef>
            </a:pPr>
            <a:r>
              <a:rPr lang="en-US" sz="800" spc="100">
                <a:solidFill>
                  <a:srgbClr val="505050"/>
                </a:solidFill>
                <a:cs typeface="DM Sans"/>
              </a:rPr>
              <a:t>PAGE </a:t>
            </a:r>
            <a:fld id="{87E7F0ED-ED76-41F4-8A12-F468F0CB07E8}" type="slidenum">
              <a:rPr lang="en-US" sz="800" spc="100" smtClean="0">
                <a:solidFill>
                  <a:srgbClr val="505050"/>
                </a:solidFill>
                <a:cs typeface="DM Sans"/>
              </a:rPr>
              <a:t>7</a:t>
            </a:fld>
            <a:endParaRPr lang="en-US" sz="800" spc="100">
              <a:solidFill>
                <a:srgbClr val="505050"/>
              </a:solidFill>
              <a:cs typeface="DM Sans"/>
            </a:endParaRPr>
          </a:p>
        </p:txBody>
      </p:sp>
    </p:spTree>
    <p:extLst>
      <p:ext uri="{BB962C8B-B14F-4D97-AF65-F5344CB8AC3E}">
        <p14:creationId xmlns:p14="http://schemas.microsoft.com/office/powerpoint/2010/main" val="10682825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Picture 37">
            <a:extLst>
              <a:ext uri="{FF2B5EF4-FFF2-40B4-BE49-F238E27FC236}">
                <a16:creationId xmlns:a16="http://schemas.microsoft.com/office/drawing/2014/main" id="{A61A0184-44A2-BECC-A105-BFC2B31763E6}"/>
              </a:ext>
            </a:extLst>
          </p:cNvPr>
          <p:cNvPicPr>
            <a:picLocks noChangeAspect="1"/>
          </p:cNvPicPr>
          <p:nvPr/>
        </p:nvPicPr>
        <p:blipFill rotWithShape="1">
          <a:blip r:embed="rId3">
            <a:extLst>
              <a:ext uri="{28A0092B-C50C-407E-A947-70E740481C1C}">
                <a14:useLocalDpi xmlns:a14="http://schemas.microsoft.com/office/drawing/2010/main" val="0"/>
              </a:ext>
            </a:extLst>
          </a:blip>
          <a:srcRect l="349" t="560" r="1618" b="-1"/>
          <a:stretch/>
        </p:blipFill>
        <p:spPr>
          <a:xfrm>
            <a:off x="3975865" y="0"/>
            <a:ext cx="3796535" cy="7929653"/>
          </a:xfrm>
          <a:prstGeom prst="rect">
            <a:avLst/>
          </a:prstGeom>
        </p:spPr>
      </p:pic>
      <p:sp>
        <p:nvSpPr>
          <p:cNvPr id="35" name="Rectangle 34">
            <a:extLst>
              <a:ext uri="{FF2B5EF4-FFF2-40B4-BE49-F238E27FC236}">
                <a16:creationId xmlns:a16="http://schemas.microsoft.com/office/drawing/2014/main" id="{22D52E59-5549-B381-7768-19761D858B5B}"/>
              </a:ext>
            </a:extLst>
          </p:cNvPr>
          <p:cNvSpPr/>
          <p:nvPr/>
        </p:nvSpPr>
        <p:spPr>
          <a:xfrm>
            <a:off x="3974400" y="8112305"/>
            <a:ext cx="3798000" cy="1946096"/>
          </a:xfrm>
          <a:prstGeom prst="rect">
            <a:avLst/>
          </a:prstGeom>
          <a:solidFill>
            <a:srgbClr val="F2F2F2">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 name="TextBox 3">
            <a:extLst>
              <a:ext uri="{FF2B5EF4-FFF2-40B4-BE49-F238E27FC236}">
                <a16:creationId xmlns:a16="http://schemas.microsoft.com/office/drawing/2014/main" id="{B146ABF7-23DE-6B69-8A8F-CAC6E7E972DE}"/>
              </a:ext>
            </a:extLst>
          </p:cNvPr>
          <p:cNvSpPr txBox="1"/>
          <p:nvPr/>
        </p:nvSpPr>
        <p:spPr>
          <a:xfrm>
            <a:off x="422676" y="573829"/>
            <a:ext cx="3356275" cy="830997"/>
          </a:xfrm>
          <a:prstGeom prst="rect">
            <a:avLst/>
          </a:prstGeom>
          <a:noFill/>
        </p:spPr>
        <p:txBody>
          <a:bodyPr wrap="square" lIns="91440" tIns="45720" rIns="91440" bIns="45720" rtlCol="0" anchor="b">
            <a:spAutoFit/>
          </a:bodyPr>
          <a:lstStyle/>
          <a:p>
            <a:pPr>
              <a:defRPr/>
            </a:pPr>
            <a:r>
              <a:rPr lang="en-US" sz="2400">
                <a:solidFill>
                  <a:srgbClr val="505050"/>
                </a:solidFill>
                <a:latin typeface="+mj-lt"/>
                <a:ea typeface="Roboto"/>
                <a:cs typeface="Roboto"/>
              </a:rPr>
              <a:t>Preparing for the modern workplace</a:t>
            </a:r>
          </a:p>
        </p:txBody>
      </p:sp>
      <p:sp>
        <p:nvSpPr>
          <p:cNvPr id="13" name="TextBox 12">
            <a:extLst>
              <a:ext uri="{FF2B5EF4-FFF2-40B4-BE49-F238E27FC236}">
                <a16:creationId xmlns:a16="http://schemas.microsoft.com/office/drawing/2014/main" id="{FB1FB9B4-9D91-F9C2-0A07-1B7BD87B1050}"/>
              </a:ext>
            </a:extLst>
          </p:cNvPr>
          <p:cNvSpPr txBox="1"/>
          <p:nvPr/>
        </p:nvSpPr>
        <p:spPr>
          <a:xfrm>
            <a:off x="443984" y="1545149"/>
            <a:ext cx="3138681" cy="6387211"/>
          </a:xfrm>
          <a:prstGeom prst="rect">
            <a:avLst/>
          </a:prstGeom>
          <a:noFill/>
        </p:spPr>
        <p:txBody>
          <a:bodyPr wrap="square" lIns="91440" tIns="45720" rIns="91440" bIns="45720" rtlCol="0" anchor="t">
            <a:spAutoFit/>
          </a:bodyPr>
          <a:lstStyle/>
          <a:p>
            <a:r>
              <a:rPr lang="en-US" sz="1200">
                <a:solidFill>
                  <a:srgbClr val="505050"/>
                </a:solidFill>
              </a:rPr>
              <a:t>Every company needs to meet current technology requirements while preparing for future trends. Planning to build flexible and adaptable technology infrastructure boosts business resilience. It delivers agility, performance, reliability, and great experiences while simplifying IT.</a:t>
            </a:r>
            <a:endParaRPr lang="en-US">
              <a:cs typeface="Segoe UI"/>
            </a:endParaRPr>
          </a:p>
          <a:p>
            <a:endParaRPr lang="en-US" sz="1200">
              <a:solidFill>
                <a:srgbClr val="505050"/>
              </a:solidFill>
            </a:endParaRPr>
          </a:p>
          <a:p>
            <a:r>
              <a:rPr lang="en-US" sz="1200">
                <a:solidFill>
                  <a:srgbClr val="505050"/>
                </a:solidFill>
              </a:rPr>
              <a:t>Tactical innovations like 2-in-1 form factors, touch screens, and collaboration through Microsoft Teams enhance productivity. Looking forward, CIOs have an opportunity to track progress around virtual and augmented reality, AI, and automation to develop new methodologies and remain competitive. It takes a strategic mindset for IT leaders to adopt new technology and select scalable services. Making that approach people focused and leveraging employee knowledge promotes resilience, flexibility, and better employee experiences.</a:t>
            </a:r>
            <a:endParaRPr lang="en-US" sz="1200">
              <a:solidFill>
                <a:srgbClr val="505050"/>
              </a:solidFill>
              <a:cs typeface="Segoe UI"/>
            </a:endParaRPr>
          </a:p>
          <a:p>
            <a:endParaRPr lang="en-US" sz="1200">
              <a:solidFill>
                <a:srgbClr val="505050"/>
              </a:solidFill>
            </a:endParaRPr>
          </a:p>
          <a:p>
            <a:r>
              <a:rPr lang="en-US" sz="1200">
                <a:solidFill>
                  <a:srgbClr val="505050"/>
                </a:solidFill>
              </a:rPr>
              <a:t>Input from all kinds of employees—from IT teams to the front line—can help you identify your technology needs. By recognizing the gaps in capabilities and addressing them, you empower your workforce, replace outdated technology, streamline complex processes, and improve security. A technology-enabled and employee-centered approach lays the foundation for a modern workplace that drives long-term success.</a:t>
            </a:r>
            <a:endParaRPr lang="en-US" sz="1200">
              <a:solidFill>
                <a:srgbClr val="505050"/>
              </a:solidFill>
              <a:cs typeface="Segoe UI"/>
            </a:endParaRPr>
          </a:p>
        </p:txBody>
      </p:sp>
      <p:sp>
        <p:nvSpPr>
          <p:cNvPr id="6" name="object 3">
            <a:extLst>
              <a:ext uri="{FF2B5EF4-FFF2-40B4-BE49-F238E27FC236}">
                <a16:creationId xmlns:a16="http://schemas.microsoft.com/office/drawing/2014/main" id="{4AF644DE-6054-934A-9821-48DBF21A4920}"/>
              </a:ext>
            </a:extLst>
          </p:cNvPr>
          <p:cNvSpPr txBox="1"/>
          <p:nvPr/>
        </p:nvSpPr>
        <p:spPr>
          <a:xfrm>
            <a:off x="5596193" y="9676928"/>
            <a:ext cx="1948738" cy="135935"/>
          </a:xfrm>
          <a:prstGeom prst="rect">
            <a:avLst/>
          </a:prstGeom>
        </p:spPr>
        <p:txBody>
          <a:bodyPr vert="horz" wrap="square" lIns="0" tIns="12700" rIns="0" bIns="0" rtlCol="0">
            <a:spAutoFit/>
          </a:bodyPr>
          <a:lstStyle/>
          <a:p>
            <a:pPr marL="12700" algn="r">
              <a:lnSpc>
                <a:spcPct val="100000"/>
              </a:lnSpc>
              <a:spcBef>
                <a:spcPts val="100"/>
              </a:spcBef>
            </a:pPr>
            <a:r>
              <a:rPr lang="en-US" sz="800" spc="100">
                <a:solidFill>
                  <a:srgbClr val="505050"/>
                </a:solidFill>
                <a:cs typeface="DM Sans"/>
              </a:rPr>
              <a:t>PAGE </a:t>
            </a:r>
            <a:fld id="{87E7F0ED-ED76-41F4-8A12-F468F0CB07E8}" type="slidenum">
              <a:rPr lang="en-US" sz="800" spc="100" smtClean="0">
                <a:solidFill>
                  <a:srgbClr val="505050"/>
                </a:solidFill>
                <a:cs typeface="DM Sans"/>
              </a:rPr>
              <a:t>8</a:t>
            </a:fld>
            <a:endParaRPr lang="en-US" sz="800" spc="100">
              <a:solidFill>
                <a:srgbClr val="505050"/>
              </a:solidFill>
              <a:cs typeface="DM Sans"/>
            </a:endParaRPr>
          </a:p>
        </p:txBody>
      </p:sp>
      <p:pic>
        <p:nvPicPr>
          <p:cNvPr id="16" name="Picture 15" descr="Graphical user interface, application&#10;&#10;Description automatically generated">
            <a:extLst>
              <a:ext uri="{FF2B5EF4-FFF2-40B4-BE49-F238E27FC236}">
                <a16:creationId xmlns:a16="http://schemas.microsoft.com/office/drawing/2014/main" id="{76C350C3-21D1-2DB3-4FA7-E755D160BBC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572" y="100304"/>
            <a:ext cx="1385999" cy="432000"/>
          </a:xfrm>
          <a:prstGeom prst="rect">
            <a:avLst/>
          </a:prstGeom>
        </p:spPr>
      </p:pic>
      <p:sp>
        <p:nvSpPr>
          <p:cNvPr id="11" name="object 5">
            <a:extLst>
              <a:ext uri="{FF2B5EF4-FFF2-40B4-BE49-F238E27FC236}">
                <a16:creationId xmlns:a16="http://schemas.microsoft.com/office/drawing/2014/main" id="{68BED8E7-E335-1648-255A-90AD4C6987E4}"/>
              </a:ext>
            </a:extLst>
          </p:cNvPr>
          <p:cNvSpPr txBox="1"/>
          <p:nvPr/>
        </p:nvSpPr>
        <p:spPr>
          <a:xfrm>
            <a:off x="5196102" y="8621248"/>
            <a:ext cx="2104298" cy="470000"/>
          </a:xfrm>
          <a:prstGeom prst="rect">
            <a:avLst/>
          </a:prstGeom>
        </p:spPr>
        <p:txBody>
          <a:bodyPr vert="horz" wrap="square" lIns="0" tIns="8255" rIns="0" bIns="0" rtlCol="0" anchor="ctr">
            <a:spAutoFit/>
          </a:bodyPr>
          <a:lstStyle/>
          <a:p>
            <a:pPr marL="12700" marR="5080"/>
            <a:r>
              <a:rPr lang="en-US" sz="1000">
                <a:solidFill>
                  <a:srgbClr val="505050"/>
                </a:solidFill>
              </a:rPr>
              <a:t>of people say they don’t currently have the right capabilities to get their work done.</a:t>
            </a:r>
            <a:r>
              <a:rPr lang="en-US" sz="1000" baseline="30000">
                <a:solidFill>
                  <a:srgbClr val="505050"/>
                </a:solidFill>
              </a:rPr>
              <a:t>1 </a:t>
            </a:r>
            <a:endParaRPr lang="en-US" sz="1000" baseline="30000">
              <a:solidFill>
                <a:srgbClr val="505050"/>
              </a:solidFill>
              <a:cs typeface="Segoe UI"/>
            </a:endParaRPr>
          </a:p>
        </p:txBody>
      </p:sp>
      <p:sp>
        <p:nvSpPr>
          <p:cNvPr id="12" name="TextBox 11">
            <a:extLst>
              <a:ext uri="{FF2B5EF4-FFF2-40B4-BE49-F238E27FC236}">
                <a16:creationId xmlns:a16="http://schemas.microsoft.com/office/drawing/2014/main" id="{6AEE05A6-B4FC-C280-A1B1-9D84089362C8}"/>
              </a:ext>
            </a:extLst>
          </p:cNvPr>
          <p:cNvSpPr txBox="1"/>
          <p:nvPr/>
        </p:nvSpPr>
        <p:spPr>
          <a:xfrm>
            <a:off x="4238211" y="8563861"/>
            <a:ext cx="1195429" cy="584775"/>
          </a:xfrm>
          <a:prstGeom prst="rect">
            <a:avLst/>
          </a:prstGeom>
        </p:spPr>
        <p:txBody>
          <a:bodyPr wrap="square" rtlCol="0">
            <a:spAutoFit/>
          </a:bodyPr>
          <a:lstStyle/>
          <a:p>
            <a:pPr marL="12700" marR="5080"/>
            <a:r>
              <a:rPr lang="en-US" sz="3200">
                <a:solidFill>
                  <a:srgbClr val="505050"/>
                </a:solidFill>
                <a:latin typeface="Segoe UI Semibold" panose="020B0702040204020203" pitchFamily="34" charset="0"/>
                <a:ea typeface="Roboto" panose="02000000000000000000" pitchFamily="2" charset="0"/>
                <a:cs typeface="Segoe UI Semibold" panose="020B0702040204020203" pitchFamily="34" charset="0"/>
              </a:rPr>
              <a:t>60</a:t>
            </a:r>
            <a:r>
              <a:rPr lang="en-US">
                <a:solidFill>
                  <a:srgbClr val="505050"/>
                </a:solidFill>
                <a:latin typeface="Segoe UI Semibold" panose="020B0702040204020203" pitchFamily="34" charset="0"/>
                <a:ea typeface="Roboto" panose="02000000000000000000" pitchFamily="2" charset="0"/>
                <a:cs typeface="Segoe UI Semibold" panose="020B0702040204020203" pitchFamily="34" charset="0"/>
              </a:rPr>
              <a:t>%</a:t>
            </a:r>
            <a:endParaRPr lang="en-US" sz="2400">
              <a:solidFill>
                <a:srgbClr val="505050"/>
              </a:solidFill>
              <a:latin typeface="Segoe UI Semibold" panose="020B0702040204020203" pitchFamily="34" charset="0"/>
              <a:ea typeface="Roboto" panose="02000000000000000000" pitchFamily="2" charset="0"/>
              <a:cs typeface="Segoe UI Semibold" panose="020B0702040204020203" pitchFamily="34" charset="0"/>
            </a:endParaRPr>
          </a:p>
        </p:txBody>
      </p:sp>
      <p:sp>
        <p:nvSpPr>
          <p:cNvPr id="27" name="TextBox 26">
            <a:extLst>
              <a:ext uri="{FF2B5EF4-FFF2-40B4-BE49-F238E27FC236}">
                <a16:creationId xmlns:a16="http://schemas.microsoft.com/office/drawing/2014/main" id="{8A9378E4-06F5-9D47-C033-E12026CC19AB}"/>
              </a:ext>
            </a:extLst>
          </p:cNvPr>
          <p:cNvSpPr txBox="1"/>
          <p:nvPr/>
        </p:nvSpPr>
        <p:spPr>
          <a:xfrm>
            <a:off x="4262725" y="9493847"/>
            <a:ext cx="2818672" cy="346120"/>
          </a:xfrm>
          <a:prstGeom prst="rect">
            <a:avLst/>
          </a:prstGeom>
          <a:noFill/>
        </p:spPr>
        <p:txBody>
          <a:bodyPr wrap="square" lIns="91440" tIns="45720" rIns="91440" bIns="45720" rtlCol="0" anchor="b">
            <a:spAutoFit/>
          </a:bodyPr>
          <a:lstStyle/>
          <a:p>
            <a:pPr>
              <a:lnSpc>
                <a:spcPct val="107000"/>
              </a:lnSpc>
            </a:pPr>
            <a:r>
              <a:rPr lang="en-CA" sz="800" baseline="30000">
                <a:solidFill>
                  <a:srgbClr val="505050"/>
                </a:solidFill>
                <a:ea typeface="Arial" panose="020B0604020202020204" pitchFamily="34" charset="0"/>
                <a:cs typeface="Arial" panose="020B0604020202020204" pitchFamily="34" charset="0"/>
              </a:rPr>
              <a:t>1</a:t>
            </a:r>
            <a:r>
              <a:rPr lang="en-CA" sz="800">
                <a:solidFill>
                  <a:srgbClr val="505050"/>
                </a:solidFill>
                <a:effectLst/>
                <a:ea typeface="Arial" panose="020B0604020202020204" pitchFamily="34" charset="0"/>
                <a:cs typeface="Arial" panose="020B0604020202020204" pitchFamily="34" charset="0"/>
              </a:rPr>
              <a:t>Microsoft, </a:t>
            </a:r>
            <a:r>
              <a:rPr lang="en-CA" sz="800" u="sng">
                <a:solidFill>
                  <a:srgbClr val="0078D4"/>
                </a:solidFill>
                <a:effectLst/>
                <a:ea typeface="Arial" panose="020B060402020202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Work Trends Index Annual Report: Will AI Fix Work?</a:t>
            </a:r>
            <a:r>
              <a:rPr lang="en-CA" sz="800">
                <a:solidFill>
                  <a:srgbClr val="505050"/>
                </a:solidFill>
                <a:effectLst/>
                <a:ea typeface="Arial" panose="020B0604020202020204" pitchFamily="34" charset="0"/>
                <a:cs typeface="Arial" panose="020B0604020202020204" pitchFamily="34" charset="0"/>
              </a:rPr>
              <a:t>, May 2023.</a:t>
            </a:r>
            <a:endParaRPr lang="en-CA" sz="800">
              <a:solidFill>
                <a:srgbClr val="505050"/>
              </a:solidFill>
              <a:effectLst/>
              <a:ea typeface="Calibri" panose="020F0502020204030204" pitchFamily="34" charset="0"/>
              <a:cs typeface="Arial" panose="020B0604020202020204" pitchFamily="34" charset="0"/>
            </a:endParaRPr>
          </a:p>
        </p:txBody>
      </p:sp>
      <p:pic>
        <p:nvPicPr>
          <p:cNvPr id="8" name="Picture 7" descr="A picture containing electronics, electronic device, computer, computer&#10;&#10;Description automatically generated">
            <a:extLst>
              <a:ext uri="{FF2B5EF4-FFF2-40B4-BE49-F238E27FC236}">
                <a16:creationId xmlns:a16="http://schemas.microsoft.com/office/drawing/2014/main" id="{9BAA9695-C9F9-2EFD-4670-BDFFD249813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78324" y="7712498"/>
            <a:ext cx="3613150" cy="2032397"/>
          </a:xfrm>
          <a:prstGeom prst="rect">
            <a:avLst/>
          </a:prstGeom>
        </p:spPr>
      </p:pic>
    </p:spTree>
    <p:extLst>
      <p:ext uri="{BB962C8B-B14F-4D97-AF65-F5344CB8AC3E}">
        <p14:creationId xmlns:p14="http://schemas.microsoft.com/office/powerpoint/2010/main" val="134701886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descr="A person using a computer&#10;&#10;Description automatically generated with low confidence">
            <a:extLst>
              <a:ext uri="{FF2B5EF4-FFF2-40B4-BE49-F238E27FC236}">
                <a16:creationId xmlns:a16="http://schemas.microsoft.com/office/drawing/2014/main" id="{2DF959E7-9931-9B15-B53B-FFA9E14A18EF}"/>
              </a:ext>
            </a:extLst>
          </p:cNvPr>
          <p:cNvPicPr>
            <a:picLocks noChangeAspect="1"/>
          </p:cNvPicPr>
          <p:nvPr/>
        </p:nvPicPr>
        <p:blipFill rotWithShape="1">
          <a:blip r:embed="rId3">
            <a:extLst>
              <a:ext uri="{28A0092B-C50C-407E-A947-70E740481C1C}">
                <a14:useLocalDpi xmlns:a14="http://schemas.microsoft.com/office/drawing/2010/main" val="0"/>
              </a:ext>
            </a:extLst>
          </a:blip>
          <a:srcRect l="5373" t="9642" r="5373" b="2192"/>
          <a:stretch/>
        </p:blipFill>
        <p:spPr>
          <a:xfrm>
            <a:off x="3974400" y="7244650"/>
            <a:ext cx="3798000" cy="2813749"/>
          </a:xfrm>
          <a:prstGeom prst="rect">
            <a:avLst/>
          </a:prstGeom>
        </p:spPr>
      </p:pic>
      <p:sp>
        <p:nvSpPr>
          <p:cNvPr id="7" name="Rectangle 6">
            <a:extLst>
              <a:ext uri="{FF2B5EF4-FFF2-40B4-BE49-F238E27FC236}">
                <a16:creationId xmlns:a16="http://schemas.microsoft.com/office/drawing/2014/main" id="{12216724-0864-4933-8A21-C28C84A0ADAD}"/>
              </a:ext>
            </a:extLst>
          </p:cNvPr>
          <p:cNvSpPr/>
          <p:nvPr/>
        </p:nvSpPr>
        <p:spPr>
          <a:xfrm>
            <a:off x="3974400" y="0"/>
            <a:ext cx="3798000" cy="7082848"/>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 name="TextBox 3">
            <a:extLst>
              <a:ext uri="{FF2B5EF4-FFF2-40B4-BE49-F238E27FC236}">
                <a16:creationId xmlns:a16="http://schemas.microsoft.com/office/drawing/2014/main" id="{B146ABF7-23DE-6B69-8A8F-CAC6E7E972DE}"/>
              </a:ext>
            </a:extLst>
          </p:cNvPr>
          <p:cNvSpPr txBox="1"/>
          <p:nvPr/>
        </p:nvSpPr>
        <p:spPr>
          <a:xfrm>
            <a:off x="441727" y="929616"/>
            <a:ext cx="3165074" cy="1569660"/>
          </a:xfrm>
          <a:prstGeom prst="rect">
            <a:avLst/>
          </a:prstGeom>
          <a:noFill/>
        </p:spPr>
        <p:txBody>
          <a:bodyPr wrap="square" lIns="91440" tIns="45720" rIns="91440" bIns="45720" rtlCol="0" anchor="b">
            <a:spAutoFit/>
          </a:bodyPr>
          <a:lstStyle/>
          <a:p>
            <a:pPr>
              <a:defRPr/>
            </a:pPr>
            <a:r>
              <a:rPr lang="en-US" sz="2400">
                <a:solidFill>
                  <a:srgbClr val="505050"/>
                </a:solidFill>
                <a:latin typeface="+mj-lt"/>
                <a:ea typeface="Roboto"/>
                <a:cs typeface="Roboto"/>
              </a:rPr>
              <a:t>Overcoming challenges in technology adoption to build resilience</a:t>
            </a:r>
          </a:p>
        </p:txBody>
      </p:sp>
      <p:sp>
        <p:nvSpPr>
          <p:cNvPr id="13" name="TextBox 12">
            <a:extLst>
              <a:ext uri="{FF2B5EF4-FFF2-40B4-BE49-F238E27FC236}">
                <a16:creationId xmlns:a16="http://schemas.microsoft.com/office/drawing/2014/main" id="{FB1FB9B4-9D91-F9C2-0A07-1B7BD87B1050}"/>
              </a:ext>
            </a:extLst>
          </p:cNvPr>
          <p:cNvSpPr txBox="1"/>
          <p:nvPr/>
        </p:nvSpPr>
        <p:spPr>
          <a:xfrm>
            <a:off x="443984" y="2663723"/>
            <a:ext cx="3081830" cy="1015663"/>
          </a:xfrm>
          <a:prstGeom prst="rect">
            <a:avLst/>
          </a:prstGeom>
          <a:noFill/>
        </p:spPr>
        <p:txBody>
          <a:bodyPr wrap="square" lIns="91440" tIns="45720" rIns="91440" bIns="45720" rtlCol="0" anchor="t">
            <a:spAutoFit/>
          </a:bodyPr>
          <a:lstStyle/>
          <a:p>
            <a:r>
              <a:rPr lang="en-US" sz="1200">
                <a:solidFill>
                  <a:srgbClr val="505050"/>
                </a:solidFill>
              </a:rPr>
              <a:t>A strategic approach to deploying and adopting new technologies helps you overcome challenges. </a:t>
            </a:r>
          </a:p>
          <a:p>
            <a:endParaRPr lang="en-US" sz="1200">
              <a:solidFill>
                <a:srgbClr val="505050"/>
              </a:solidFill>
            </a:endParaRPr>
          </a:p>
          <a:p>
            <a:r>
              <a:rPr lang="en-US" sz="1200">
                <a:solidFill>
                  <a:srgbClr val="505050"/>
                </a:solidFill>
                <a:latin typeface="Segoe UI Semibold" panose="020B0702040204020203" pitchFamily="34" charset="0"/>
                <a:cs typeface="Segoe UI Semibold" panose="020B0702040204020203" pitchFamily="34" charset="0"/>
              </a:rPr>
              <a:t>Consider these key strategies:</a:t>
            </a:r>
          </a:p>
        </p:txBody>
      </p:sp>
      <p:sp>
        <p:nvSpPr>
          <p:cNvPr id="6" name="object 3">
            <a:extLst>
              <a:ext uri="{FF2B5EF4-FFF2-40B4-BE49-F238E27FC236}">
                <a16:creationId xmlns:a16="http://schemas.microsoft.com/office/drawing/2014/main" id="{4AF644DE-6054-934A-9821-48DBF21A4920}"/>
              </a:ext>
            </a:extLst>
          </p:cNvPr>
          <p:cNvSpPr txBox="1"/>
          <p:nvPr/>
        </p:nvSpPr>
        <p:spPr>
          <a:xfrm>
            <a:off x="5596193" y="9676928"/>
            <a:ext cx="1948738" cy="135935"/>
          </a:xfrm>
          <a:prstGeom prst="rect">
            <a:avLst/>
          </a:prstGeom>
        </p:spPr>
        <p:txBody>
          <a:bodyPr vert="horz" wrap="square" lIns="0" tIns="12700" rIns="0" bIns="0" rtlCol="0">
            <a:spAutoFit/>
          </a:bodyPr>
          <a:lstStyle/>
          <a:p>
            <a:pPr marL="12700" algn="r">
              <a:lnSpc>
                <a:spcPct val="100000"/>
              </a:lnSpc>
              <a:spcBef>
                <a:spcPts val="100"/>
              </a:spcBef>
            </a:pPr>
            <a:r>
              <a:rPr lang="en-US" sz="800" spc="100">
                <a:solidFill>
                  <a:srgbClr val="505050"/>
                </a:solidFill>
                <a:cs typeface="DM Sans"/>
              </a:rPr>
              <a:t>PAGE </a:t>
            </a:r>
            <a:fld id="{87E7F0ED-ED76-41F4-8A12-F468F0CB07E8}" type="slidenum">
              <a:rPr lang="en-US" sz="800" spc="100" smtClean="0">
                <a:solidFill>
                  <a:srgbClr val="505050"/>
                </a:solidFill>
                <a:cs typeface="DM Sans"/>
              </a:rPr>
              <a:t>9</a:t>
            </a:fld>
            <a:endParaRPr lang="en-US" sz="800" spc="100">
              <a:solidFill>
                <a:srgbClr val="505050"/>
              </a:solidFill>
              <a:cs typeface="DM Sans"/>
            </a:endParaRPr>
          </a:p>
        </p:txBody>
      </p:sp>
      <p:pic>
        <p:nvPicPr>
          <p:cNvPr id="16" name="Picture 15" descr="Graphical user interface, application&#10;&#10;Description automatically generated">
            <a:extLst>
              <a:ext uri="{FF2B5EF4-FFF2-40B4-BE49-F238E27FC236}">
                <a16:creationId xmlns:a16="http://schemas.microsoft.com/office/drawing/2014/main" id="{76C350C3-21D1-2DB3-4FA7-E755D160BBC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572" y="100304"/>
            <a:ext cx="1385999" cy="432000"/>
          </a:xfrm>
          <a:prstGeom prst="rect">
            <a:avLst/>
          </a:prstGeom>
        </p:spPr>
      </p:pic>
      <p:grpSp>
        <p:nvGrpSpPr>
          <p:cNvPr id="12" name="Group 11">
            <a:extLst>
              <a:ext uri="{FF2B5EF4-FFF2-40B4-BE49-F238E27FC236}">
                <a16:creationId xmlns:a16="http://schemas.microsoft.com/office/drawing/2014/main" id="{CCF16A72-64D9-835E-CA49-219533C75DB6}"/>
              </a:ext>
            </a:extLst>
          </p:cNvPr>
          <p:cNvGrpSpPr/>
          <p:nvPr/>
        </p:nvGrpSpPr>
        <p:grpSpPr>
          <a:xfrm>
            <a:off x="441727" y="3891146"/>
            <a:ext cx="3084087" cy="1235807"/>
            <a:chOff x="441727" y="3756651"/>
            <a:chExt cx="3084087" cy="1235807"/>
          </a:xfrm>
        </p:grpSpPr>
        <p:sp>
          <p:nvSpPr>
            <p:cNvPr id="3" name="TextBox 2">
              <a:extLst>
                <a:ext uri="{FF2B5EF4-FFF2-40B4-BE49-F238E27FC236}">
                  <a16:creationId xmlns:a16="http://schemas.microsoft.com/office/drawing/2014/main" id="{B154CFA3-052B-F98A-E20E-D9E97C296081}"/>
                </a:ext>
              </a:extLst>
            </p:cNvPr>
            <p:cNvSpPr txBox="1"/>
            <p:nvPr/>
          </p:nvSpPr>
          <p:spPr>
            <a:xfrm>
              <a:off x="889606" y="3792129"/>
              <a:ext cx="2636208" cy="1200329"/>
            </a:xfrm>
            <a:prstGeom prst="rect">
              <a:avLst/>
            </a:prstGeom>
            <a:noFill/>
          </p:spPr>
          <p:txBody>
            <a:bodyPr wrap="square" lIns="91440" tIns="45720" rIns="91440" bIns="45720" rtlCol="0" anchor="t">
              <a:spAutoFit/>
            </a:bodyPr>
            <a:lstStyle/>
            <a:p>
              <a:pPr>
                <a:spcBef>
                  <a:spcPts val="600"/>
                </a:spcBef>
              </a:pPr>
              <a:r>
                <a:rPr lang="en-US" sz="1200">
                  <a:solidFill>
                    <a:srgbClr val="505050"/>
                  </a:solidFill>
                  <a:cs typeface="Segoe UI" panose="020B0502040204020203" pitchFamily="34" charset="0"/>
                </a:rPr>
                <a:t>Assess current processes and identify </a:t>
              </a:r>
              <a:r>
                <a:rPr lang="en-US" sz="1200">
                  <a:solidFill>
                    <a:srgbClr val="505050"/>
                  </a:solidFill>
                  <a:latin typeface="Segoe UI" panose="020B0502040204020203" pitchFamily="34" charset="0"/>
                  <a:cs typeface="Segoe UI" panose="020B0502040204020203" pitchFamily="34" charset="0"/>
                </a:rPr>
                <a:t>areas </a:t>
              </a:r>
              <a:r>
                <a:rPr lang="en-US" sz="1200">
                  <a:solidFill>
                    <a:srgbClr val="505050"/>
                  </a:solidFill>
                </a:rPr>
                <a:t>where new technology will add value. Establish a strong vision and align it with your business goals to guide the adoption process.</a:t>
              </a:r>
            </a:p>
          </p:txBody>
        </p:sp>
        <p:sp>
          <p:nvSpPr>
            <p:cNvPr id="9" name="TextBox 8">
              <a:extLst>
                <a:ext uri="{FF2B5EF4-FFF2-40B4-BE49-F238E27FC236}">
                  <a16:creationId xmlns:a16="http://schemas.microsoft.com/office/drawing/2014/main" id="{3B733C35-27BC-DC24-46AE-8316C7B0E2BE}"/>
                </a:ext>
              </a:extLst>
            </p:cNvPr>
            <p:cNvSpPr txBox="1"/>
            <p:nvPr/>
          </p:nvSpPr>
          <p:spPr>
            <a:xfrm>
              <a:off x="441727" y="3756651"/>
              <a:ext cx="697233" cy="461665"/>
            </a:xfrm>
            <a:prstGeom prst="rect">
              <a:avLst/>
            </a:prstGeom>
            <a:noFill/>
          </p:spPr>
          <p:txBody>
            <a:bodyPr wrap="square" rtlCol="0">
              <a:spAutoFit/>
            </a:bodyPr>
            <a:lstStyle/>
            <a:p>
              <a:r>
                <a:rPr lang="en-US" sz="2400">
                  <a:solidFill>
                    <a:srgbClr val="505050"/>
                  </a:solidFill>
                  <a:latin typeface="+mj-lt"/>
                  <a:ea typeface="Roboto" panose="02000000000000000000" pitchFamily="2" charset="0"/>
                </a:rPr>
                <a:t>01</a:t>
              </a:r>
              <a:endParaRPr lang="en-US" sz="1100">
                <a:solidFill>
                  <a:srgbClr val="505050"/>
                </a:solidFill>
              </a:endParaRPr>
            </a:p>
          </p:txBody>
        </p:sp>
      </p:grpSp>
      <p:grpSp>
        <p:nvGrpSpPr>
          <p:cNvPr id="14" name="Group 13">
            <a:extLst>
              <a:ext uri="{FF2B5EF4-FFF2-40B4-BE49-F238E27FC236}">
                <a16:creationId xmlns:a16="http://schemas.microsoft.com/office/drawing/2014/main" id="{0E511534-F3EC-9A37-D343-1F24DEDF2C46}"/>
              </a:ext>
            </a:extLst>
          </p:cNvPr>
          <p:cNvGrpSpPr/>
          <p:nvPr/>
        </p:nvGrpSpPr>
        <p:grpSpPr>
          <a:xfrm>
            <a:off x="441727" y="5319206"/>
            <a:ext cx="3084087" cy="1235807"/>
            <a:chOff x="441727" y="3756651"/>
            <a:chExt cx="3084087" cy="1235807"/>
          </a:xfrm>
        </p:grpSpPr>
        <p:sp>
          <p:nvSpPr>
            <p:cNvPr id="15" name="TextBox 14">
              <a:extLst>
                <a:ext uri="{FF2B5EF4-FFF2-40B4-BE49-F238E27FC236}">
                  <a16:creationId xmlns:a16="http://schemas.microsoft.com/office/drawing/2014/main" id="{3C24A0BE-F84A-D180-EE10-AEB6F6187531}"/>
                </a:ext>
              </a:extLst>
            </p:cNvPr>
            <p:cNvSpPr txBox="1"/>
            <p:nvPr/>
          </p:nvSpPr>
          <p:spPr>
            <a:xfrm>
              <a:off x="889606" y="3792129"/>
              <a:ext cx="2636208" cy="1200329"/>
            </a:xfrm>
            <a:prstGeom prst="rect">
              <a:avLst/>
            </a:prstGeom>
            <a:noFill/>
          </p:spPr>
          <p:txBody>
            <a:bodyPr wrap="square" lIns="91440" tIns="45720" rIns="91440" bIns="45720" rtlCol="0" anchor="t">
              <a:spAutoFit/>
            </a:bodyPr>
            <a:lstStyle/>
            <a:p>
              <a:pPr>
                <a:spcBef>
                  <a:spcPts val="600"/>
                </a:spcBef>
              </a:pPr>
              <a:r>
                <a:rPr lang="en-US" sz="1200">
                  <a:solidFill>
                    <a:srgbClr val="505050"/>
                  </a:solidFill>
                  <a:cs typeface="Segoe UI Semibold"/>
                </a:rPr>
                <a:t>Provide proper training to employees </a:t>
              </a:r>
              <a:r>
                <a:rPr lang="en-US" sz="1200">
                  <a:solidFill>
                    <a:srgbClr val="505050"/>
                  </a:solidFill>
                </a:rPr>
                <a:t>and address any resistance to change. Implement change management initiatives to ensure smooth adoption and effective cases for new technologies.</a:t>
              </a:r>
            </a:p>
          </p:txBody>
        </p:sp>
        <p:sp>
          <p:nvSpPr>
            <p:cNvPr id="17" name="TextBox 16">
              <a:extLst>
                <a:ext uri="{FF2B5EF4-FFF2-40B4-BE49-F238E27FC236}">
                  <a16:creationId xmlns:a16="http://schemas.microsoft.com/office/drawing/2014/main" id="{D747090B-27DF-79F5-69F2-302EDCBE4D6E}"/>
                </a:ext>
              </a:extLst>
            </p:cNvPr>
            <p:cNvSpPr txBox="1"/>
            <p:nvPr/>
          </p:nvSpPr>
          <p:spPr>
            <a:xfrm>
              <a:off x="441727" y="3756651"/>
              <a:ext cx="697233" cy="461665"/>
            </a:xfrm>
            <a:prstGeom prst="rect">
              <a:avLst/>
            </a:prstGeom>
            <a:noFill/>
          </p:spPr>
          <p:txBody>
            <a:bodyPr wrap="square" rtlCol="0">
              <a:spAutoFit/>
            </a:bodyPr>
            <a:lstStyle/>
            <a:p>
              <a:r>
                <a:rPr lang="en-US" sz="2400">
                  <a:solidFill>
                    <a:srgbClr val="505050"/>
                  </a:solidFill>
                  <a:latin typeface="+mj-lt"/>
                  <a:ea typeface="Roboto" panose="02000000000000000000" pitchFamily="2" charset="0"/>
                </a:rPr>
                <a:t>02</a:t>
              </a:r>
              <a:endParaRPr lang="en-US" sz="1100">
                <a:solidFill>
                  <a:srgbClr val="505050"/>
                </a:solidFill>
              </a:endParaRPr>
            </a:p>
          </p:txBody>
        </p:sp>
      </p:grpSp>
      <p:grpSp>
        <p:nvGrpSpPr>
          <p:cNvPr id="18" name="Group 17">
            <a:extLst>
              <a:ext uri="{FF2B5EF4-FFF2-40B4-BE49-F238E27FC236}">
                <a16:creationId xmlns:a16="http://schemas.microsoft.com/office/drawing/2014/main" id="{C0C75755-EA89-4984-B4D6-A87C820EF6F0}"/>
              </a:ext>
            </a:extLst>
          </p:cNvPr>
          <p:cNvGrpSpPr/>
          <p:nvPr/>
        </p:nvGrpSpPr>
        <p:grpSpPr>
          <a:xfrm>
            <a:off x="441727" y="6706102"/>
            <a:ext cx="3084087" cy="1235807"/>
            <a:chOff x="441727" y="3756651"/>
            <a:chExt cx="3084087" cy="1235807"/>
          </a:xfrm>
        </p:grpSpPr>
        <p:sp>
          <p:nvSpPr>
            <p:cNvPr id="19" name="TextBox 18">
              <a:extLst>
                <a:ext uri="{FF2B5EF4-FFF2-40B4-BE49-F238E27FC236}">
                  <a16:creationId xmlns:a16="http://schemas.microsoft.com/office/drawing/2014/main" id="{73DC2E03-83C0-CFBF-9AC2-52776AA6A878}"/>
                </a:ext>
              </a:extLst>
            </p:cNvPr>
            <p:cNvSpPr txBox="1"/>
            <p:nvPr/>
          </p:nvSpPr>
          <p:spPr>
            <a:xfrm>
              <a:off x="889606" y="3792129"/>
              <a:ext cx="2636208" cy="1200329"/>
            </a:xfrm>
            <a:prstGeom prst="rect">
              <a:avLst/>
            </a:prstGeom>
            <a:noFill/>
          </p:spPr>
          <p:txBody>
            <a:bodyPr wrap="square" lIns="91440" tIns="45720" rIns="91440" bIns="45720" rtlCol="0" anchor="t">
              <a:spAutoFit/>
            </a:bodyPr>
            <a:lstStyle/>
            <a:p>
              <a:pPr>
                <a:spcBef>
                  <a:spcPts val="600"/>
                </a:spcBef>
              </a:pPr>
              <a:r>
                <a:rPr lang="en-US" sz="1200">
                  <a:solidFill>
                    <a:srgbClr val="505050"/>
                  </a:solidFill>
                  <a:cs typeface="Segoe UI Semibold"/>
                </a:rPr>
                <a:t>Encourage a mindset of innovation and experimentation </a:t>
              </a:r>
              <a:r>
                <a:rPr lang="en-US" sz="1200">
                  <a:solidFill>
                    <a:srgbClr val="505050"/>
                  </a:solidFill>
                </a:rPr>
                <a:t>within the organization. Embrace a culture that promotes learning, enabling quick adaptation to new technologies and continuous improvement.</a:t>
              </a:r>
            </a:p>
          </p:txBody>
        </p:sp>
        <p:sp>
          <p:nvSpPr>
            <p:cNvPr id="20" name="TextBox 19">
              <a:extLst>
                <a:ext uri="{FF2B5EF4-FFF2-40B4-BE49-F238E27FC236}">
                  <a16:creationId xmlns:a16="http://schemas.microsoft.com/office/drawing/2014/main" id="{D07B49C2-3FC6-BC90-D3FF-ECE995DDF766}"/>
                </a:ext>
              </a:extLst>
            </p:cNvPr>
            <p:cNvSpPr txBox="1"/>
            <p:nvPr/>
          </p:nvSpPr>
          <p:spPr>
            <a:xfrm>
              <a:off x="441727" y="3756651"/>
              <a:ext cx="697233" cy="461665"/>
            </a:xfrm>
            <a:prstGeom prst="rect">
              <a:avLst/>
            </a:prstGeom>
            <a:noFill/>
          </p:spPr>
          <p:txBody>
            <a:bodyPr wrap="square" rtlCol="0">
              <a:spAutoFit/>
            </a:bodyPr>
            <a:lstStyle/>
            <a:p>
              <a:r>
                <a:rPr lang="en-US" sz="2400">
                  <a:solidFill>
                    <a:srgbClr val="505050"/>
                  </a:solidFill>
                  <a:latin typeface="+mj-lt"/>
                  <a:ea typeface="Roboto" panose="02000000000000000000" pitchFamily="2" charset="0"/>
                </a:rPr>
                <a:t>03</a:t>
              </a:r>
              <a:endParaRPr lang="en-US" sz="1100">
                <a:solidFill>
                  <a:srgbClr val="505050"/>
                </a:solidFill>
              </a:endParaRPr>
            </a:p>
          </p:txBody>
        </p:sp>
      </p:grpSp>
      <p:sp>
        <p:nvSpPr>
          <p:cNvPr id="24" name="TextBox 23">
            <a:extLst>
              <a:ext uri="{FF2B5EF4-FFF2-40B4-BE49-F238E27FC236}">
                <a16:creationId xmlns:a16="http://schemas.microsoft.com/office/drawing/2014/main" id="{F24732C6-CCC0-17AF-ED1D-FCF9A8B68A19}"/>
              </a:ext>
            </a:extLst>
          </p:cNvPr>
          <p:cNvSpPr txBox="1"/>
          <p:nvPr/>
        </p:nvSpPr>
        <p:spPr>
          <a:xfrm>
            <a:off x="443984" y="8157977"/>
            <a:ext cx="3081830" cy="830997"/>
          </a:xfrm>
          <a:prstGeom prst="rect">
            <a:avLst/>
          </a:prstGeom>
          <a:noFill/>
        </p:spPr>
        <p:txBody>
          <a:bodyPr wrap="square" lIns="91440" tIns="45720" rIns="91440" bIns="45720" rtlCol="0" anchor="t">
            <a:spAutoFit/>
          </a:bodyPr>
          <a:lstStyle/>
          <a:p>
            <a:r>
              <a:rPr lang="en-US" sz="1200">
                <a:solidFill>
                  <a:srgbClr val="505050"/>
                </a:solidFill>
              </a:rPr>
              <a:t>By implementing these strategies, you can overcome challenges, unlock the potential of new technology, and drive growth and competitiveness within your industry.</a:t>
            </a:r>
          </a:p>
        </p:txBody>
      </p:sp>
      <p:sp>
        <p:nvSpPr>
          <p:cNvPr id="28" name="TextBox 27">
            <a:extLst>
              <a:ext uri="{FF2B5EF4-FFF2-40B4-BE49-F238E27FC236}">
                <a16:creationId xmlns:a16="http://schemas.microsoft.com/office/drawing/2014/main" id="{6F9DB337-D5A8-6B32-AA0B-E1F5CA8F2E24}"/>
              </a:ext>
            </a:extLst>
          </p:cNvPr>
          <p:cNvSpPr txBox="1"/>
          <p:nvPr/>
        </p:nvSpPr>
        <p:spPr>
          <a:xfrm>
            <a:off x="4275818" y="606849"/>
            <a:ext cx="2968753" cy="923330"/>
          </a:xfrm>
          <a:prstGeom prst="rect">
            <a:avLst/>
          </a:prstGeom>
          <a:noFill/>
        </p:spPr>
        <p:txBody>
          <a:bodyPr wrap="square" lIns="91440" tIns="45720" rIns="91440" bIns="45720" rtlCol="0" anchor="t">
            <a:spAutoFit/>
          </a:bodyPr>
          <a:lstStyle/>
          <a:p>
            <a:r>
              <a:rPr lang="en-US">
                <a:solidFill>
                  <a:srgbClr val="505050"/>
                </a:solidFill>
                <a:latin typeface="+mj-lt"/>
                <a:ea typeface="Roboto"/>
              </a:rPr>
              <a:t>Tips for bringing modern work and technology to your organization</a:t>
            </a:r>
            <a:endParaRPr lang="en-US" sz="1200">
              <a:solidFill>
                <a:srgbClr val="505050"/>
              </a:solidFill>
            </a:endParaRPr>
          </a:p>
        </p:txBody>
      </p:sp>
      <p:grpSp>
        <p:nvGrpSpPr>
          <p:cNvPr id="57" name="Group 56">
            <a:extLst>
              <a:ext uri="{FF2B5EF4-FFF2-40B4-BE49-F238E27FC236}">
                <a16:creationId xmlns:a16="http://schemas.microsoft.com/office/drawing/2014/main" id="{4BADA421-FB27-1D16-BF8E-49F9D3B0DCB7}"/>
              </a:ext>
            </a:extLst>
          </p:cNvPr>
          <p:cNvGrpSpPr/>
          <p:nvPr/>
        </p:nvGrpSpPr>
        <p:grpSpPr>
          <a:xfrm>
            <a:off x="4262058" y="1717007"/>
            <a:ext cx="3068615" cy="692759"/>
            <a:chOff x="4262058" y="1867753"/>
            <a:chExt cx="3068615" cy="692759"/>
          </a:xfrm>
        </p:grpSpPr>
        <p:sp>
          <p:nvSpPr>
            <p:cNvPr id="34" name="TextBox 33">
              <a:extLst>
                <a:ext uri="{FF2B5EF4-FFF2-40B4-BE49-F238E27FC236}">
                  <a16:creationId xmlns:a16="http://schemas.microsoft.com/office/drawing/2014/main" id="{462FE9FA-F057-C661-BD2E-74E5881F8A5C}"/>
                </a:ext>
              </a:extLst>
            </p:cNvPr>
            <p:cNvSpPr txBox="1"/>
            <p:nvPr/>
          </p:nvSpPr>
          <p:spPr>
            <a:xfrm>
              <a:off x="4709937" y="1914181"/>
              <a:ext cx="2620736" cy="646331"/>
            </a:xfrm>
            <a:prstGeom prst="rect">
              <a:avLst/>
            </a:prstGeom>
            <a:noFill/>
          </p:spPr>
          <p:txBody>
            <a:bodyPr wrap="square" lIns="91440" tIns="45720" rIns="91440" bIns="45720" rtlCol="0" anchor="t">
              <a:spAutoFit/>
            </a:bodyPr>
            <a:lstStyle/>
            <a:p>
              <a:r>
                <a:rPr lang="en-US" sz="1200">
                  <a:solidFill>
                    <a:srgbClr val="505050"/>
                  </a:solidFill>
                  <a:cs typeface="Segoe UI Semibold"/>
                </a:rPr>
                <a:t>Keep employees informed and engaged by involving them in </a:t>
              </a:r>
            </a:p>
            <a:p>
              <a:r>
                <a:rPr lang="en-US" sz="1200">
                  <a:solidFill>
                    <a:srgbClr val="505050"/>
                  </a:solidFill>
                  <a:cs typeface="Segoe UI Semibold"/>
                </a:rPr>
                <a:t>the technology selection process.</a:t>
              </a:r>
              <a:endParaRPr lang="en-US" sz="1200">
                <a:solidFill>
                  <a:srgbClr val="505050"/>
                </a:solidFill>
              </a:endParaRPr>
            </a:p>
          </p:txBody>
        </p:sp>
        <p:sp>
          <p:nvSpPr>
            <p:cNvPr id="35" name="TextBox 34">
              <a:extLst>
                <a:ext uri="{FF2B5EF4-FFF2-40B4-BE49-F238E27FC236}">
                  <a16:creationId xmlns:a16="http://schemas.microsoft.com/office/drawing/2014/main" id="{D50289A0-FF46-A501-FF20-12C1F87964EF}"/>
                </a:ext>
              </a:extLst>
            </p:cNvPr>
            <p:cNvSpPr txBox="1"/>
            <p:nvPr/>
          </p:nvSpPr>
          <p:spPr>
            <a:xfrm>
              <a:off x="4262058" y="1867753"/>
              <a:ext cx="697233" cy="461665"/>
            </a:xfrm>
            <a:prstGeom prst="rect">
              <a:avLst/>
            </a:prstGeom>
            <a:noFill/>
          </p:spPr>
          <p:txBody>
            <a:bodyPr wrap="square" rtlCol="0">
              <a:spAutoFit/>
            </a:bodyPr>
            <a:lstStyle/>
            <a:p>
              <a:r>
                <a:rPr lang="en-US" sz="2400">
                  <a:solidFill>
                    <a:srgbClr val="505050"/>
                  </a:solidFill>
                  <a:latin typeface="+mj-lt"/>
                  <a:ea typeface="Roboto" panose="02000000000000000000" pitchFamily="2" charset="0"/>
                </a:rPr>
                <a:t>01</a:t>
              </a:r>
            </a:p>
          </p:txBody>
        </p:sp>
      </p:grpSp>
      <p:grpSp>
        <p:nvGrpSpPr>
          <p:cNvPr id="56" name="Group 55">
            <a:extLst>
              <a:ext uri="{FF2B5EF4-FFF2-40B4-BE49-F238E27FC236}">
                <a16:creationId xmlns:a16="http://schemas.microsoft.com/office/drawing/2014/main" id="{EDE45542-B755-F5BB-44D1-608AE10B340E}"/>
              </a:ext>
            </a:extLst>
          </p:cNvPr>
          <p:cNvGrpSpPr/>
          <p:nvPr/>
        </p:nvGrpSpPr>
        <p:grpSpPr>
          <a:xfrm>
            <a:off x="4262058" y="2594432"/>
            <a:ext cx="3068615" cy="866475"/>
            <a:chOff x="4262058" y="2823230"/>
            <a:chExt cx="3068615" cy="866475"/>
          </a:xfrm>
        </p:grpSpPr>
        <p:sp>
          <p:nvSpPr>
            <p:cNvPr id="40" name="TextBox 39">
              <a:extLst>
                <a:ext uri="{FF2B5EF4-FFF2-40B4-BE49-F238E27FC236}">
                  <a16:creationId xmlns:a16="http://schemas.microsoft.com/office/drawing/2014/main" id="{E046E58B-E043-45B6-998C-2A849131A14A}"/>
                </a:ext>
              </a:extLst>
            </p:cNvPr>
            <p:cNvSpPr txBox="1"/>
            <p:nvPr/>
          </p:nvSpPr>
          <p:spPr>
            <a:xfrm>
              <a:off x="4709937" y="2858708"/>
              <a:ext cx="2620736" cy="830997"/>
            </a:xfrm>
            <a:prstGeom prst="rect">
              <a:avLst/>
            </a:prstGeom>
            <a:noFill/>
          </p:spPr>
          <p:txBody>
            <a:bodyPr wrap="square" lIns="91440" tIns="45720" rIns="91440" bIns="45720" rtlCol="0" anchor="t">
              <a:spAutoFit/>
            </a:bodyPr>
            <a:lstStyle/>
            <a:p>
              <a:r>
                <a:rPr lang="en-US" sz="1200">
                  <a:solidFill>
                    <a:srgbClr val="505050"/>
                  </a:solidFill>
                  <a:cs typeface="Segoe UI Semibold"/>
                </a:rPr>
                <a:t>Clearly communicate why you’re implementing new workplace technology and how it will </a:t>
              </a:r>
            </a:p>
            <a:p>
              <a:r>
                <a:rPr lang="en-US" sz="1200">
                  <a:solidFill>
                    <a:srgbClr val="505050"/>
                  </a:solidFill>
                  <a:cs typeface="Segoe UI Semibold"/>
                </a:rPr>
                <a:t>benefit employees. </a:t>
              </a:r>
            </a:p>
          </p:txBody>
        </p:sp>
        <p:sp>
          <p:nvSpPr>
            <p:cNvPr id="41" name="TextBox 40">
              <a:extLst>
                <a:ext uri="{FF2B5EF4-FFF2-40B4-BE49-F238E27FC236}">
                  <a16:creationId xmlns:a16="http://schemas.microsoft.com/office/drawing/2014/main" id="{136558FD-3810-C64A-E61F-25442181351E}"/>
                </a:ext>
              </a:extLst>
            </p:cNvPr>
            <p:cNvSpPr txBox="1"/>
            <p:nvPr/>
          </p:nvSpPr>
          <p:spPr>
            <a:xfrm>
              <a:off x="4262058" y="2823230"/>
              <a:ext cx="697233" cy="461665"/>
            </a:xfrm>
            <a:prstGeom prst="rect">
              <a:avLst/>
            </a:prstGeom>
            <a:noFill/>
          </p:spPr>
          <p:txBody>
            <a:bodyPr wrap="square" rtlCol="0">
              <a:spAutoFit/>
            </a:bodyPr>
            <a:lstStyle/>
            <a:p>
              <a:r>
                <a:rPr lang="en-US" sz="2400">
                  <a:solidFill>
                    <a:srgbClr val="505050"/>
                  </a:solidFill>
                  <a:latin typeface="+mj-lt"/>
                  <a:ea typeface="Roboto" panose="02000000000000000000" pitchFamily="2" charset="0"/>
                </a:rPr>
                <a:t>02</a:t>
              </a:r>
            </a:p>
          </p:txBody>
        </p:sp>
      </p:grpSp>
      <p:grpSp>
        <p:nvGrpSpPr>
          <p:cNvPr id="55" name="Group 54">
            <a:extLst>
              <a:ext uri="{FF2B5EF4-FFF2-40B4-BE49-F238E27FC236}">
                <a16:creationId xmlns:a16="http://schemas.microsoft.com/office/drawing/2014/main" id="{3DD4C046-1E6D-F217-0B12-7C43E5C83FA7}"/>
              </a:ext>
            </a:extLst>
          </p:cNvPr>
          <p:cNvGrpSpPr/>
          <p:nvPr/>
        </p:nvGrpSpPr>
        <p:grpSpPr>
          <a:xfrm>
            <a:off x="4262058" y="3667160"/>
            <a:ext cx="3068615" cy="1051141"/>
            <a:chOff x="4262058" y="3767757"/>
            <a:chExt cx="3068615" cy="1051141"/>
          </a:xfrm>
        </p:grpSpPr>
        <p:sp>
          <p:nvSpPr>
            <p:cNvPr id="43" name="TextBox 42">
              <a:extLst>
                <a:ext uri="{FF2B5EF4-FFF2-40B4-BE49-F238E27FC236}">
                  <a16:creationId xmlns:a16="http://schemas.microsoft.com/office/drawing/2014/main" id="{3607B69D-0C84-184F-23BA-7B3364D1C33D}"/>
                </a:ext>
              </a:extLst>
            </p:cNvPr>
            <p:cNvSpPr txBox="1"/>
            <p:nvPr/>
          </p:nvSpPr>
          <p:spPr>
            <a:xfrm>
              <a:off x="4709937" y="3803235"/>
              <a:ext cx="2620736" cy="1015663"/>
            </a:xfrm>
            <a:prstGeom prst="rect">
              <a:avLst/>
            </a:prstGeom>
            <a:noFill/>
          </p:spPr>
          <p:txBody>
            <a:bodyPr wrap="square" lIns="91440" tIns="45720" rIns="91440" bIns="45720" rtlCol="0" anchor="t">
              <a:spAutoFit/>
            </a:bodyPr>
            <a:lstStyle/>
            <a:p>
              <a:r>
                <a:rPr lang="en-US" sz="1200">
                  <a:solidFill>
                    <a:srgbClr val="505050"/>
                  </a:solidFill>
                  <a:cs typeface="Segoe UI Semibold"/>
                </a:rPr>
                <a:t>Use technology to enhance the employee experience by providing tools and solutions that </a:t>
              </a:r>
            </a:p>
            <a:p>
              <a:r>
                <a:rPr lang="en-US" sz="1200">
                  <a:solidFill>
                    <a:srgbClr val="505050"/>
                  </a:solidFill>
                  <a:cs typeface="Segoe UI Semibold"/>
                </a:rPr>
                <a:t>streamline their work and make tasks more efficient.</a:t>
              </a:r>
            </a:p>
          </p:txBody>
        </p:sp>
        <p:sp>
          <p:nvSpPr>
            <p:cNvPr id="44" name="TextBox 43">
              <a:extLst>
                <a:ext uri="{FF2B5EF4-FFF2-40B4-BE49-F238E27FC236}">
                  <a16:creationId xmlns:a16="http://schemas.microsoft.com/office/drawing/2014/main" id="{D0EB1D93-502D-2CD6-6B49-596B8A595EC2}"/>
                </a:ext>
              </a:extLst>
            </p:cNvPr>
            <p:cNvSpPr txBox="1"/>
            <p:nvPr/>
          </p:nvSpPr>
          <p:spPr>
            <a:xfrm>
              <a:off x="4262058" y="3767757"/>
              <a:ext cx="697233" cy="461665"/>
            </a:xfrm>
            <a:prstGeom prst="rect">
              <a:avLst/>
            </a:prstGeom>
            <a:noFill/>
          </p:spPr>
          <p:txBody>
            <a:bodyPr wrap="square" rtlCol="0">
              <a:spAutoFit/>
            </a:bodyPr>
            <a:lstStyle/>
            <a:p>
              <a:r>
                <a:rPr lang="en-US" sz="2400">
                  <a:solidFill>
                    <a:srgbClr val="505050"/>
                  </a:solidFill>
                  <a:latin typeface="+mj-lt"/>
                  <a:ea typeface="Roboto" panose="02000000000000000000" pitchFamily="2" charset="0"/>
                </a:rPr>
                <a:t>03</a:t>
              </a:r>
            </a:p>
          </p:txBody>
        </p:sp>
      </p:grpSp>
      <p:grpSp>
        <p:nvGrpSpPr>
          <p:cNvPr id="54" name="Group 53">
            <a:extLst>
              <a:ext uri="{FF2B5EF4-FFF2-40B4-BE49-F238E27FC236}">
                <a16:creationId xmlns:a16="http://schemas.microsoft.com/office/drawing/2014/main" id="{E2D5B2BE-BDB7-5DB4-8244-C215087C65A7}"/>
              </a:ext>
            </a:extLst>
          </p:cNvPr>
          <p:cNvGrpSpPr/>
          <p:nvPr/>
        </p:nvGrpSpPr>
        <p:grpSpPr>
          <a:xfrm>
            <a:off x="4262058" y="4880104"/>
            <a:ext cx="3068615" cy="681809"/>
            <a:chOff x="4262058" y="4912339"/>
            <a:chExt cx="3068615" cy="681809"/>
          </a:xfrm>
        </p:grpSpPr>
        <p:sp>
          <p:nvSpPr>
            <p:cNvPr id="46" name="TextBox 45">
              <a:extLst>
                <a:ext uri="{FF2B5EF4-FFF2-40B4-BE49-F238E27FC236}">
                  <a16:creationId xmlns:a16="http://schemas.microsoft.com/office/drawing/2014/main" id="{9C3DE1A1-9064-DE9B-6A3A-E3B6C30E5C12}"/>
                </a:ext>
              </a:extLst>
            </p:cNvPr>
            <p:cNvSpPr txBox="1"/>
            <p:nvPr/>
          </p:nvSpPr>
          <p:spPr>
            <a:xfrm>
              <a:off x="4709937" y="4947817"/>
              <a:ext cx="2620736" cy="646331"/>
            </a:xfrm>
            <a:prstGeom prst="rect">
              <a:avLst/>
            </a:prstGeom>
            <a:noFill/>
          </p:spPr>
          <p:txBody>
            <a:bodyPr wrap="square" lIns="91440" tIns="45720" rIns="91440" bIns="45720" rtlCol="0" anchor="t">
              <a:spAutoFit/>
            </a:bodyPr>
            <a:lstStyle/>
            <a:p>
              <a:r>
                <a:rPr lang="en-US" sz="1200">
                  <a:solidFill>
                    <a:srgbClr val="505050"/>
                  </a:solidFill>
                  <a:cs typeface="Segoe UI Semibold"/>
                </a:rPr>
                <a:t>Break your workforce into segments based on their needs and provide targeted support for each group. </a:t>
              </a:r>
            </a:p>
          </p:txBody>
        </p:sp>
        <p:sp>
          <p:nvSpPr>
            <p:cNvPr id="47" name="TextBox 46">
              <a:extLst>
                <a:ext uri="{FF2B5EF4-FFF2-40B4-BE49-F238E27FC236}">
                  <a16:creationId xmlns:a16="http://schemas.microsoft.com/office/drawing/2014/main" id="{DC777A79-7501-E561-B6F9-E3C203E877D3}"/>
                </a:ext>
              </a:extLst>
            </p:cNvPr>
            <p:cNvSpPr txBox="1"/>
            <p:nvPr/>
          </p:nvSpPr>
          <p:spPr>
            <a:xfrm>
              <a:off x="4262058" y="4912339"/>
              <a:ext cx="697233" cy="461665"/>
            </a:xfrm>
            <a:prstGeom prst="rect">
              <a:avLst/>
            </a:prstGeom>
            <a:noFill/>
          </p:spPr>
          <p:txBody>
            <a:bodyPr wrap="square" rtlCol="0">
              <a:spAutoFit/>
            </a:bodyPr>
            <a:lstStyle/>
            <a:p>
              <a:r>
                <a:rPr lang="en-US" sz="2400">
                  <a:solidFill>
                    <a:srgbClr val="505050"/>
                  </a:solidFill>
                  <a:latin typeface="+mj-lt"/>
                  <a:ea typeface="Roboto" panose="02000000000000000000" pitchFamily="2" charset="0"/>
                </a:rPr>
                <a:t>04</a:t>
              </a:r>
            </a:p>
          </p:txBody>
        </p:sp>
      </p:grpSp>
      <p:grpSp>
        <p:nvGrpSpPr>
          <p:cNvPr id="53" name="Group 52">
            <a:extLst>
              <a:ext uri="{FF2B5EF4-FFF2-40B4-BE49-F238E27FC236}">
                <a16:creationId xmlns:a16="http://schemas.microsoft.com/office/drawing/2014/main" id="{54DAFEE7-00BC-E352-2A07-61742394B3D4}"/>
              </a:ext>
            </a:extLst>
          </p:cNvPr>
          <p:cNvGrpSpPr/>
          <p:nvPr/>
        </p:nvGrpSpPr>
        <p:grpSpPr>
          <a:xfrm>
            <a:off x="4262058" y="5755467"/>
            <a:ext cx="3068615" cy="866475"/>
            <a:chOff x="4262058" y="5673987"/>
            <a:chExt cx="3068615" cy="866475"/>
          </a:xfrm>
        </p:grpSpPr>
        <p:sp>
          <p:nvSpPr>
            <p:cNvPr id="49" name="TextBox 48">
              <a:extLst>
                <a:ext uri="{FF2B5EF4-FFF2-40B4-BE49-F238E27FC236}">
                  <a16:creationId xmlns:a16="http://schemas.microsoft.com/office/drawing/2014/main" id="{29CBD334-4B83-C8D7-C6DF-A803221589E5}"/>
                </a:ext>
              </a:extLst>
            </p:cNvPr>
            <p:cNvSpPr txBox="1"/>
            <p:nvPr/>
          </p:nvSpPr>
          <p:spPr>
            <a:xfrm>
              <a:off x="4709937" y="5709465"/>
              <a:ext cx="2620736" cy="830997"/>
            </a:xfrm>
            <a:prstGeom prst="rect">
              <a:avLst/>
            </a:prstGeom>
            <a:noFill/>
          </p:spPr>
          <p:txBody>
            <a:bodyPr wrap="square" lIns="91440" tIns="45720" rIns="91440" bIns="45720" rtlCol="0" anchor="t">
              <a:spAutoFit/>
            </a:bodyPr>
            <a:lstStyle/>
            <a:p>
              <a:r>
                <a:rPr lang="en-US" sz="1200">
                  <a:solidFill>
                    <a:srgbClr val="505050"/>
                  </a:solidFill>
                  <a:cs typeface="Segoe UI Semibold"/>
                </a:rPr>
                <a:t>Offer comprehensive training programs and allocate time for employees to learn and familiarize themselves with new technology. </a:t>
              </a:r>
            </a:p>
          </p:txBody>
        </p:sp>
        <p:sp>
          <p:nvSpPr>
            <p:cNvPr id="50" name="TextBox 49">
              <a:extLst>
                <a:ext uri="{FF2B5EF4-FFF2-40B4-BE49-F238E27FC236}">
                  <a16:creationId xmlns:a16="http://schemas.microsoft.com/office/drawing/2014/main" id="{FCF36A18-9598-50DC-5211-A4262C13D4B4}"/>
                </a:ext>
              </a:extLst>
            </p:cNvPr>
            <p:cNvSpPr txBox="1"/>
            <p:nvPr/>
          </p:nvSpPr>
          <p:spPr>
            <a:xfrm>
              <a:off x="4262058" y="5673987"/>
              <a:ext cx="697233" cy="461665"/>
            </a:xfrm>
            <a:prstGeom prst="rect">
              <a:avLst/>
            </a:prstGeom>
            <a:noFill/>
          </p:spPr>
          <p:txBody>
            <a:bodyPr wrap="square" rtlCol="0">
              <a:spAutoFit/>
            </a:bodyPr>
            <a:lstStyle/>
            <a:p>
              <a:r>
                <a:rPr lang="en-US" sz="2400">
                  <a:solidFill>
                    <a:srgbClr val="505050"/>
                  </a:solidFill>
                  <a:latin typeface="+mj-lt"/>
                  <a:ea typeface="Roboto" panose="02000000000000000000" pitchFamily="2" charset="0"/>
                </a:rPr>
                <a:t>05</a:t>
              </a:r>
            </a:p>
          </p:txBody>
        </p:sp>
      </p:grpSp>
    </p:spTree>
    <p:extLst>
      <p:ext uri="{BB962C8B-B14F-4D97-AF65-F5344CB8AC3E}">
        <p14:creationId xmlns:p14="http://schemas.microsoft.com/office/powerpoint/2010/main" val="1216523409"/>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Microsoft Surface">
      <a:majorFont>
        <a:latin typeface="Segoe UI Light"/>
        <a:ea typeface=""/>
        <a:cs typeface=""/>
      </a:majorFont>
      <a:minorFont>
        <a:latin typeface="Segoe UI"/>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230e9df3-be65-4c73-a93b-d1236ebd677e" xsi:nil="true"/>
    <_ip_UnifiedCompliancePolicyUIAction xmlns="http://schemas.microsoft.com/sharepoint/v3" xsi:nil="true"/>
    <_ip_UnifiedCompliancePolicyProperties xmlns="http://schemas.microsoft.com/sharepoint/v3" xsi:nil="true"/>
    <SharedWithUsers xmlns="8f778cfc-b4c6-4128-817d-47aa835a29c5">
      <UserInfo>
        <DisplayName>Andrew Au</DisplayName>
        <AccountId>11</AccountId>
        <AccountType/>
      </UserInfo>
    </SharedWithUsers>
    <lcf76f155ced4ddcb4097134ff3c332f xmlns="839f8013-94d6-4e4c-9df3-1a5d5f3d6c81">
      <Terms xmlns="http://schemas.microsoft.com/office/infopath/2007/PartnerControls"/>
    </lcf76f155ced4ddcb4097134ff3c332f>
    <MediaLengthInSeconds xmlns="839f8013-94d6-4e4c-9df3-1a5d5f3d6c81"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E1C6CDB7E84C5F49B56589B16C7DEC6F" ma:contentTypeVersion="18" ma:contentTypeDescription="Create a new document." ma:contentTypeScope="" ma:versionID="e7e39bb2670ae6a4dd8c048f22a6c554">
  <xsd:schema xmlns:xsd="http://www.w3.org/2001/XMLSchema" xmlns:xs="http://www.w3.org/2001/XMLSchema" xmlns:p="http://schemas.microsoft.com/office/2006/metadata/properties" xmlns:ns1="http://schemas.microsoft.com/sharepoint/v3" xmlns:ns2="839f8013-94d6-4e4c-9df3-1a5d5f3d6c81" xmlns:ns3="230e9df3-be65-4c73-a93b-d1236ebd677e" xmlns:ns4="8f778cfc-b4c6-4128-817d-47aa835a29c5" targetNamespace="http://schemas.microsoft.com/office/2006/metadata/properties" ma:root="true" ma:fieldsID="9a99ea07cad8fc024a76fd09270f1ace" ns1:_="" ns2:_="" ns3:_="" ns4:_="">
    <xsd:import namespace="http://schemas.microsoft.com/sharepoint/v3"/>
    <xsd:import namespace="839f8013-94d6-4e4c-9df3-1a5d5f3d6c81"/>
    <xsd:import namespace="230e9df3-be65-4c73-a93b-d1236ebd677e"/>
    <xsd:import namespace="8f778cfc-b4c6-4128-817d-47aa835a29c5"/>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lcf76f155ced4ddcb4097134ff3c332f" minOccurs="0"/>
                <xsd:element ref="ns3:TaxCatchAll" minOccurs="0"/>
                <xsd:element ref="ns2:MediaServiceGenerationTime" minOccurs="0"/>
                <xsd:element ref="ns2:MediaServiceEventHashCode" minOccurs="0"/>
                <xsd:element ref="ns2:MediaServiceOCR" minOccurs="0"/>
                <xsd:element ref="ns2:MediaServiceLocation" minOccurs="0"/>
                <xsd:element ref="ns1:_ip_UnifiedCompliancePolicyProperties" minOccurs="0"/>
                <xsd:element ref="ns1:_ip_UnifiedCompliancePolicyUIAction" minOccurs="0"/>
                <xsd:element ref="ns2:MediaServiceSearchProperties" minOccurs="0"/>
                <xsd:element ref="ns2:MediaServiceDocTags" minOccurs="0"/>
                <xsd:element ref="ns4:SharedWithUsers" minOccurs="0"/>
                <xsd:element ref="ns4:SharedWithDetail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9" nillable="true" ma:displayName="Unified Compliance Policy Properties" ma:hidden="true" ma:internalName="_ip_UnifiedCompliancePolicyProperties">
      <xsd:simpleType>
        <xsd:restriction base="dms:Note"/>
      </xsd:simpleType>
    </xsd:element>
    <xsd:element name="_ip_UnifiedCompliancePolicyUIAction" ma:index="20"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839f8013-94d6-4e4c-9df3-1a5d5f3d6c8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Location" ma:index="18" nillable="true" ma:displayName="Location" ma:internalName="MediaServiceLocation" ma:readOnly="true">
      <xsd:simpleType>
        <xsd:restriction base="dms:Text"/>
      </xsd:simpleType>
    </xsd:element>
    <xsd:element name="MediaServiceSearchProperties" ma:index="21" nillable="true" ma:displayName="MediaServiceSearchProperties" ma:hidden="true" ma:internalName="MediaServiceSearchProperties" ma:readOnly="true">
      <xsd:simpleType>
        <xsd:restriction base="dms:Note"/>
      </xsd:simpleType>
    </xsd:element>
    <xsd:element name="MediaServiceDocTags" ma:index="22" nillable="true" ma:displayName="MediaServiceDocTags" ma:hidden="true" ma:internalName="MediaServiceDocTags" ma:readOnly="true">
      <xsd:simpleType>
        <xsd:restriction base="dms:Note"/>
      </xsd:simpleType>
    </xsd:element>
    <xsd:element name="MediaServiceObjectDetectorVersions" ma:index="25"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4f28c6df-dd25-4a63-a387-94fa62f7f43b}" ma:internalName="TaxCatchAll" ma:showField="CatchAllData" ma:web="8f778cfc-b4c6-4128-817d-47aa835a29c5">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8f778cfc-b4c6-4128-817d-47aa835a29c5" elementFormDefault="qualified">
    <xsd:import namespace="http://schemas.microsoft.com/office/2006/documentManagement/types"/>
    <xsd:import namespace="http://schemas.microsoft.com/office/infopath/2007/PartnerControls"/>
    <xsd:element name="SharedWithUsers" ma:index="2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4"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35F970C1-7A01-42D8-806C-BFFEE0461471}">
  <ds:schemaRefs>
    <ds:schemaRef ds:uri="http://schemas.microsoft.com/sharepoint/v3/contenttype/forms"/>
  </ds:schemaRefs>
</ds:datastoreItem>
</file>

<file path=customXml/itemProps2.xml><?xml version="1.0" encoding="utf-8"?>
<ds:datastoreItem xmlns:ds="http://schemas.openxmlformats.org/officeDocument/2006/customXml" ds:itemID="{1B3B9A9D-0AB2-4A60-AF28-76C10451C6E0}">
  <ds:schemaRefs>
    <ds:schemaRef ds:uri="230e9df3-be65-4c73-a93b-d1236ebd677e"/>
    <ds:schemaRef ds:uri="6aeb4919-5033-4ee8-9879-327dd50e679d"/>
    <ds:schemaRef ds:uri="6f7faafb-9ce5-422d-86f4-6e2540e218b2"/>
    <ds:schemaRef ds:uri="87f721f0-2fef-4e78-8e28-23132586248d"/>
    <ds:schemaRef ds:uri="f3a5ea48-e7a5-4b9c-9ee3-edfb2de3681e"/>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microsoft.com/sharepoint/v3"/>
    <ds:schemaRef ds:uri="http://schemas.openxmlformats.org/package/2006/metadata/core-properties"/>
    <ds:schemaRef ds:uri="http://www.w3.org/XML/1998/namespace"/>
    <ds:schemaRef ds:uri="8f778cfc-b4c6-4128-817d-47aa835a29c5"/>
    <ds:schemaRef ds:uri="839f8013-94d6-4e4c-9df3-1a5d5f3d6c81"/>
  </ds:schemaRefs>
</ds:datastoreItem>
</file>

<file path=customXml/itemProps3.xml><?xml version="1.0" encoding="utf-8"?>
<ds:datastoreItem xmlns:ds="http://schemas.openxmlformats.org/officeDocument/2006/customXml" ds:itemID="{45A3774D-DED1-4031-8E4C-4EC701E83A2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839f8013-94d6-4e4c-9df3-1a5d5f3d6c81"/>
    <ds:schemaRef ds:uri="230e9df3-be65-4c73-a93b-d1236ebd677e"/>
    <ds:schemaRef ds:uri="8f778cfc-b4c6-4128-817d-47aa835a29c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Metadata/LabelInfo.xml><?xml version="1.0" encoding="utf-8"?>
<clbl:labelList xmlns:clbl="http://schemas.microsoft.com/office/2020/mipLabelMetadata">
  <clbl:label id="{f42aa342-8706-4288-bd11-ebb85995028c}" enabled="1" method="Privileged" siteId="{72f988bf-86f1-41af-91ab-2d7cd011db47}" removed="0"/>
</clbl:labelList>
</file>

<file path=docProps/app.xml><?xml version="1.0" encoding="utf-8"?>
<Properties xmlns="http://schemas.openxmlformats.org/officeDocument/2006/extended-properties" xmlns:vt="http://schemas.openxmlformats.org/officeDocument/2006/docPropsVTypes">
  <Template>Office Theme</Template>
  <Application>Microsoft Office PowerPoint</Application>
  <PresentationFormat>Custom</PresentationFormat>
  <Slides>14</Slides>
  <Notes>13</Notes>
  <HiddenSlides>0</HiddenSlides>
  <ScaleCrop>false</ScaleCrop>
  <HeadingPairs>
    <vt:vector size="4" baseType="variant">
      <vt:variant>
        <vt:lpstr>Theme</vt:lpstr>
      </vt:variant>
      <vt:variant>
        <vt:i4>1</vt:i4>
      </vt:variant>
      <vt:variant>
        <vt:lpstr>Slide Titles</vt:lpstr>
      </vt:variant>
      <vt:variant>
        <vt:i4>14</vt:i4>
      </vt:variant>
    </vt:vector>
  </HeadingPairs>
  <TitlesOfParts>
    <vt:vector size="15"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Surface Endpoint Protection eBook</dc:title>
  <dc:creator>Claudia Chan</dc:creator>
  <cp:revision>5</cp:revision>
  <cp:lastPrinted>2023-06-05T17:02:50Z</cp:lastPrinted>
  <dcterms:created xsi:type="dcterms:W3CDTF">2020-09-29T17:00:33Z</dcterms:created>
  <dcterms:modified xsi:type="dcterms:W3CDTF">2023-08-12T00:54:49Z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ediaServiceImageTags">
    <vt:lpwstr/>
  </property>
  <property fmtid="{D5CDD505-2E9C-101B-9397-08002B2CF9AE}" pid="3" name="ContentTypeId">
    <vt:lpwstr>0x010100E1C6CDB7E84C5F49B56589B16C7DEC6F</vt:lpwstr>
  </property>
  <property fmtid="{D5CDD505-2E9C-101B-9397-08002B2CF9AE}" pid="4" name="Order">
    <vt:lpwstr>732400.000000000</vt:lpwstr>
  </property>
  <property fmtid="{D5CDD505-2E9C-101B-9397-08002B2CF9AE}" pid="5" name="xd_ProgID">
    <vt:lpwstr/>
  </property>
  <property fmtid="{D5CDD505-2E9C-101B-9397-08002B2CF9AE}" pid="6" name="_SourceUrl">
    <vt:lpwstr/>
  </property>
  <property fmtid="{D5CDD505-2E9C-101B-9397-08002B2CF9AE}" pid="7" name="_SharedFileIndex">
    <vt:lpwstr/>
  </property>
  <property fmtid="{D5CDD505-2E9C-101B-9397-08002B2CF9AE}" pid="8" name="ComplianceAssetId">
    <vt:lpwstr/>
  </property>
  <property fmtid="{D5CDD505-2E9C-101B-9397-08002B2CF9AE}" pid="9" name="TemplateUrl">
    <vt:lpwstr/>
  </property>
  <property fmtid="{D5CDD505-2E9C-101B-9397-08002B2CF9AE}" pid="10" name="_ExtendedDescription">
    <vt:lpwstr/>
  </property>
  <property fmtid="{D5CDD505-2E9C-101B-9397-08002B2CF9AE}" pid="11" name="TriggerFlowInfo">
    <vt:lpwstr/>
  </property>
  <property fmtid="{D5CDD505-2E9C-101B-9397-08002B2CF9AE}" pid="12" name="xd_Signature">
    <vt:lpwstr/>
  </property>
</Properties>
</file>