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4_FB58376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  <p:sldMasterId id="2147483672" r:id="rId5"/>
  </p:sldMasterIdLst>
  <p:notesMasterIdLst>
    <p:notesMasterId r:id="rId7"/>
  </p:notesMasterIdLst>
  <p:sldIdLst>
    <p:sldId id="260" r:id="rId6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4128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504" userDrawn="1">
          <p15:clr>
            <a:srgbClr val="A4A3A4"/>
          </p15:clr>
        </p15:guide>
        <p15:guide id="6" orient="horz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61C5"/>
    <a:srgbClr val="3B2E58"/>
    <a:srgbClr val="96F0FF"/>
    <a:srgbClr val="E6E6E6"/>
    <a:srgbClr val="50E6FF"/>
    <a:srgbClr val="24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1196EF-36F1-4BE0-94E0-9DAFB134252D}" v="10" dt="2023-04-12T14:57:11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444" autoAdjust="0"/>
  </p:normalViewPr>
  <p:slideViewPr>
    <p:cSldViewPr snapToGrid="0">
      <p:cViewPr>
        <p:scale>
          <a:sx n="66" d="100"/>
          <a:sy n="66" d="100"/>
        </p:scale>
        <p:origin x="2250" y="174"/>
      </p:cViewPr>
      <p:guideLst>
        <p:guide pos="2160"/>
        <p:guide pos="192"/>
        <p:guide pos="4128"/>
        <p:guide pos="3816"/>
        <p:guide pos="504"/>
        <p:guide orient="horz"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omments/modernComment_104_FB58376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D060363-7CD8-41A7-BDE7-E895C984269D}" authorId="{00000000-0000-0000-0000-000000000000}" created="2023-04-10T14:38:58.778">
    <pc:sldMkLst xmlns:pc="http://schemas.microsoft.com/office/powerpoint/2013/main/command">
      <pc:docMk/>
      <pc:sldMk cId="4216862560" sldId="260"/>
    </pc:sldMkLst>
    <p188:txBody>
      <a:bodyPr/>
      <a:lstStyle/>
      <a:p>
        <a:r>
          <a:rPr lang="en-US"/>
          <a:t>Add MSFT logo - put it toward the center so Partner logo can go on left later.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F651D-7491-4394-9538-51A714B51BC6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90335-13CC-40A3-B332-8D482B018F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204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6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98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270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91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448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62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990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14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87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32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87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91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56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685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7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9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3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98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4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2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9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D9A03-5818-49AD-9460-65445360A4DF}" type="datetimeFigureOut">
              <a:rPr lang="en-US" smtClean="0"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503CB-4C68-47D8-8B2A-F8E07ADA3B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401D9A03-5818-49AD-9460-65445360A4DF}" type="datetimeFigureOut">
              <a:rPr lang="en-US" smtClean="0"/>
              <a:pPr/>
              <a:t>10/6/2023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8CE503CB-4C68-47D8-8B2A-F8E07ADA3B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9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microsoft.com/office/2018/10/relationships/comments" Target="../comments/modernComment_104_FB58376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20">
            <a:extLst>
              <a:ext uri="{FF2B5EF4-FFF2-40B4-BE49-F238E27FC236}">
                <a16:creationId xmlns:a16="http://schemas.microsoft.com/office/drawing/2014/main" id="{66CC7BBC-CB9E-8D67-707D-FFD0CB1323EF}"/>
              </a:ext>
            </a:extLst>
          </p:cNvPr>
          <p:cNvSpPr txBox="1">
            <a:spLocks/>
          </p:cNvSpPr>
          <p:nvPr/>
        </p:nvSpPr>
        <p:spPr>
          <a:xfrm>
            <a:off x="3744378" y="318924"/>
            <a:ext cx="1457720" cy="2769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1200" dirty="0">
                <a:solidFill>
                  <a:srgbClr val="8661C5"/>
                </a:solidFill>
                <a:latin typeface="Segoe UI Semibold" panose="020B0702040204020203" pitchFamily="34" charset="0"/>
                <a:ea typeface="Calibri" panose="020F0502020204030204" pitchFamily="34" charset="0"/>
                <a:cs typeface="+mn-cs"/>
              </a:rPr>
              <a:t>Microsoft Viva</a:t>
            </a:r>
            <a:endParaRPr lang="en-US" sz="1200" dirty="0">
              <a:solidFill>
                <a:srgbClr val="8661C5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6CD457E-D72C-D0E7-2015-BE2ADC94B749}"/>
              </a:ext>
            </a:extLst>
          </p:cNvPr>
          <p:cNvSpPr txBox="1"/>
          <p:nvPr/>
        </p:nvSpPr>
        <p:spPr>
          <a:xfrm>
            <a:off x="304799" y="1086859"/>
            <a:ext cx="6248401" cy="14590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In today's world, employees want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more flexible remote work options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, 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meaningful in-person collaboration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. Empowering people to thrive in a more flexible work world requires rethinking everything—from how you empower managers, to how you create culture, to how you reimagine the employee experience. 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that’s where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Microsoft Viva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comes in. As your employees are challenged with a growing imbalance between work and life, increased burnout, and decreased wellbeing, and your teams and organization face diminishing social capital, there is an urgent need to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digitally reimagine the employee experience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Bef>
                <a:spcPts val="600"/>
              </a:spcBef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Discover how Microsoft Viva, an integrated platform built on top of Microsoft Teams, will help your people to be their best, to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thrive in the new reality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/>
              </a:rPr>
              <a:t>.</a:t>
            </a:r>
            <a:endParaRPr lang="en-U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142E418-8594-49D4-A1E7-69B7BA765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367" y="2751875"/>
            <a:ext cx="2734032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Semibold" panose="020B0702040204020203" pitchFamily="34" charset="0"/>
                <a:ea typeface="DengXian Light" panose="020B0503020204020204" pitchFamily="2" charset="-122"/>
                <a:cs typeface="Times New Roman" panose="02020603050405020304" pitchFamily="18" charset="0"/>
              </a:rPr>
              <a:t>Microsoft Viva Workshop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9C9E7-696E-4270-891B-525B558A558D}"/>
              </a:ext>
            </a:extLst>
          </p:cNvPr>
          <p:cNvSpPr txBox="1"/>
          <p:nvPr/>
        </p:nvSpPr>
        <p:spPr>
          <a:xfrm>
            <a:off x="289367" y="3030700"/>
            <a:ext cx="6109353" cy="574196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Times New Roman" panose="02020603050405020304" pitchFamily="18" charset="0"/>
              </a:rPr>
              <a:t>Discover how Microsoft Viva helps organizations deliver personalized experiences to their employees with news, tasks, and conversations, provide data-driven insights and recommendations, organize content and expertise, and deliver formal and informal learning when and where it’s needed.</a:t>
            </a:r>
          </a:p>
        </p:txBody>
      </p:sp>
      <p:sp>
        <p:nvSpPr>
          <p:cNvPr id="69" name="Rectangle: Top Corners Rounded 68">
            <a:extLst>
              <a:ext uri="{FF2B5EF4-FFF2-40B4-BE49-F238E27FC236}">
                <a16:creationId xmlns:a16="http://schemas.microsoft.com/office/drawing/2014/main" id="{D13365E8-6A7B-473C-855B-DCEA1301F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6771" y="7379811"/>
            <a:ext cx="5264459" cy="1764189"/>
          </a:xfrm>
          <a:prstGeom prst="round2SameRect">
            <a:avLst>
              <a:gd name="adj1" fmla="val 7013"/>
              <a:gd name="adj2" fmla="val 0"/>
            </a:avLst>
          </a:prstGeom>
          <a:solidFill>
            <a:schemeClr val="bg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rgbClr val="FFFFFF"/>
              </a:solidFill>
              <a:cs typeface="Segoe UI" pitchFamily="34" charset="0"/>
            </a:endParaRPr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25154B8C-DD34-4629-B6A0-AFCDA945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796937" y="3820172"/>
            <a:ext cx="5264126" cy="1102955"/>
          </a:xfrm>
          <a:prstGeom prst="roundRect">
            <a:avLst>
              <a:gd name="adj" fmla="val 13315"/>
            </a:avLst>
          </a:prstGeom>
          <a:solidFill>
            <a:schemeClr val="bg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rgbClr val="FFFFFF"/>
              </a:solidFill>
              <a:cs typeface="Segoe UI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77B77EC-63C3-4015-8A05-632940E8325A}"/>
              </a:ext>
            </a:extLst>
          </p:cNvPr>
          <p:cNvSpPr txBox="1"/>
          <p:nvPr/>
        </p:nvSpPr>
        <p:spPr>
          <a:xfrm>
            <a:off x="1280748" y="4204737"/>
            <a:ext cx="192732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78D4"/>
                </a:solidFill>
                <a:effectLst/>
                <a:uLnTx/>
                <a:uFillTx/>
                <a:latin typeface="Segoe UI Semibold"/>
                <a:ea typeface="+mn-ea"/>
                <a:cs typeface="+mn-cs"/>
              </a:rPr>
              <a:t>Microsoft Viva Workshop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4FA3E61E-B296-4BE8-9971-61B30F826828}"/>
              </a:ext>
            </a:extLst>
          </p:cNvPr>
          <p:cNvSpPr txBox="1"/>
          <p:nvPr/>
        </p:nvSpPr>
        <p:spPr>
          <a:xfrm>
            <a:off x="3306218" y="3918986"/>
            <a:ext cx="2593692" cy="92544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A three-phase engagement that provides an overview of the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Art of the Possible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, and deep dives across the Viva suite with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 Goals, Topics, Connections &amp; Engage,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or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 Learning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Times New Roman" panose="02020603050405020304" pitchFamily="18" charset="0"/>
                <a:cs typeface="Times New Roman"/>
              </a:rPr>
              <a:t>.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D97987B-D0BC-430F-8AA4-59F070713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366" y="5314943"/>
            <a:ext cx="537099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Semibold" panose="020B0702040204020203" pitchFamily="34" charset="0"/>
                <a:ea typeface="DengXian Light" panose="020B0503020204020204" pitchFamily="2" charset="-122"/>
                <a:cs typeface="Times New Roman" panose="02020603050405020304" pitchFamily="18" charset="0"/>
              </a:rPr>
              <a:t>Workshop framework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" name="TextBox 70" descr="Date 2">
            <a:extLst>
              <a:ext uri="{FF2B5EF4-FFF2-40B4-BE49-F238E27FC236}">
                <a16:creationId xmlns:a16="http://schemas.microsoft.com/office/drawing/2014/main" id="{C75365FA-E688-43A1-A7B1-DD060FEFDB19}"/>
              </a:ext>
            </a:extLst>
          </p:cNvPr>
          <p:cNvSpPr txBox="1"/>
          <p:nvPr/>
        </p:nvSpPr>
        <p:spPr>
          <a:xfrm>
            <a:off x="707165" y="5915988"/>
            <a:ext cx="13640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+mn-cs"/>
              </a:rPr>
              <a:t>Assess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2403A7B-F6E0-4A60-B277-A4FBD36032AE}"/>
              </a:ext>
            </a:extLst>
          </p:cNvPr>
          <p:cNvSpPr/>
          <p:nvPr/>
        </p:nvSpPr>
        <p:spPr>
          <a:xfrm>
            <a:off x="600982" y="6109098"/>
            <a:ext cx="1829904" cy="1262269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Gather information on key business scenarios and customer’s employee experience maturity</a:t>
            </a: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Define scope</a:t>
            </a:r>
            <a:endParaRPr kumimoji="0" lang="en-MU" sz="900" b="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Identify business stakeholders </a:t>
            </a:r>
            <a:endParaRPr kumimoji="0" lang="en-MU" sz="900" b="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Introduce Microsoft Viva</a:t>
            </a:r>
            <a:endParaRPr kumimoji="0" lang="en-MU" sz="900" b="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3" name="TextBox 72" descr="Date 3">
            <a:extLst>
              <a:ext uri="{FF2B5EF4-FFF2-40B4-BE49-F238E27FC236}">
                <a16:creationId xmlns:a16="http://schemas.microsoft.com/office/drawing/2014/main" id="{6AF27CCC-43BC-4BD1-BCA9-090B5B4C213E}"/>
              </a:ext>
            </a:extLst>
          </p:cNvPr>
          <p:cNvSpPr txBox="1"/>
          <p:nvPr/>
        </p:nvSpPr>
        <p:spPr>
          <a:xfrm>
            <a:off x="2603541" y="5915988"/>
            <a:ext cx="186969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+mn-cs"/>
              </a:rPr>
              <a:t>Art of the Possible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F2F5928-24A2-4698-98A0-9B707A560FFD}"/>
              </a:ext>
            </a:extLst>
          </p:cNvPr>
          <p:cNvSpPr/>
          <p:nvPr/>
        </p:nvSpPr>
        <p:spPr>
          <a:xfrm>
            <a:off x="2515527" y="6109098"/>
            <a:ext cx="1901563" cy="1223797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Microsoft Viva overview with selected pathways </a:t>
            </a: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Showcase employee experience transformation and dive deep into each module</a:t>
            </a: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Demos</a:t>
            </a:r>
            <a:r>
              <a:rPr kumimoji="0" lang="en-MU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and immersive experiences</a:t>
            </a:r>
          </a:p>
        </p:txBody>
      </p:sp>
      <p:sp>
        <p:nvSpPr>
          <p:cNvPr id="75" name="TextBox 74" descr="Date 6">
            <a:extLst>
              <a:ext uri="{FF2B5EF4-FFF2-40B4-BE49-F238E27FC236}">
                <a16:creationId xmlns:a16="http://schemas.microsoft.com/office/drawing/2014/main" id="{257E1B0C-3E0E-4A69-BA4C-7543FD79AE4B}"/>
              </a:ext>
            </a:extLst>
          </p:cNvPr>
          <p:cNvSpPr txBox="1"/>
          <p:nvPr/>
        </p:nvSpPr>
        <p:spPr>
          <a:xfrm>
            <a:off x="4565879" y="5915988"/>
            <a:ext cx="181769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Semibold"/>
                <a:ea typeface="+mn-ea"/>
                <a:cs typeface="+mn-cs"/>
              </a:rPr>
              <a:t>Build the Plan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5D6436E-4A65-480F-AC9B-5951035009C2}"/>
              </a:ext>
            </a:extLst>
          </p:cNvPr>
          <p:cNvSpPr/>
          <p:nvPr/>
        </p:nvSpPr>
        <p:spPr>
          <a:xfrm>
            <a:off x="4473237" y="6109098"/>
            <a:ext cx="2079961" cy="1223797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Prioritize customer’s top employee experience use cases and scenarios</a:t>
            </a: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Build a plan and define next steps to improve employee experience with Microsoft Viva</a:t>
            </a:r>
          </a:p>
          <a:p>
            <a:pPr marL="112713" marR="0" lvl="0" indent="-112713" algn="l" defTabSz="914367" rtl="0" eaLnBrk="1" fontAlgn="auto" latinLnBrk="0" hangingPunct="1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Adoption and Change Management Approach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B852501-A774-4B8E-8A72-2BDAD586F423}"/>
              </a:ext>
            </a:extLst>
          </p:cNvPr>
          <p:cNvSpPr txBox="1">
            <a:spLocks/>
          </p:cNvSpPr>
          <p:nvPr/>
        </p:nvSpPr>
        <p:spPr>
          <a:xfrm>
            <a:off x="990701" y="7477985"/>
            <a:ext cx="4673251" cy="87876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Semibold" panose="020B0702040204020203" pitchFamily="34" charset="0"/>
                <a:ea typeface="DengXian Light" panose="020B0503020204020204" pitchFamily="2" charset="-122"/>
                <a:cs typeface="Times New Roman" panose="02020603050405020304" pitchFamily="18" charset="0"/>
              </a:rPr>
              <a:t>What you can expect:</a:t>
            </a:r>
          </a:p>
          <a:p>
            <a:pPr marL="115888" marR="0" lvl="0" indent="-115888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>
                  <a:lumMod val="75000"/>
                </a:srgbClr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prioritized list of business scenarios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can be addressed by deploying Microsoft Viva</a:t>
            </a:r>
          </a:p>
          <a:p>
            <a:pPr marL="115888" marR="0" lvl="0" indent="-115888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>
                  <a:lumMod val="75000"/>
                </a:srgbClr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Recommended preparation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terms of skills and best practices</a:t>
            </a:r>
          </a:p>
          <a:p>
            <a:pPr marL="115888" marR="0" lvl="0" indent="-115888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>
                  <a:lumMod val="75000"/>
                </a:srgbClr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roadmap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outlining potential workstreams and dependencies with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 next steps</a:t>
            </a:r>
          </a:p>
          <a:p>
            <a:pPr marL="115888" marR="0" lvl="0" indent="-115888" algn="l" defTabSz="4572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FFFF">
                  <a:lumMod val="75000"/>
                </a:srgbClr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adoption framework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CE801AC-B6F6-99E8-A879-1CE3E4C14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" y="3289191"/>
            <a:ext cx="1425389" cy="2134455"/>
            <a:chOff x="6089686" y="2610070"/>
            <a:chExt cx="1555011" cy="2328558"/>
          </a:xfrm>
        </p:grpSpPr>
        <p:pic>
          <p:nvPicPr>
            <p:cNvPr id="60" name="Picture 59" descr="Icon&#10;&#10;Description automatically generated">
              <a:extLst>
                <a:ext uri="{FF2B5EF4-FFF2-40B4-BE49-F238E27FC236}">
                  <a16:creationId xmlns:a16="http://schemas.microsoft.com/office/drawing/2014/main" id="{BCD215FC-4C12-DFBA-C5F2-9C73E7B5726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089686" y="2610070"/>
              <a:ext cx="1555011" cy="2328558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929E45B7-853A-5F73-1F69-B2E47BE73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214612" y="3494853"/>
              <a:ext cx="530709" cy="547982"/>
            </a:xfrm>
            <a:prstGeom prst="roundRect">
              <a:avLst>
                <a:gd name="adj" fmla="val 50000"/>
              </a:avLst>
            </a:prstGeom>
          </p:spPr>
        </p:pic>
      </p:grp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6E1267A4-5566-E731-CA7D-BAB9BE62BEFE}"/>
              </a:ext>
            </a:extLst>
          </p:cNvPr>
          <p:cNvSpPr/>
          <p:nvPr/>
        </p:nvSpPr>
        <p:spPr>
          <a:xfrm>
            <a:off x="488884" y="8518865"/>
            <a:ext cx="6064315" cy="412071"/>
          </a:xfrm>
          <a:prstGeom prst="roundRect">
            <a:avLst>
              <a:gd name="adj" fmla="val 50000"/>
            </a:avLst>
          </a:prstGeom>
          <a:solidFill>
            <a:srgbClr val="3B2E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0" rIns="91440" bIns="0" rtlCol="0" anchor="ctr" anchorCtr="0"/>
          <a:lstStyle/>
          <a:p>
            <a:pPr algn="ctr"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 Semibold"/>
                <a:cs typeface="Segoe UI Semibold"/>
              </a:rPr>
              <a:t>Contact us today to </a:t>
            </a:r>
            <a:r>
              <a:rPr lang="en-US" sz="1050" dirty="0">
                <a:solidFill>
                  <a:schemeClr val="bg1"/>
                </a:solidFill>
                <a:latin typeface="Segoe UI Semibold"/>
                <a:cs typeface="Segoe UI Semibold"/>
              </a:rPr>
              <a:t>schedule your workshop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 Semibold"/>
                <a:cs typeface="Segoe UI Semibold"/>
              </a:rPr>
              <a:t>!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 Semibold"/>
              <a:cs typeface="Segoe UI Semibold"/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89EE1D77-B4C0-2269-2AF1-A43891C10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9910" y="8212018"/>
            <a:ext cx="458407" cy="458407"/>
          </a:xfrm>
          <a:prstGeom prst="rect">
            <a:avLst/>
          </a:prstGeom>
        </p:spPr>
      </p:pic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69A68BC-3BB2-A2F7-5CC2-148419F90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518865"/>
            <a:ext cx="745724" cy="412071"/>
          </a:xfrm>
          <a:prstGeom prst="roundRect">
            <a:avLst>
              <a:gd name="adj" fmla="val 0"/>
            </a:avLst>
          </a:prstGeom>
          <a:solidFill>
            <a:srgbClr val="3B2E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0" b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1A7C704-F974-83F7-64A4-5579333F1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4426" y="5657225"/>
            <a:ext cx="5867367" cy="160682"/>
            <a:chOff x="580358" y="3556275"/>
            <a:chExt cx="8267732" cy="302946"/>
          </a:xfrm>
        </p:grpSpPr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7A9B7F36-408F-856E-773A-DDE693B19A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 rot="5400000">
              <a:off x="4568006" y="-420863"/>
              <a:ext cx="302946" cy="8257222"/>
            </a:xfrm>
            <a:prstGeom prst="roundRect">
              <a:avLst>
                <a:gd name="adj" fmla="val 50000"/>
              </a:avLst>
            </a:prstGeom>
            <a:solidFill>
              <a:srgbClr val="8661C5"/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505BE914-9A2F-42F8-AE5B-174BDFC40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 rot="5400000">
              <a:off x="3190691" y="956452"/>
              <a:ext cx="302946" cy="5502592"/>
            </a:xfrm>
            <a:prstGeom prst="roundRect">
              <a:avLst>
                <a:gd name="adj" fmla="val 50000"/>
              </a:avLst>
            </a:prstGeom>
            <a:solidFill>
              <a:srgbClr val="3B2E58"/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C6C64E7B-75D4-CC24-EE44-28D7CA1688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 rot="5400000">
              <a:off x="1802866" y="2333767"/>
              <a:ext cx="302946" cy="2747962"/>
            </a:xfrm>
            <a:prstGeom prst="roundRect">
              <a:avLst>
                <a:gd name="adj" fmla="val 50000"/>
              </a:avLst>
            </a:prstGeom>
            <a:solidFill>
              <a:srgbClr val="0078D4"/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E669C959-A973-A7AB-5237-687E09473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7166" y="5613696"/>
            <a:ext cx="261578" cy="261578"/>
            <a:chOff x="1003711" y="4457550"/>
            <a:chExt cx="493173" cy="493173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CD9EB5FC-5C27-E5D4-4131-234BF88D4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03711" y="4457550"/>
              <a:ext cx="493173" cy="493173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grpSp>
          <p:nvGrpSpPr>
            <p:cNvPr id="113" name="Group 23">
              <a:extLst>
                <a:ext uri="{FF2B5EF4-FFF2-40B4-BE49-F238E27FC236}">
                  <a16:creationId xmlns:a16="http://schemas.microsoft.com/office/drawing/2014/main" id="{DCC639BB-DE4E-F3F6-0616-24653FC22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066914" y="4506172"/>
              <a:ext cx="366527" cy="367883"/>
              <a:chOff x="2083" y="3836"/>
              <a:chExt cx="270" cy="271"/>
            </a:xfrm>
          </p:grpSpPr>
          <p:sp>
            <p:nvSpPr>
              <p:cNvPr id="114" name="Freeform 24">
                <a:extLst>
                  <a:ext uri="{FF2B5EF4-FFF2-40B4-BE49-F238E27FC236}">
                    <a16:creationId xmlns:a16="http://schemas.microsoft.com/office/drawing/2014/main" id="{F182CF97-0F85-FCC2-1E64-44E6DEAE2B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3" y="3836"/>
                <a:ext cx="270" cy="271"/>
              </a:xfrm>
              <a:custGeom>
                <a:avLst/>
                <a:gdLst>
                  <a:gd name="T0" fmla="*/ 200 w 400"/>
                  <a:gd name="T1" fmla="*/ 0 h 400"/>
                  <a:gd name="T2" fmla="*/ 200 w 400"/>
                  <a:gd name="T3" fmla="*/ 0 h 400"/>
                  <a:gd name="T4" fmla="*/ 253 w 400"/>
                  <a:gd name="T5" fmla="*/ 7 h 400"/>
                  <a:gd name="T6" fmla="*/ 301 w 400"/>
                  <a:gd name="T7" fmla="*/ 28 h 400"/>
                  <a:gd name="T8" fmla="*/ 341 w 400"/>
                  <a:gd name="T9" fmla="*/ 59 h 400"/>
                  <a:gd name="T10" fmla="*/ 372 w 400"/>
                  <a:gd name="T11" fmla="*/ 99 h 400"/>
                  <a:gd name="T12" fmla="*/ 393 w 400"/>
                  <a:gd name="T13" fmla="*/ 147 h 400"/>
                  <a:gd name="T14" fmla="*/ 400 w 400"/>
                  <a:gd name="T15" fmla="*/ 200 h 400"/>
                  <a:gd name="T16" fmla="*/ 393 w 400"/>
                  <a:gd name="T17" fmla="*/ 253 h 400"/>
                  <a:gd name="T18" fmla="*/ 372 w 400"/>
                  <a:gd name="T19" fmla="*/ 301 h 400"/>
                  <a:gd name="T20" fmla="*/ 341 w 400"/>
                  <a:gd name="T21" fmla="*/ 342 h 400"/>
                  <a:gd name="T22" fmla="*/ 301 w 400"/>
                  <a:gd name="T23" fmla="*/ 373 h 400"/>
                  <a:gd name="T24" fmla="*/ 253 w 400"/>
                  <a:gd name="T25" fmla="*/ 393 h 400"/>
                  <a:gd name="T26" fmla="*/ 200 w 400"/>
                  <a:gd name="T27" fmla="*/ 400 h 400"/>
                  <a:gd name="T28" fmla="*/ 147 w 400"/>
                  <a:gd name="T29" fmla="*/ 393 h 400"/>
                  <a:gd name="T30" fmla="*/ 99 w 400"/>
                  <a:gd name="T31" fmla="*/ 373 h 400"/>
                  <a:gd name="T32" fmla="*/ 58 w 400"/>
                  <a:gd name="T33" fmla="*/ 342 h 400"/>
                  <a:gd name="T34" fmla="*/ 27 w 400"/>
                  <a:gd name="T35" fmla="*/ 301 h 400"/>
                  <a:gd name="T36" fmla="*/ 7 w 400"/>
                  <a:gd name="T37" fmla="*/ 253 h 400"/>
                  <a:gd name="T38" fmla="*/ 0 w 400"/>
                  <a:gd name="T39" fmla="*/ 200 h 400"/>
                  <a:gd name="T40" fmla="*/ 7 w 400"/>
                  <a:gd name="T41" fmla="*/ 147 h 400"/>
                  <a:gd name="T42" fmla="*/ 27 w 400"/>
                  <a:gd name="T43" fmla="*/ 99 h 400"/>
                  <a:gd name="T44" fmla="*/ 58 w 400"/>
                  <a:gd name="T45" fmla="*/ 59 h 400"/>
                  <a:gd name="T46" fmla="*/ 99 w 400"/>
                  <a:gd name="T47" fmla="*/ 28 h 400"/>
                  <a:gd name="T48" fmla="*/ 147 w 400"/>
                  <a:gd name="T49" fmla="*/ 7 h 400"/>
                  <a:gd name="T50" fmla="*/ 200 w 400"/>
                  <a:gd name="T51" fmla="*/ 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00" h="400">
                    <a:moveTo>
                      <a:pt x="200" y="0"/>
                    </a:moveTo>
                    <a:lnTo>
                      <a:pt x="200" y="0"/>
                    </a:lnTo>
                    <a:cubicBezTo>
                      <a:pt x="218" y="0"/>
                      <a:pt x="236" y="3"/>
                      <a:pt x="253" y="7"/>
                    </a:cubicBezTo>
                    <a:cubicBezTo>
                      <a:pt x="270" y="12"/>
                      <a:pt x="286" y="19"/>
                      <a:pt x="301" y="28"/>
                    </a:cubicBezTo>
                    <a:cubicBezTo>
                      <a:pt x="316" y="36"/>
                      <a:pt x="329" y="47"/>
                      <a:pt x="341" y="59"/>
                    </a:cubicBezTo>
                    <a:cubicBezTo>
                      <a:pt x="353" y="71"/>
                      <a:pt x="364" y="84"/>
                      <a:pt x="372" y="99"/>
                    </a:cubicBezTo>
                    <a:cubicBezTo>
                      <a:pt x="381" y="114"/>
                      <a:pt x="388" y="130"/>
                      <a:pt x="393" y="147"/>
                    </a:cubicBezTo>
                    <a:cubicBezTo>
                      <a:pt x="397" y="164"/>
                      <a:pt x="400" y="182"/>
                      <a:pt x="400" y="200"/>
                    </a:cubicBezTo>
                    <a:cubicBezTo>
                      <a:pt x="400" y="219"/>
                      <a:pt x="397" y="236"/>
                      <a:pt x="393" y="253"/>
                    </a:cubicBezTo>
                    <a:cubicBezTo>
                      <a:pt x="388" y="270"/>
                      <a:pt x="381" y="286"/>
                      <a:pt x="372" y="301"/>
                    </a:cubicBezTo>
                    <a:cubicBezTo>
                      <a:pt x="364" y="316"/>
                      <a:pt x="353" y="329"/>
                      <a:pt x="341" y="342"/>
                    </a:cubicBezTo>
                    <a:cubicBezTo>
                      <a:pt x="329" y="354"/>
                      <a:pt x="316" y="364"/>
                      <a:pt x="301" y="373"/>
                    </a:cubicBezTo>
                    <a:cubicBezTo>
                      <a:pt x="286" y="381"/>
                      <a:pt x="270" y="388"/>
                      <a:pt x="253" y="393"/>
                    </a:cubicBezTo>
                    <a:cubicBezTo>
                      <a:pt x="236" y="398"/>
                      <a:pt x="218" y="400"/>
                      <a:pt x="200" y="400"/>
                    </a:cubicBezTo>
                    <a:cubicBezTo>
                      <a:pt x="181" y="400"/>
                      <a:pt x="164" y="398"/>
                      <a:pt x="147" y="393"/>
                    </a:cubicBezTo>
                    <a:cubicBezTo>
                      <a:pt x="130" y="388"/>
                      <a:pt x="114" y="381"/>
                      <a:pt x="99" y="373"/>
                    </a:cubicBezTo>
                    <a:cubicBezTo>
                      <a:pt x="84" y="364"/>
                      <a:pt x="71" y="354"/>
                      <a:pt x="58" y="342"/>
                    </a:cubicBezTo>
                    <a:cubicBezTo>
                      <a:pt x="46" y="329"/>
                      <a:pt x="36" y="316"/>
                      <a:pt x="27" y="301"/>
                    </a:cubicBezTo>
                    <a:cubicBezTo>
                      <a:pt x="19" y="286"/>
                      <a:pt x="12" y="270"/>
                      <a:pt x="7" y="253"/>
                    </a:cubicBezTo>
                    <a:cubicBezTo>
                      <a:pt x="2" y="236"/>
                      <a:pt x="0" y="219"/>
                      <a:pt x="0" y="200"/>
                    </a:cubicBezTo>
                    <a:cubicBezTo>
                      <a:pt x="0" y="182"/>
                      <a:pt x="2" y="164"/>
                      <a:pt x="7" y="147"/>
                    </a:cubicBezTo>
                    <a:cubicBezTo>
                      <a:pt x="12" y="130"/>
                      <a:pt x="19" y="114"/>
                      <a:pt x="27" y="99"/>
                    </a:cubicBezTo>
                    <a:cubicBezTo>
                      <a:pt x="36" y="84"/>
                      <a:pt x="46" y="71"/>
                      <a:pt x="58" y="59"/>
                    </a:cubicBezTo>
                    <a:cubicBezTo>
                      <a:pt x="71" y="47"/>
                      <a:pt x="84" y="36"/>
                      <a:pt x="99" y="28"/>
                    </a:cubicBezTo>
                    <a:cubicBezTo>
                      <a:pt x="114" y="19"/>
                      <a:pt x="130" y="12"/>
                      <a:pt x="147" y="7"/>
                    </a:cubicBezTo>
                    <a:cubicBezTo>
                      <a:pt x="164" y="3"/>
                      <a:pt x="181" y="0"/>
                      <a:pt x="200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15" name="Freeform 25">
                <a:extLst>
                  <a:ext uri="{FF2B5EF4-FFF2-40B4-BE49-F238E27FC236}">
                    <a16:creationId xmlns:a16="http://schemas.microsoft.com/office/drawing/2014/main" id="{6605E8F8-0B9E-EA6D-7FAA-3947642581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5" y="3892"/>
                <a:ext cx="114" cy="114"/>
              </a:xfrm>
              <a:custGeom>
                <a:avLst/>
                <a:gdLst>
                  <a:gd name="T0" fmla="*/ 76 w 153"/>
                  <a:gd name="T1" fmla="*/ 96 h 153"/>
                  <a:gd name="T2" fmla="*/ 76 w 153"/>
                  <a:gd name="T3" fmla="*/ 96 h 153"/>
                  <a:gd name="T4" fmla="*/ 80 w 153"/>
                  <a:gd name="T5" fmla="*/ 113 h 153"/>
                  <a:gd name="T6" fmla="*/ 77 w 153"/>
                  <a:gd name="T7" fmla="*/ 129 h 153"/>
                  <a:gd name="T8" fmla="*/ 68 w 153"/>
                  <a:gd name="T9" fmla="*/ 142 h 153"/>
                  <a:gd name="T10" fmla="*/ 55 w 153"/>
                  <a:gd name="T11" fmla="*/ 150 h 153"/>
                  <a:gd name="T12" fmla="*/ 40 w 153"/>
                  <a:gd name="T13" fmla="*/ 153 h 153"/>
                  <a:gd name="T14" fmla="*/ 24 w 153"/>
                  <a:gd name="T15" fmla="*/ 150 h 153"/>
                  <a:gd name="T16" fmla="*/ 12 w 153"/>
                  <a:gd name="T17" fmla="*/ 142 h 153"/>
                  <a:gd name="T18" fmla="*/ 3 w 153"/>
                  <a:gd name="T19" fmla="*/ 129 h 153"/>
                  <a:gd name="T20" fmla="*/ 0 w 153"/>
                  <a:gd name="T21" fmla="*/ 113 h 153"/>
                  <a:gd name="T22" fmla="*/ 3 w 153"/>
                  <a:gd name="T23" fmla="*/ 98 h 153"/>
                  <a:gd name="T24" fmla="*/ 12 w 153"/>
                  <a:gd name="T25" fmla="*/ 85 h 153"/>
                  <a:gd name="T26" fmla="*/ 24 w 153"/>
                  <a:gd name="T27" fmla="*/ 76 h 153"/>
                  <a:gd name="T28" fmla="*/ 40 w 153"/>
                  <a:gd name="T29" fmla="*/ 73 h 153"/>
                  <a:gd name="T30" fmla="*/ 57 w 153"/>
                  <a:gd name="T31" fmla="*/ 77 h 153"/>
                  <a:gd name="T32" fmla="*/ 57 w 153"/>
                  <a:gd name="T33" fmla="*/ 77 h 153"/>
                  <a:gd name="T34" fmla="*/ 134 w 153"/>
                  <a:gd name="T35" fmla="*/ 0 h 153"/>
                  <a:gd name="T36" fmla="*/ 153 w 153"/>
                  <a:gd name="T37" fmla="*/ 19 h 153"/>
                  <a:gd name="T38" fmla="*/ 76 w 153"/>
                  <a:gd name="T39" fmla="*/ 96 h 153"/>
                  <a:gd name="T40" fmla="*/ 76 w 153"/>
                  <a:gd name="T41" fmla="*/ 96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3" h="153">
                    <a:moveTo>
                      <a:pt x="76" y="96"/>
                    </a:moveTo>
                    <a:lnTo>
                      <a:pt x="76" y="96"/>
                    </a:lnTo>
                    <a:cubicBezTo>
                      <a:pt x="78" y="101"/>
                      <a:pt x="80" y="107"/>
                      <a:pt x="80" y="113"/>
                    </a:cubicBezTo>
                    <a:cubicBezTo>
                      <a:pt x="80" y="119"/>
                      <a:pt x="79" y="124"/>
                      <a:pt x="77" y="129"/>
                    </a:cubicBezTo>
                    <a:cubicBezTo>
                      <a:pt x="75" y="134"/>
                      <a:pt x="72" y="138"/>
                      <a:pt x="68" y="142"/>
                    </a:cubicBezTo>
                    <a:cubicBezTo>
                      <a:pt x="65" y="145"/>
                      <a:pt x="60" y="148"/>
                      <a:pt x="55" y="150"/>
                    </a:cubicBezTo>
                    <a:cubicBezTo>
                      <a:pt x="51" y="152"/>
                      <a:pt x="45" y="153"/>
                      <a:pt x="40" y="153"/>
                    </a:cubicBezTo>
                    <a:cubicBezTo>
                      <a:pt x="34" y="153"/>
                      <a:pt x="29" y="152"/>
                      <a:pt x="24" y="150"/>
                    </a:cubicBezTo>
                    <a:cubicBezTo>
                      <a:pt x="19" y="148"/>
                      <a:pt x="15" y="145"/>
                      <a:pt x="12" y="142"/>
                    </a:cubicBezTo>
                    <a:cubicBezTo>
                      <a:pt x="8" y="138"/>
                      <a:pt x="5" y="134"/>
                      <a:pt x="3" y="129"/>
                    </a:cubicBezTo>
                    <a:cubicBezTo>
                      <a:pt x="1" y="124"/>
                      <a:pt x="0" y="119"/>
                      <a:pt x="0" y="113"/>
                    </a:cubicBezTo>
                    <a:cubicBezTo>
                      <a:pt x="0" y="108"/>
                      <a:pt x="1" y="102"/>
                      <a:pt x="3" y="98"/>
                    </a:cubicBezTo>
                    <a:cubicBezTo>
                      <a:pt x="5" y="93"/>
                      <a:pt x="8" y="88"/>
                      <a:pt x="12" y="85"/>
                    </a:cubicBezTo>
                    <a:cubicBezTo>
                      <a:pt x="15" y="81"/>
                      <a:pt x="19" y="78"/>
                      <a:pt x="24" y="76"/>
                    </a:cubicBezTo>
                    <a:cubicBezTo>
                      <a:pt x="29" y="74"/>
                      <a:pt x="34" y="73"/>
                      <a:pt x="40" y="73"/>
                    </a:cubicBezTo>
                    <a:cubicBezTo>
                      <a:pt x="46" y="73"/>
                      <a:pt x="52" y="75"/>
                      <a:pt x="57" y="77"/>
                    </a:cubicBezTo>
                    <a:lnTo>
                      <a:pt x="57" y="77"/>
                    </a:lnTo>
                    <a:lnTo>
                      <a:pt x="134" y="0"/>
                    </a:lnTo>
                    <a:lnTo>
                      <a:pt x="153" y="19"/>
                    </a:lnTo>
                    <a:lnTo>
                      <a:pt x="76" y="96"/>
                    </a:lnTo>
                    <a:lnTo>
                      <a:pt x="76" y="96"/>
                    </a:ln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16" name="Freeform 26">
                <a:extLst>
                  <a:ext uri="{FF2B5EF4-FFF2-40B4-BE49-F238E27FC236}">
                    <a16:creationId xmlns:a16="http://schemas.microsoft.com/office/drawing/2014/main" id="{F176D1F5-F56F-3027-778A-62B398DFDE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6" y="3867"/>
                <a:ext cx="154" cy="186"/>
              </a:xfrm>
              <a:custGeom>
                <a:avLst/>
                <a:gdLst>
                  <a:gd name="T0" fmla="*/ 196 w 207"/>
                  <a:gd name="T1" fmla="*/ 37 h 250"/>
                  <a:gd name="T2" fmla="*/ 196 w 207"/>
                  <a:gd name="T3" fmla="*/ 37 h 250"/>
                  <a:gd name="T4" fmla="*/ 146 w 207"/>
                  <a:gd name="T5" fmla="*/ 26 h 250"/>
                  <a:gd name="T6" fmla="*/ 115 w 207"/>
                  <a:gd name="T7" fmla="*/ 30 h 250"/>
                  <a:gd name="T8" fmla="*/ 86 w 207"/>
                  <a:gd name="T9" fmla="*/ 43 h 250"/>
                  <a:gd name="T10" fmla="*/ 62 w 207"/>
                  <a:gd name="T11" fmla="*/ 61 h 250"/>
                  <a:gd name="T12" fmla="*/ 43 w 207"/>
                  <a:gd name="T13" fmla="*/ 86 h 250"/>
                  <a:gd name="T14" fmla="*/ 31 w 207"/>
                  <a:gd name="T15" fmla="*/ 114 h 250"/>
                  <a:gd name="T16" fmla="*/ 27 w 207"/>
                  <a:gd name="T17" fmla="*/ 146 h 250"/>
                  <a:gd name="T18" fmla="*/ 36 w 207"/>
                  <a:gd name="T19" fmla="*/ 192 h 250"/>
                  <a:gd name="T20" fmla="*/ 62 w 207"/>
                  <a:gd name="T21" fmla="*/ 231 h 250"/>
                  <a:gd name="T22" fmla="*/ 43 w 207"/>
                  <a:gd name="T23" fmla="*/ 250 h 250"/>
                  <a:gd name="T24" fmla="*/ 11 w 207"/>
                  <a:gd name="T25" fmla="*/ 202 h 250"/>
                  <a:gd name="T26" fmla="*/ 0 w 207"/>
                  <a:gd name="T27" fmla="*/ 146 h 250"/>
                  <a:gd name="T28" fmla="*/ 5 w 207"/>
                  <a:gd name="T29" fmla="*/ 107 h 250"/>
                  <a:gd name="T30" fmla="*/ 20 w 207"/>
                  <a:gd name="T31" fmla="*/ 72 h 250"/>
                  <a:gd name="T32" fmla="*/ 43 w 207"/>
                  <a:gd name="T33" fmla="*/ 43 h 250"/>
                  <a:gd name="T34" fmla="*/ 73 w 207"/>
                  <a:gd name="T35" fmla="*/ 20 h 250"/>
                  <a:gd name="T36" fmla="*/ 108 w 207"/>
                  <a:gd name="T37" fmla="*/ 5 h 250"/>
                  <a:gd name="T38" fmla="*/ 147 w 207"/>
                  <a:gd name="T39" fmla="*/ 0 h 250"/>
                  <a:gd name="T40" fmla="*/ 178 w 207"/>
                  <a:gd name="T41" fmla="*/ 3 h 250"/>
                  <a:gd name="T42" fmla="*/ 207 w 207"/>
                  <a:gd name="T43" fmla="*/ 13 h 250"/>
                  <a:gd name="T44" fmla="*/ 196 w 207"/>
                  <a:gd name="T45" fmla="*/ 3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07" h="250">
                    <a:moveTo>
                      <a:pt x="196" y="37"/>
                    </a:moveTo>
                    <a:lnTo>
                      <a:pt x="196" y="37"/>
                    </a:lnTo>
                    <a:cubicBezTo>
                      <a:pt x="180" y="30"/>
                      <a:pt x="163" y="26"/>
                      <a:pt x="146" y="26"/>
                    </a:cubicBezTo>
                    <a:cubicBezTo>
                      <a:pt x="135" y="26"/>
                      <a:pt x="125" y="28"/>
                      <a:pt x="115" y="30"/>
                    </a:cubicBezTo>
                    <a:cubicBezTo>
                      <a:pt x="104" y="33"/>
                      <a:pt x="95" y="37"/>
                      <a:pt x="86" y="43"/>
                    </a:cubicBezTo>
                    <a:cubicBezTo>
                      <a:pt x="77" y="48"/>
                      <a:pt x="69" y="54"/>
                      <a:pt x="62" y="61"/>
                    </a:cubicBezTo>
                    <a:cubicBezTo>
                      <a:pt x="55" y="69"/>
                      <a:pt x="48" y="77"/>
                      <a:pt x="43" y="86"/>
                    </a:cubicBezTo>
                    <a:cubicBezTo>
                      <a:pt x="38" y="95"/>
                      <a:pt x="34" y="104"/>
                      <a:pt x="31" y="114"/>
                    </a:cubicBezTo>
                    <a:cubicBezTo>
                      <a:pt x="28" y="125"/>
                      <a:pt x="27" y="135"/>
                      <a:pt x="27" y="146"/>
                    </a:cubicBezTo>
                    <a:cubicBezTo>
                      <a:pt x="27" y="162"/>
                      <a:pt x="30" y="177"/>
                      <a:pt x="36" y="192"/>
                    </a:cubicBezTo>
                    <a:cubicBezTo>
                      <a:pt x="42" y="207"/>
                      <a:pt x="51" y="220"/>
                      <a:pt x="62" y="231"/>
                    </a:cubicBezTo>
                    <a:lnTo>
                      <a:pt x="43" y="250"/>
                    </a:lnTo>
                    <a:cubicBezTo>
                      <a:pt x="29" y="236"/>
                      <a:pt x="19" y="220"/>
                      <a:pt x="11" y="202"/>
                    </a:cubicBezTo>
                    <a:cubicBezTo>
                      <a:pt x="4" y="184"/>
                      <a:pt x="0" y="166"/>
                      <a:pt x="0" y="146"/>
                    </a:cubicBezTo>
                    <a:cubicBezTo>
                      <a:pt x="0" y="133"/>
                      <a:pt x="2" y="120"/>
                      <a:pt x="5" y="107"/>
                    </a:cubicBezTo>
                    <a:cubicBezTo>
                      <a:pt x="9" y="95"/>
                      <a:pt x="14" y="83"/>
                      <a:pt x="20" y="72"/>
                    </a:cubicBezTo>
                    <a:cubicBezTo>
                      <a:pt x="27" y="61"/>
                      <a:pt x="34" y="52"/>
                      <a:pt x="43" y="43"/>
                    </a:cubicBezTo>
                    <a:cubicBezTo>
                      <a:pt x="52" y="34"/>
                      <a:pt x="62" y="26"/>
                      <a:pt x="73" y="20"/>
                    </a:cubicBezTo>
                    <a:cubicBezTo>
                      <a:pt x="83" y="13"/>
                      <a:pt x="95" y="9"/>
                      <a:pt x="108" y="5"/>
                    </a:cubicBezTo>
                    <a:cubicBezTo>
                      <a:pt x="120" y="2"/>
                      <a:pt x="133" y="0"/>
                      <a:pt x="147" y="0"/>
                    </a:cubicBezTo>
                    <a:cubicBezTo>
                      <a:pt x="157" y="0"/>
                      <a:pt x="167" y="1"/>
                      <a:pt x="178" y="3"/>
                    </a:cubicBezTo>
                    <a:cubicBezTo>
                      <a:pt x="188" y="5"/>
                      <a:pt x="197" y="9"/>
                      <a:pt x="207" y="13"/>
                    </a:cubicBezTo>
                    <a:lnTo>
                      <a:pt x="196" y="37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17" name="Freeform 28">
                <a:extLst>
                  <a:ext uri="{FF2B5EF4-FFF2-40B4-BE49-F238E27FC236}">
                    <a16:creationId xmlns:a16="http://schemas.microsoft.com/office/drawing/2014/main" id="{4823739D-9313-0917-0731-6D62CA2F5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9" y="3946"/>
                <a:ext cx="60" cy="60"/>
              </a:xfrm>
              <a:custGeom>
                <a:avLst/>
                <a:gdLst>
                  <a:gd name="T0" fmla="*/ 41 w 81"/>
                  <a:gd name="T1" fmla="*/ 81 h 81"/>
                  <a:gd name="T2" fmla="*/ 41 w 81"/>
                  <a:gd name="T3" fmla="*/ 81 h 81"/>
                  <a:gd name="T4" fmla="*/ 69 w 81"/>
                  <a:gd name="T5" fmla="*/ 69 h 81"/>
                  <a:gd name="T6" fmla="*/ 81 w 81"/>
                  <a:gd name="T7" fmla="*/ 40 h 81"/>
                  <a:gd name="T8" fmla="*/ 69 w 81"/>
                  <a:gd name="T9" fmla="*/ 12 h 81"/>
                  <a:gd name="T10" fmla="*/ 41 w 81"/>
                  <a:gd name="T11" fmla="*/ 0 h 81"/>
                  <a:gd name="T12" fmla="*/ 12 w 81"/>
                  <a:gd name="T13" fmla="*/ 12 h 81"/>
                  <a:gd name="T14" fmla="*/ 0 w 81"/>
                  <a:gd name="T15" fmla="*/ 40 h 81"/>
                  <a:gd name="T16" fmla="*/ 12 w 81"/>
                  <a:gd name="T17" fmla="*/ 69 h 81"/>
                  <a:gd name="T18" fmla="*/ 41 w 81"/>
                  <a:gd name="T19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1" h="81">
                    <a:moveTo>
                      <a:pt x="41" y="81"/>
                    </a:moveTo>
                    <a:lnTo>
                      <a:pt x="41" y="81"/>
                    </a:lnTo>
                    <a:cubicBezTo>
                      <a:pt x="52" y="81"/>
                      <a:pt x="61" y="77"/>
                      <a:pt x="69" y="69"/>
                    </a:cubicBezTo>
                    <a:cubicBezTo>
                      <a:pt x="77" y="61"/>
                      <a:pt x="81" y="51"/>
                      <a:pt x="81" y="40"/>
                    </a:cubicBezTo>
                    <a:cubicBezTo>
                      <a:pt x="81" y="29"/>
                      <a:pt x="77" y="20"/>
                      <a:pt x="69" y="12"/>
                    </a:cubicBezTo>
                    <a:cubicBezTo>
                      <a:pt x="61" y="4"/>
                      <a:pt x="52" y="0"/>
                      <a:pt x="41" y="0"/>
                    </a:cubicBezTo>
                    <a:cubicBezTo>
                      <a:pt x="30" y="0"/>
                      <a:pt x="20" y="4"/>
                      <a:pt x="12" y="12"/>
                    </a:cubicBezTo>
                    <a:cubicBezTo>
                      <a:pt x="4" y="20"/>
                      <a:pt x="0" y="29"/>
                      <a:pt x="0" y="40"/>
                    </a:cubicBezTo>
                    <a:cubicBezTo>
                      <a:pt x="0" y="51"/>
                      <a:pt x="4" y="61"/>
                      <a:pt x="12" y="69"/>
                    </a:cubicBezTo>
                    <a:cubicBezTo>
                      <a:pt x="20" y="77"/>
                      <a:pt x="30" y="81"/>
                      <a:pt x="41" y="81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3E03AE65-405D-A1A6-B0CF-7EF5419E9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9538" y="5604760"/>
            <a:ext cx="261578" cy="261578"/>
            <a:chOff x="4552688" y="4398994"/>
            <a:chExt cx="493173" cy="493173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DC32AE62-74AA-B448-76E0-765A2878A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52688" y="4398994"/>
              <a:ext cx="493173" cy="493173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  <p:grpSp>
          <p:nvGrpSpPr>
            <p:cNvPr id="123" name="Group 4">
              <a:extLst>
                <a:ext uri="{FF2B5EF4-FFF2-40B4-BE49-F238E27FC236}">
                  <a16:creationId xmlns:a16="http://schemas.microsoft.com/office/drawing/2014/main" id="{C7395C7C-BAB9-2E30-3EAF-B2435B6E5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611893" y="4471154"/>
              <a:ext cx="378115" cy="356466"/>
              <a:chOff x="3081" y="3765"/>
              <a:chExt cx="262" cy="247"/>
            </a:xfrm>
          </p:grpSpPr>
          <p:sp>
            <p:nvSpPr>
              <p:cNvPr id="124" name="Freeform 5">
                <a:extLst>
                  <a:ext uri="{FF2B5EF4-FFF2-40B4-BE49-F238E27FC236}">
                    <a16:creationId xmlns:a16="http://schemas.microsoft.com/office/drawing/2014/main" id="{FC37D6F2-5372-FEAE-B4AC-1D80307BE7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4" y="3822"/>
                <a:ext cx="114" cy="56"/>
              </a:xfrm>
              <a:custGeom>
                <a:avLst/>
                <a:gdLst>
                  <a:gd name="T0" fmla="*/ 77 w 153"/>
                  <a:gd name="T1" fmla="*/ 0 h 76"/>
                  <a:gd name="T2" fmla="*/ 77 w 153"/>
                  <a:gd name="T3" fmla="*/ 0 h 76"/>
                  <a:gd name="T4" fmla="*/ 0 w 153"/>
                  <a:gd name="T5" fmla="*/ 38 h 76"/>
                  <a:gd name="T6" fmla="*/ 77 w 153"/>
                  <a:gd name="T7" fmla="*/ 76 h 76"/>
                  <a:gd name="T8" fmla="*/ 153 w 153"/>
                  <a:gd name="T9" fmla="*/ 38 h 76"/>
                  <a:gd name="T10" fmla="*/ 77 w 153"/>
                  <a:gd name="T11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3" h="76">
                    <a:moveTo>
                      <a:pt x="77" y="0"/>
                    </a:moveTo>
                    <a:lnTo>
                      <a:pt x="77" y="0"/>
                    </a:lnTo>
                    <a:lnTo>
                      <a:pt x="0" y="38"/>
                    </a:lnTo>
                    <a:lnTo>
                      <a:pt x="77" y="76"/>
                    </a:lnTo>
                    <a:lnTo>
                      <a:pt x="153" y="3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5" name="Freeform 6">
                <a:extLst>
                  <a:ext uri="{FF2B5EF4-FFF2-40B4-BE49-F238E27FC236}">
                    <a16:creationId xmlns:a16="http://schemas.microsoft.com/office/drawing/2014/main" id="{CA15DF73-B72E-69E3-D8DA-7720A98B9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4" y="3895"/>
                <a:ext cx="59" cy="117"/>
              </a:xfrm>
              <a:custGeom>
                <a:avLst/>
                <a:gdLst>
                  <a:gd name="T0" fmla="*/ 80 w 80"/>
                  <a:gd name="T1" fmla="*/ 0 h 157"/>
                  <a:gd name="T2" fmla="*/ 80 w 80"/>
                  <a:gd name="T3" fmla="*/ 0 h 157"/>
                  <a:gd name="T4" fmla="*/ 0 w 80"/>
                  <a:gd name="T5" fmla="*/ 40 h 157"/>
                  <a:gd name="T6" fmla="*/ 0 w 80"/>
                  <a:gd name="T7" fmla="*/ 157 h 157"/>
                  <a:gd name="T8" fmla="*/ 80 w 80"/>
                  <a:gd name="T9" fmla="*/ 117 h 157"/>
                  <a:gd name="T10" fmla="*/ 80 w 80"/>
                  <a:gd name="T11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" h="157">
                    <a:moveTo>
                      <a:pt x="80" y="0"/>
                    </a:moveTo>
                    <a:lnTo>
                      <a:pt x="80" y="0"/>
                    </a:lnTo>
                    <a:lnTo>
                      <a:pt x="0" y="40"/>
                    </a:lnTo>
                    <a:lnTo>
                      <a:pt x="0" y="157"/>
                    </a:lnTo>
                    <a:lnTo>
                      <a:pt x="80" y="117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6" name="Freeform 7">
                <a:extLst>
                  <a:ext uri="{FF2B5EF4-FFF2-40B4-BE49-F238E27FC236}">
                    <a16:creationId xmlns:a16="http://schemas.microsoft.com/office/drawing/2014/main" id="{E429AEE5-79E8-CAF6-BFAE-A6F2EB326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3895"/>
                <a:ext cx="60" cy="117"/>
              </a:xfrm>
              <a:custGeom>
                <a:avLst/>
                <a:gdLst>
                  <a:gd name="T0" fmla="*/ 80 w 80"/>
                  <a:gd name="T1" fmla="*/ 40 h 157"/>
                  <a:gd name="T2" fmla="*/ 80 w 80"/>
                  <a:gd name="T3" fmla="*/ 40 h 157"/>
                  <a:gd name="T4" fmla="*/ 0 w 80"/>
                  <a:gd name="T5" fmla="*/ 0 h 157"/>
                  <a:gd name="T6" fmla="*/ 0 w 80"/>
                  <a:gd name="T7" fmla="*/ 117 h 157"/>
                  <a:gd name="T8" fmla="*/ 80 w 80"/>
                  <a:gd name="T9" fmla="*/ 157 h 157"/>
                  <a:gd name="T10" fmla="*/ 80 w 80"/>
                  <a:gd name="T11" fmla="*/ 4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" h="157">
                    <a:moveTo>
                      <a:pt x="80" y="40"/>
                    </a:moveTo>
                    <a:lnTo>
                      <a:pt x="80" y="40"/>
                    </a:lnTo>
                    <a:lnTo>
                      <a:pt x="0" y="0"/>
                    </a:lnTo>
                    <a:lnTo>
                      <a:pt x="0" y="117"/>
                    </a:lnTo>
                    <a:lnTo>
                      <a:pt x="80" y="157"/>
                    </a:lnTo>
                    <a:lnTo>
                      <a:pt x="80" y="40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7" name="Freeform 8">
                <a:extLst>
                  <a:ext uri="{FF2B5EF4-FFF2-40B4-BE49-F238E27FC236}">
                    <a16:creationId xmlns:a16="http://schemas.microsoft.com/office/drawing/2014/main" id="{AC234007-E660-D39D-5E35-192D238C8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3822"/>
                <a:ext cx="114" cy="56"/>
              </a:xfrm>
              <a:custGeom>
                <a:avLst/>
                <a:gdLst>
                  <a:gd name="T0" fmla="*/ 0 w 154"/>
                  <a:gd name="T1" fmla="*/ 38 h 76"/>
                  <a:gd name="T2" fmla="*/ 0 w 154"/>
                  <a:gd name="T3" fmla="*/ 38 h 76"/>
                  <a:gd name="T4" fmla="*/ 77 w 154"/>
                  <a:gd name="T5" fmla="*/ 76 h 76"/>
                  <a:gd name="T6" fmla="*/ 154 w 154"/>
                  <a:gd name="T7" fmla="*/ 38 h 76"/>
                  <a:gd name="T8" fmla="*/ 77 w 154"/>
                  <a:gd name="T9" fmla="*/ 0 h 76"/>
                  <a:gd name="T10" fmla="*/ 0 w 154"/>
                  <a:gd name="T11" fmla="*/ 3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4" h="76">
                    <a:moveTo>
                      <a:pt x="0" y="38"/>
                    </a:moveTo>
                    <a:lnTo>
                      <a:pt x="0" y="38"/>
                    </a:lnTo>
                    <a:lnTo>
                      <a:pt x="77" y="76"/>
                    </a:lnTo>
                    <a:lnTo>
                      <a:pt x="154" y="38"/>
                    </a:lnTo>
                    <a:lnTo>
                      <a:pt x="77" y="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8" name="Freeform 9">
                <a:extLst>
                  <a:ext uri="{FF2B5EF4-FFF2-40B4-BE49-F238E27FC236}">
                    <a16:creationId xmlns:a16="http://schemas.microsoft.com/office/drawing/2014/main" id="{3430AD8F-11BE-E462-2D19-B0CCA15CA9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5" y="3765"/>
                <a:ext cx="46" cy="45"/>
              </a:xfrm>
              <a:custGeom>
                <a:avLst/>
                <a:gdLst>
                  <a:gd name="T0" fmla="*/ 48 w 62"/>
                  <a:gd name="T1" fmla="*/ 25 h 61"/>
                  <a:gd name="T2" fmla="*/ 48 w 62"/>
                  <a:gd name="T3" fmla="*/ 25 h 61"/>
                  <a:gd name="T4" fmla="*/ 41 w 62"/>
                  <a:gd name="T5" fmla="*/ 21 h 61"/>
                  <a:gd name="T6" fmla="*/ 37 w 62"/>
                  <a:gd name="T7" fmla="*/ 14 h 61"/>
                  <a:gd name="T8" fmla="*/ 35 w 62"/>
                  <a:gd name="T9" fmla="*/ 3 h 61"/>
                  <a:gd name="T10" fmla="*/ 31 w 62"/>
                  <a:gd name="T11" fmla="*/ 0 h 61"/>
                  <a:gd name="T12" fmla="*/ 28 w 62"/>
                  <a:gd name="T13" fmla="*/ 3 h 61"/>
                  <a:gd name="T14" fmla="*/ 25 w 62"/>
                  <a:gd name="T15" fmla="*/ 14 h 61"/>
                  <a:gd name="T16" fmla="*/ 21 w 62"/>
                  <a:gd name="T17" fmla="*/ 21 h 61"/>
                  <a:gd name="T18" fmla="*/ 14 w 62"/>
                  <a:gd name="T19" fmla="*/ 25 h 61"/>
                  <a:gd name="T20" fmla="*/ 3 w 62"/>
                  <a:gd name="T21" fmla="*/ 27 h 61"/>
                  <a:gd name="T22" fmla="*/ 0 w 62"/>
                  <a:gd name="T23" fmla="*/ 31 h 61"/>
                  <a:gd name="T24" fmla="*/ 3 w 62"/>
                  <a:gd name="T25" fmla="*/ 34 h 61"/>
                  <a:gd name="T26" fmla="*/ 14 w 62"/>
                  <a:gd name="T27" fmla="*/ 37 h 61"/>
                  <a:gd name="T28" fmla="*/ 21 w 62"/>
                  <a:gd name="T29" fmla="*/ 41 h 61"/>
                  <a:gd name="T30" fmla="*/ 25 w 62"/>
                  <a:gd name="T31" fmla="*/ 48 h 61"/>
                  <a:gd name="T32" fmla="*/ 28 w 62"/>
                  <a:gd name="T33" fmla="*/ 58 h 61"/>
                  <a:gd name="T34" fmla="*/ 31 w 62"/>
                  <a:gd name="T35" fmla="*/ 61 h 61"/>
                  <a:gd name="T36" fmla="*/ 35 w 62"/>
                  <a:gd name="T37" fmla="*/ 58 h 61"/>
                  <a:gd name="T38" fmla="*/ 37 w 62"/>
                  <a:gd name="T39" fmla="*/ 48 h 61"/>
                  <a:gd name="T40" fmla="*/ 41 w 62"/>
                  <a:gd name="T41" fmla="*/ 41 h 61"/>
                  <a:gd name="T42" fmla="*/ 48 w 62"/>
                  <a:gd name="T43" fmla="*/ 37 h 61"/>
                  <a:gd name="T44" fmla="*/ 59 w 62"/>
                  <a:gd name="T45" fmla="*/ 34 h 61"/>
                  <a:gd name="T46" fmla="*/ 62 w 62"/>
                  <a:gd name="T47" fmla="*/ 31 h 61"/>
                  <a:gd name="T48" fmla="*/ 59 w 62"/>
                  <a:gd name="T49" fmla="*/ 27 h 61"/>
                  <a:gd name="T50" fmla="*/ 48 w 62"/>
                  <a:gd name="T51" fmla="*/ 25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2" h="61">
                    <a:moveTo>
                      <a:pt x="48" y="25"/>
                    </a:moveTo>
                    <a:lnTo>
                      <a:pt x="48" y="25"/>
                    </a:lnTo>
                    <a:cubicBezTo>
                      <a:pt x="45" y="24"/>
                      <a:pt x="43" y="22"/>
                      <a:pt x="41" y="21"/>
                    </a:cubicBezTo>
                    <a:cubicBezTo>
                      <a:pt x="40" y="19"/>
                      <a:pt x="38" y="17"/>
                      <a:pt x="37" y="14"/>
                    </a:cubicBezTo>
                    <a:cubicBezTo>
                      <a:pt x="36" y="11"/>
                      <a:pt x="35" y="8"/>
                      <a:pt x="35" y="3"/>
                    </a:cubicBezTo>
                    <a:cubicBezTo>
                      <a:pt x="34" y="1"/>
                      <a:pt x="33" y="0"/>
                      <a:pt x="31" y="0"/>
                    </a:cubicBezTo>
                    <a:cubicBezTo>
                      <a:pt x="29" y="0"/>
                      <a:pt x="28" y="1"/>
                      <a:pt x="28" y="3"/>
                    </a:cubicBezTo>
                    <a:cubicBezTo>
                      <a:pt x="27" y="8"/>
                      <a:pt x="26" y="11"/>
                      <a:pt x="25" y="14"/>
                    </a:cubicBezTo>
                    <a:cubicBezTo>
                      <a:pt x="24" y="17"/>
                      <a:pt x="23" y="19"/>
                      <a:pt x="21" y="21"/>
                    </a:cubicBezTo>
                    <a:cubicBezTo>
                      <a:pt x="19" y="22"/>
                      <a:pt x="17" y="24"/>
                      <a:pt x="14" y="25"/>
                    </a:cubicBezTo>
                    <a:cubicBezTo>
                      <a:pt x="12" y="26"/>
                      <a:pt x="8" y="26"/>
                      <a:pt x="3" y="27"/>
                    </a:cubicBezTo>
                    <a:cubicBezTo>
                      <a:pt x="1" y="28"/>
                      <a:pt x="0" y="29"/>
                      <a:pt x="0" y="31"/>
                    </a:cubicBezTo>
                    <a:cubicBezTo>
                      <a:pt x="0" y="33"/>
                      <a:pt x="1" y="34"/>
                      <a:pt x="3" y="34"/>
                    </a:cubicBezTo>
                    <a:cubicBezTo>
                      <a:pt x="8" y="35"/>
                      <a:pt x="12" y="36"/>
                      <a:pt x="14" y="37"/>
                    </a:cubicBezTo>
                    <a:cubicBezTo>
                      <a:pt x="17" y="38"/>
                      <a:pt x="19" y="39"/>
                      <a:pt x="21" y="41"/>
                    </a:cubicBezTo>
                    <a:cubicBezTo>
                      <a:pt x="23" y="43"/>
                      <a:pt x="24" y="45"/>
                      <a:pt x="25" y="48"/>
                    </a:cubicBezTo>
                    <a:cubicBezTo>
                      <a:pt x="26" y="50"/>
                      <a:pt x="27" y="54"/>
                      <a:pt x="28" y="58"/>
                    </a:cubicBezTo>
                    <a:cubicBezTo>
                      <a:pt x="28" y="60"/>
                      <a:pt x="29" y="61"/>
                      <a:pt x="31" y="61"/>
                    </a:cubicBezTo>
                    <a:cubicBezTo>
                      <a:pt x="33" y="61"/>
                      <a:pt x="34" y="60"/>
                      <a:pt x="35" y="58"/>
                    </a:cubicBezTo>
                    <a:cubicBezTo>
                      <a:pt x="35" y="54"/>
                      <a:pt x="36" y="50"/>
                      <a:pt x="37" y="48"/>
                    </a:cubicBezTo>
                    <a:cubicBezTo>
                      <a:pt x="38" y="45"/>
                      <a:pt x="40" y="43"/>
                      <a:pt x="41" y="41"/>
                    </a:cubicBezTo>
                    <a:cubicBezTo>
                      <a:pt x="43" y="39"/>
                      <a:pt x="45" y="38"/>
                      <a:pt x="48" y="37"/>
                    </a:cubicBezTo>
                    <a:cubicBezTo>
                      <a:pt x="51" y="36"/>
                      <a:pt x="54" y="35"/>
                      <a:pt x="59" y="34"/>
                    </a:cubicBezTo>
                    <a:cubicBezTo>
                      <a:pt x="61" y="34"/>
                      <a:pt x="62" y="33"/>
                      <a:pt x="62" y="31"/>
                    </a:cubicBezTo>
                    <a:cubicBezTo>
                      <a:pt x="62" y="29"/>
                      <a:pt x="61" y="28"/>
                      <a:pt x="59" y="27"/>
                    </a:cubicBezTo>
                    <a:cubicBezTo>
                      <a:pt x="54" y="26"/>
                      <a:pt x="51" y="26"/>
                      <a:pt x="48" y="25"/>
                    </a:cubicBez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9" name="Freeform 10">
                <a:extLst>
                  <a:ext uri="{FF2B5EF4-FFF2-40B4-BE49-F238E27FC236}">
                    <a16:creationId xmlns:a16="http://schemas.microsoft.com/office/drawing/2014/main" id="{9AC2F448-A5F2-8E0C-3D09-0657AC846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2" y="3866"/>
                <a:ext cx="46" cy="45"/>
              </a:xfrm>
              <a:custGeom>
                <a:avLst/>
                <a:gdLst>
                  <a:gd name="T0" fmla="*/ 25 w 62"/>
                  <a:gd name="T1" fmla="*/ 47 h 61"/>
                  <a:gd name="T2" fmla="*/ 25 w 62"/>
                  <a:gd name="T3" fmla="*/ 47 h 61"/>
                  <a:gd name="T4" fmla="*/ 28 w 62"/>
                  <a:gd name="T5" fmla="*/ 58 h 61"/>
                  <a:gd name="T6" fmla="*/ 31 w 62"/>
                  <a:gd name="T7" fmla="*/ 61 h 61"/>
                  <a:gd name="T8" fmla="*/ 34 w 62"/>
                  <a:gd name="T9" fmla="*/ 58 h 61"/>
                  <a:gd name="T10" fmla="*/ 37 w 62"/>
                  <a:gd name="T11" fmla="*/ 47 h 61"/>
                  <a:gd name="T12" fmla="*/ 41 w 62"/>
                  <a:gd name="T13" fmla="*/ 40 h 61"/>
                  <a:gd name="T14" fmla="*/ 48 w 62"/>
                  <a:gd name="T15" fmla="*/ 37 h 61"/>
                  <a:gd name="T16" fmla="*/ 59 w 62"/>
                  <a:gd name="T17" fmla="*/ 34 h 61"/>
                  <a:gd name="T18" fmla="*/ 62 w 62"/>
                  <a:gd name="T19" fmla="*/ 30 h 61"/>
                  <a:gd name="T20" fmla="*/ 59 w 62"/>
                  <a:gd name="T21" fmla="*/ 27 h 61"/>
                  <a:gd name="T22" fmla="*/ 48 w 62"/>
                  <a:gd name="T23" fmla="*/ 24 h 61"/>
                  <a:gd name="T24" fmla="*/ 41 w 62"/>
                  <a:gd name="T25" fmla="*/ 20 h 61"/>
                  <a:gd name="T26" fmla="*/ 37 w 62"/>
                  <a:gd name="T27" fmla="*/ 14 h 61"/>
                  <a:gd name="T28" fmla="*/ 34 w 62"/>
                  <a:gd name="T29" fmla="*/ 3 h 61"/>
                  <a:gd name="T30" fmla="*/ 31 w 62"/>
                  <a:gd name="T31" fmla="*/ 0 h 61"/>
                  <a:gd name="T32" fmla="*/ 28 w 62"/>
                  <a:gd name="T33" fmla="*/ 3 h 61"/>
                  <a:gd name="T34" fmla="*/ 25 w 62"/>
                  <a:gd name="T35" fmla="*/ 14 h 61"/>
                  <a:gd name="T36" fmla="*/ 21 w 62"/>
                  <a:gd name="T37" fmla="*/ 20 h 61"/>
                  <a:gd name="T38" fmla="*/ 14 w 62"/>
                  <a:gd name="T39" fmla="*/ 24 h 61"/>
                  <a:gd name="T40" fmla="*/ 3 w 62"/>
                  <a:gd name="T41" fmla="*/ 27 h 61"/>
                  <a:gd name="T42" fmla="*/ 0 w 62"/>
                  <a:gd name="T43" fmla="*/ 30 h 61"/>
                  <a:gd name="T44" fmla="*/ 3 w 62"/>
                  <a:gd name="T45" fmla="*/ 34 h 61"/>
                  <a:gd name="T46" fmla="*/ 14 w 62"/>
                  <a:gd name="T47" fmla="*/ 37 h 61"/>
                  <a:gd name="T48" fmla="*/ 21 w 62"/>
                  <a:gd name="T49" fmla="*/ 40 h 61"/>
                  <a:gd name="T50" fmla="*/ 25 w 62"/>
                  <a:gd name="T51" fmla="*/ 4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2" h="61">
                    <a:moveTo>
                      <a:pt x="25" y="47"/>
                    </a:moveTo>
                    <a:lnTo>
                      <a:pt x="25" y="47"/>
                    </a:lnTo>
                    <a:cubicBezTo>
                      <a:pt x="26" y="50"/>
                      <a:pt x="27" y="54"/>
                      <a:pt x="28" y="58"/>
                    </a:cubicBezTo>
                    <a:cubicBezTo>
                      <a:pt x="28" y="60"/>
                      <a:pt x="29" y="61"/>
                      <a:pt x="31" y="61"/>
                    </a:cubicBezTo>
                    <a:cubicBezTo>
                      <a:pt x="33" y="61"/>
                      <a:pt x="34" y="60"/>
                      <a:pt x="34" y="58"/>
                    </a:cubicBezTo>
                    <a:cubicBezTo>
                      <a:pt x="35" y="54"/>
                      <a:pt x="36" y="50"/>
                      <a:pt x="37" y="47"/>
                    </a:cubicBezTo>
                    <a:cubicBezTo>
                      <a:pt x="38" y="44"/>
                      <a:pt x="39" y="42"/>
                      <a:pt x="41" y="40"/>
                    </a:cubicBezTo>
                    <a:cubicBezTo>
                      <a:pt x="43" y="39"/>
                      <a:pt x="45" y="38"/>
                      <a:pt x="48" y="37"/>
                    </a:cubicBezTo>
                    <a:cubicBezTo>
                      <a:pt x="50" y="36"/>
                      <a:pt x="54" y="35"/>
                      <a:pt x="59" y="34"/>
                    </a:cubicBezTo>
                    <a:cubicBezTo>
                      <a:pt x="61" y="33"/>
                      <a:pt x="62" y="32"/>
                      <a:pt x="62" y="30"/>
                    </a:cubicBezTo>
                    <a:cubicBezTo>
                      <a:pt x="62" y="29"/>
                      <a:pt x="61" y="28"/>
                      <a:pt x="59" y="27"/>
                    </a:cubicBezTo>
                    <a:cubicBezTo>
                      <a:pt x="54" y="26"/>
                      <a:pt x="50" y="25"/>
                      <a:pt x="48" y="24"/>
                    </a:cubicBezTo>
                    <a:cubicBezTo>
                      <a:pt x="45" y="23"/>
                      <a:pt x="43" y="22"/>
                      <a:pt x="41" y="20"/>
                    </a:cubicBezTo>
                    <a:cubicBezTo>
                      <a:pt x="39" y="19"/>
                      <a:pt x="38" y="16"/>
                      <a:pt x="37" y="14"/>
                    </a:cubicBezTo>
                    <a:cubicBezTo>
                      <a:pt x="36" y="11"/>
                      <a:pt x="35" y="7"/>
                      <a:pt x="34" y="3"/>
                    </a:cubicBezTo>
                    <a:cubicBezTo>
                      <a:pt x="34" y="1"/>
                      <a:pt x="33" y="0"/>
                      <a:pt x="31" y="0"/>
                    </a:cubicBezTo>
                    <a:cubicBezTo>
                      <a:pt x="29" y="0"/>
                      <a:pt x="28" y="1"/>
                      <a:pt x="28" y="3"/>
                    </a:cubicBezTo>
                    <a:cubicBezTo>
                      <a:pt x="27" y="7"/>
                      <a:pt x="26" y="11"/>
                      <a:pt x="25" y="14"/>
                    </a:cubicBezTo>
                    <a:cubicBezTo>
                      <a:pt x="24" y="16"/>
                      <a:pt x="22" y="19"/>
                      <a:pt x="21" y="20"/>
                    </a:cubicBezTo>
                    <a:cubicBezTo>
                      <a:pt x="19" y="22"/>
                      <a:pt x="17" y="23"/>
                      <a:pt x="14" y="24"/>
                    </a:cubicBezTo>
                    <a:cubicBezTo>
                      <a:pt x="11" y="25"/>
                      <a:pt x="8" y="26"/>
                      <a:pt x="3" y="27"/>
                    </a:cubicBezTo>
                    <a:cubicBezTo>
                      <a:pt x="1" y="28"/>
                      <a:pt x="0" y="29"/>
                      <a:pt x="0" y="30"/>
                    </a:cubicBezTo>
                    <a:cubicBezTo>
                      <a:pt x="0" y="32"/>
                      <a:pt x="1" y="33"/>
                      <a:pt x="3" y="34"/>
                    </a:cubicBezTo>
                    <a:cubicBezTo>
                      <a:pt x="8" y="35"/>
                      <a:pt x="11" y="36"/>
                      <a:pt x="14" y="37"/>
                    </a:cubicBezTo>
                    <a:cubicBezTo>
                      <a:pt x="17" y="38"/>
                      <a:pt x="19" y="39"/>
                      <a:pt x="21" y="40"/>
                    </a:cubicBezTo>
                    <a:cubicBezTo>
                      <a:pt x="22" y="42"/>
                      <a:pt x="24" y="44"/>
                      <a:pt x="25" y="47"/>
                    </a:cubicBez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0" name="Freeform 11">
                <a:extLst>
                  <a:ext uri="{FF2B5EF4-FFF2-40B4-BE49-F238E27FC236}">
                    <a16:creationId xmlns:a16="http://schemas.microsoft.com/office/drawing/2014/main" id="{4C9C119D-AF4C-73D1-A093-D23EBFB991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7" y="3885"/>
                <a:ext cx="46" cy="46"/>
              </a:xfrm>
              <a:custGeom>
                <a:avLst/>
                <a:gdLst>
                  <a:gd name="T0" fmla="*/ 3 w 61"/>
                  <a:gd name="T1" fmla="*/ 34 h 62"/>
                  <a:gd name="T2" fmla="*/ 3 w 61"/>
                  <a:gd name="T3" fmla="*/ 34 h 62"/>
                  <a:gd name="T4" fmla="*/ 14 w 61"/>
                  <a:gd name="T5" fmla="*/ 37 h 62"/>
                  <a:gd name="T6" fmla="*/ 21 w 61"/>
                  <a:gd name="T7" fmla="*/ 41 h 62"/>
                  <a:gd name="T8" fmla="*/ 25 w 61"/>
                  <a:gd name="T9" fmla="*/ 48 h 62"/>
                  <a:gd name="T10" fmla="*/ 27 w 61"/>
                  <a:gd name="T11" fmla="*/ 59 h 62"/>
                  <a:gd name="T12" fmla="*/ 31 w 61"/>
                  <a:gd name="T13" fmla="*/ 62 h 62"/>
                  <a:gd name="T14" fmla="*/ 34 w 61"/>
                  <a:gd name="T15" fmla="*/ 59 h 62"/>
                  <a:gd name="T16" fmla="*/ 37 w 61"/>
                  <a:gd name="T17" fmla="*/ 48 h 62"/>
                  <a:gd name="T18" fmla="*/ 41 w 61"/>
                  <a:gd name="T19" fmla="*/ 41 h 62"/>
                  <a:gd name="T20" fmla="*/ 48 w 61"/>
                  <a:gd name="T21" fmla="*/ 37 h 62"/>
                  <a:gd name="T22" fmla="*/ 59 w 61"/>
                  <a:gd name="T23" fmla="*/ 34 h 62"/>
                  <a:gd name="T24" fmla="*/ 61 w 61"/>
                  <a:gd name="T25" fmla="*/ 31 h 62"/>
                  <a:gd name="T26" fmla="*/ 59 w 61"/>
                  <a:gd name="T27" fmla="*/ 28 h 62"/>
                  <a:gd name="T28" fmla="*/ 48 w 61"/>
                  <a:gd name="T29" fmla="*/ 25 h 62"/>
                  <a:gd name="T30" fmla="*/ 41 w 61"/>
                  <a:gd name="T31" fmla="*/ 21 h 62"/>
                  <a:gd name="T32" fmla="*/ 37 w 61"/>
                  <a:gd name="T33" fmla="*/ 14 h 62"/>
                  <a:gd name="T34" fmla="*/ 34 w 61"/>
                  <a:gd name="T35" fmla="*/ 3 h 62"/>
                  <a:gd name="T36" fmla="*/ 31 w 61"/>
                  <a:gd name="T37" fmla="*/ 0 h 62"/>
                  <a:gd name="T38" fmla="*/ 27 w 61"/>
                  <a:gd name="T39" fmla="*/ 3 h 62"/>
                  <a:gd name="T40" fmla="*/ 25 w 61"/>
                  <a:gd name="T41" fmla="*/ 14 h 62"/>
                  <a:gd name="T42" fmla="*/ 21 w 61"/>
                  <a:gd name="T43" fmla="*/ 21 h 62"/>
                  <a:gd name="T44" fmla="*/ 14 w 61"/>
                  <a:gd name="T45" fmla="*/ 25 h 62"/>
                  <a:gd name="T46" fmla="*/ 3 w 61"/>
                  <a:gd name="T47" fmla="*/ 28 h 62"/>
                  <a:gd name="T48" fmla="*/ 0 w 61"/>
                  <a:gd name="T49" fmla="*/ 31 h 62"/>
                  <a:gd name="T50" fmla="*/ 3 w 61"/>
                  <a:gd name="T51" fmla="*/ 3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1" h="62">
                    <a:moveTo>
                      <a:pt x="3" y="34"/>
                    </a:moveTo>
                    <a:lnTo>
                      <a:pt x="3" y="34"/>
                    </a:lnTo>
                    <a:cubicBezTo>
                      <a:pt x="8" y="35"/>
                      <a:pt x="11" y="36"/>
                      <a:pt x="14" y="37"/>
                    </a:cubicBezTo>
                    <a:cubicBezTo>
                      <a:pt x="17" y="38"/>
                      <a:pt x="19" y="40"/>
                      <a:pt x="21" y="41"/>
                    </a:cubicBezTo>
                    <a:cubicBezTo>
                      <a:pt x="22" y="43"/>
                      <a:pt x="24" y="45"/>
                      <a:pt x="25" y="48"/>
                    </a:cubicBezTo>
                    <a:cubicBezTo>
                      <a:pt x="26" y="51"/>
                      <a:pt x="27" y="54"/>
                      <a:pt x="27" y="59"/>
                    </a:cubicBezTo>
                    <a:cubicBezTo>
                      <a:pt x="28" y="61"/>
                      <a:pt x="29" y="62"/>
                      <a:pt x="31" y="62"/>
                    </a:cubicBezTo>
                    <a:cubicBezTo>
                      <a:pt x="32" y="62"/>
                      <a:pt x="34" y="61"/>
                      <a:pt x="34" y="59"/>
                    </a:cubicBezTo>
                    <a:cubicBezTo>
                      <a:pt x="35" y="54"/>
                      <a:pt x="36" y="51"/>
                      <a:pt x="37" y="48"/>
                    </a:cubicBezTo>
                    <a:cubicBezTo>
                      <a:pt x="38" y="45"/>
                      <a:pt x="39" y="43"/>
                      <a:pt x="41" y="41"/>
                    </a:cubicBezTo>
                    <a:cubicBezTo>
                      <a:pt x="43" y="40"/>
                      <a:pt x="45" y="38"/>
                      <a:pt x="48" y="37"/>
                    </a:cubicBezTo>
                    <a:cubicBezTo>
                      <a:pt x="50" y="36"/>
                      <a:pt x="54" y="35"/>
                      <a:pt x="59" y="34"/>
                    </a:cubicBezTo>
                    <a:cubicBezTo>
                      <a:pt x="61" y="34"/>
                      <a:pt x="61" y="33"/>
                      <a:pt x="61" y="31"/>
                    </a:cubicBezTo>
                    <a:cubicBezTo>
                      <a:pt x="61" y="29"/>
                      <a:pt x="61" y="28"/>
                      <a:pt x="59" y="28"/>
                    </a:cubicBezTo>
                    <a:cubicBezTo>
                      <a:pt x="54" y="27"/>
                      <a:pt x="50" y="26"/>
                      <a:pt x="48" y="25"/>
                    </a:cubicBezTo>
                    <a:cubicBezTo>
                      <a:pt x="45" y="24"/>
                      <a:pt x="43" y="23"/>
                      <a:pt x="41" y="21"/>
                    </a:cubicBezTo>
                    <a:cubicBezTo>
                      <a:pt x="39" y="19"/>
                      <a:pt x="38" y="17"/>
                      <a:pt x="37" y="14"/>
                    </a:cubicBezTo>
                    <a:cubicBezTo>
                      <a:pt x="36" y="12"/>
                      <a:pt x="35" y="8"/>
                      <a:pt x="34" y="3"/>
                    </a:cubicBezTo>
                    <a:cubicBezTo>
                      <a:pt x="34" y="1"/>
                      <a:pt x="32" y="0"/>
                      <a:pt x="31" y="0"/>
                    </a:cubicBezTo>
                    <a:cubicBezTo>
                      <a:pt x="29" y="0"/>
                      <a:pt x="28" y="1"/>
                      <a:pt x="27" y="3"/>
                    </a:cubicBezTo>
                    <a:cubicBezTo>
                      <a:pt x="27" y="8"/>
                      <a:pt x="26" y="12"/>
                      <a:pt x="25" y="14"/>
                    </a:cubicBezTo>
                    <a:cubicBezTo>
                      <a:pt x="24" y="17"/>
                      <a:pt x="22" y="19"/>
                      <a:pt x="21" y="21"/>
                    </a:cubicBezTo>
                    <a:cubicBezTo>
                      <a:pt x="19" y="23"/>
                      <a:pt x="17" y="24"/>
                      <a:pt x="14" y="25"/>
                    </a:cubicBezTo>
                    <a:cubicBezTo>
                      <a:pt x="11" y="26"/>
                      <a:pt x="8" y="27"/>
                      <a:pt x="3" y="28"/>
                    </a:cubicBezTo>
                    <a:cubicBezTo>
                      <a:pt x="1" y="28"/>
                      <a:pt x="0" y="29"/>
                      <a:pt x="0" y="31"/>
                    </a:cubicBezTo>
                    <a:cubicBezTo>
                      <a:pt x="0" y="33"/>
                      <a:pt x="1" y="34"/>
                      <a:pt x="3" y="34"/>
                    </a:cubicBez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E5727C56-FFDA-E8FB-90BF-480C9E524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42535" y="5607396"/>
            <a:ext cx="246645" cy="246645"/>
            <a:chOff x="8288369" y="4444633"/>
            <a:chExt cx="411480" cy="411480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271C1A4-15D1-F6F8-E390-420036572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288369" y="4444633"/>
              <a:ext cx="411480" cy="41148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bg1">
                  <a:lumMod val="8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  <p:grpSp>
          <p:nvGrpSpPr>
            <p:cNvPr id="133" name="Group 14">
              <a:extLst>
                <a:ext uri="{FF2B5EF4-FFF2-40B4-BE49-F238E27FC236}">
                  <a16:creationId xmlns:a16="http://schemas.microsoft.com/office/drawing/2014/main" id="{08FC2608-F951-22DE-E6BB-6C3E4DB962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360159" y="4515783"/>
              <a:ext cx="291155" cy="257275"/>
              <a:chOff x="4410" y="3609"/>
              <a:chExt cx="275" cy="243"/>
            </a:xfrm>
          </p:grpSpPr>
          <p:sp>
            <p:nvSpPr>
              <p:cNvPr id="134" name="Freeform 15">
                <a:extLst>
                  <a:ext uri="{FF2B5EF4-FFF2-40B4-BE49-F238E27FC236}">
                    <a16:creationId xmlns:a16="http://schemas.microsoft.com/office/drawing/2014/main" id="{7968024A-0B31-AC9C-E718-75F893D4AB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0" y="3624"/>
                <a:ext cx="168" cy="50"/>
              </a:xfrm>
              <a:custGeom>
                <a:avLst/>
                <a:gdLst>
                  <a:gd name="T0" fmla="*/ 0 w 226"/>
                  <a:gd name="T1" fmla="*/ 67 h 67"/>
                  <a:gd name="T2" fmla="*/ 0 w 226"/>
                  <a:gd name="T3" fmla="*/ 67 h 67"/>
                  <a:gd name="T4" fmla="*/ 226 w 226"/>
                  <a:gd name="T5" fmla="*/ 67 h 67"/>
                  <a:gd name="T6" fmla="*/ 226 w 226"/>
                  <a:gd name="T7" fmla="*/ 0 h 67"/>
                  <a:gd name="T8" fmla="*/ 0 w 226"/>
                  <a:gd name="T9" fmla="*/ 0 h 67"/>
                  <a:gd name="T10" fmla="*/ 0 w 226"/>
                  <a:gd name="T11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6" h="67">
                    <a:moveTo>
                      <a:pt x="0" y="67"/>
                    </a:moveTo>
                    <a:lnTo>
                      <a:pt x="0" y="67"/>
                    </a:lnTo>
                    <a:lnTo>
                      <a:pt x="226" y="67"/>
                    </a:lnTo>
                    <a:lnTo>
                      <a:pt x="226" y="0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5" name="Freeform 16">
                <a:extLst>
                  <a:ext uri="{FF2B5EF4-FFF2-40B4-BE49-F238E27FC236}">
                    <a16:creationId xmlns:a16="http://schemas.microsoft.com/office/drawing/2014/main" id="{33CA6446-572E-1AB5-8725-137E065F0A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0" y="3713"/>
                <a:ext cx="168" cy="50"/>
              </a:xfrm>
              <a:custGeom>
                <a:avLst/>
                <a:gdLst>
                  <a:gd name="T0" fmla="*/ 0 w 226"/>
                  <a:gd name="T1" fmla="*/ 67 h 67"/>
                  <a:gd name="T2" fmla="*/ 0 w 226"/>
                  <a:gd name="T3" fmla="*/ 67 h 67"/>
                  <a:gd name="T4" fmla="*/ 226 w 226"/>
                  <a:gd name="T5" fmla="*/ 67 h 67"/>
                  <a:gd name="T6" fmla="*/ 226 w 226"/>
                  <a:gd name="T7" fmla="*/ 0 h 67"/>
                  <a:gd name="T8" fmla="*/ 0 w 226"/>
                  <a:gd name="T9" fmla="*/ 0 h 67"/>
                  <a:gd name="T10" fmla="*/ 0 w 226"/>
                  <a:gd name="T11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6" h="67">
                    <a:moveTo>
                      <a:pt x="0" y="67"/>
                    </a:moveTo>
                    <a:lnTo>
                      <a:pt x="0" y="67"/>
                    </a:lnTo>
                    <a:lnTo>
                      <a:pt x="226" y="67"/>
                    </a:lnTo>
                    <a:lnTo>
                      <a:pt x="226" y="0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6" name="Freeform 17">
                <a:extLst>
                  <a:ext uri="{FF2B5EF4-FFF2-40B4-BE49-F238E27FC236}">
                    <a16:creationId xmlns:a16="http://schemas.microsoft.com/office/drawing/2014/main" id="{E2132426-24C1-1388-5E83-BF67E7CCD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0" y="3802"/>
                <a:ext cx="168" cy="50"/>
              </a:xfrm>
              <a:custGeom>
                <a:avLst/>
                <a:gdLst>
                  <a:gd name="T0" fmla="*/ 0 w 226"/>
                  <a:gd name="T1" fmla="*/ 67 h 67"/>
                  <a:gd name="T2" fmla="*/ 0 w 226"/>
                  <a:gd name="T3" fmla="*/ 67 h 67"/>
                  <a:gd name="T4" fmla="*/ 226 w 226"/>
                  <a:gd name="T5" fmla="*/ 67 h 67"/>
                  <a:gd name="T6" fmla="*/ 226 w 226"/>
                  <a:gd name="T7" fmla="*/ 0 h 67"/>
                  <a:gd name="T8" fmla="*/ 0 w 226"/>
                  <a:gd name="T9" fmla="*/ 0 h 67"/>
                  <a:gd name="T10" fmla="*/ 0 w 226"/>
                  <a:gd name="T11" fmla="*/ 67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6" h="67">
                    <a:moveTo>
                      <a:pt x="0" y="67"/>
                    </a:moveTo>
                    <a:lnTo>
                      <a:pt x="0" y="67"/>
                    </a:lnTo>
                    <a:lnTo>
                      <a:pt x="226" y="67"/>
                    </a:lnTo>
                    <a:lnTo>
                      <a:pt x="226" y="0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C1C1C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7" name="Freeform 18">
                <a:extLst>
                  <a:ext uri="{FF2B5EF4-FFF2-40B4-BE49-F238E27FC236}">
                    <a16:creationId xmlns:a16="http://schemas.microsoft.com/office/drawing/2014/main" id="{4E537C46-28CC-566D-63A1-DB86C5C44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3" y="3697"/>
                <a:ext cx="82" cy="66"/>
              </a:xfrm>
              <a:custGeom>
                <a:avLst/>
                <a:gdLst>
                  <a:gd name="T0" fmla="*/ 96 w 110"/>
                  <a:gd name="T1" fmla="*/ 0 h 88"/>
                  <a:gd name="T2" fmla="*/ 96 w 110"/>
                  <a:gd name="T3" fmla="*/ 0 h 88"/>
                  <a:gd name="T4" fmla="*/ 37 w 110"/>
                  <a:gd name="T5" fmla="*/ 60 h 88"/>
                  <a:gd name="T6" fmla="*/ 14 w 110"/>
                  <a:gd name="T7" fmla="*/ 37 h 88"/>
                  <a:gd name="T8" fmla="*/ 0 w 110"/>
                  <a:gd name="T9" fmla="*/ 51 h 88"/>
                  <a:gd name="T10" fmla="*/ 37 w 110"/>
                  <a:gd name="T11" fmla="*/ 88 h 88"/>
                  <a:gd name="T12" fmla="*/ 110 w 110"/>
                  <a:gd name="T13" fmla="*/ 14 h 88"/>
                  <a:gd name="T14" fmla="*/ 96 w 110"/>
                  <a:gd name="T15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0" h="88">
                    <a:moveTo>
                      <a:pt x="96" y="0"/>
                    </a:moveTo>
                    <a:lnTo>
                      <a:pt x="96" y="0"/>
                    </a:lnTo>
                    <a:lnTo>
                      <a:pt x="37" y="60"/>
                    </a:lnTo>
                    <a:lnTo>
                      <a:pt x="14" y="37"/>
                    </a:lnTo>
                    <a:lnTo>
                      <a:pt x="0" y="51"/>
                    </a:lnTo>
                    <a:lnTo>
                      <a:pt x="37" y="88"/>
                    </a:lnTo>
                    <a:lnTo>
                      <a:pt x="110" y="14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8" name="Freeform 19">
                <a:extLst>
                  <a:ext uri="{FF2B5EF4-FFF2-40B4-BE49-F238E27FC236}">
                    <a16:creationId xmlns:a16="http://schemas.microsoft.com/office/drawing/2014/main" id="{26463DF0-481D-4E9F-FD53-C3F2D402CA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3" y="3786"/>
                <a:ext cx="82" cy="66"/>
              </a:xfrm>
              <a:custGeom>
                <a:avLst/>
                <a:gdLst>
                  <a:gd name="T0" fmla="*/ 14 w 110"/>
                  <a:gd name="T1" fmla="*/ 37 h 88"/>
                  <a:gd name="T2" fmla="*/ 14 w 110"/>
                  <a:gd name="T3" fmla="*/ 37 h 88"/>
                  <a:gd name="T4" fmla="*/ 0 w 110"/>
                  <a:gd name="T5" fmla="*/ 51 h 88"/>
                  <a:gd name="T6" fmla="*/ 37 w 110"/>
                  <a:gd name="T7" fmla="*/ 88 h 88"/>
                  <a:gd name="T8" fmla="*/ 110 w 110"/>
                  <a:gd name="T9" fmla="*/ 14 h 88"/>
                  <a:gd name="T10" fmla="*/ 96 w 110"/>
                  <a:gd name="T11" fmla="*/ 0 h 88"/>
                  <a:gd name="T12" fmla="*/ 37 w 110"/>
                  <a:gd name="T13" fmla="*/ 59 h 88"/>
                  <a:gd name="T14" fmla="*/ 14 w 110"/>
                  <a:gd name="T15" fmla="*/ 3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0" h="88">
                    <a:moveTo>
                      <a:pt x="14" y="37"/>
                    </a:moveTo>
                    <a:lnTo>
                      <a:pt x="14" y="37"/>
                    </a:lnTo>
                    <a:lnTo>
                      <a:pt x="0" y="51"/>
                    </a:lnTo>
                    <a:lnTo>
                      <a:pt x="37" y="88"/>
                    </a:lnTo>
                    <a:lnTo>
                      <a:pt x="110" y="14"/>
                    </a:lnTo>
                    <a:lnTo>
                      <a:pt x="96" y="0"/>
                    </a:lnTo>
                    <a:lnTo>
                      <a:pt x="37" y="59"/>
                    </a:lnTo>
                    <a:lnTo>
                      <a:pt x="14" y="37"/>
                    </a:ln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39" name="Freeform 20">
                <a:extLst>
                  <a:ext uri="{FF2B5EF4-FFF2-40B4-BE49-F238E27FC236}">
                    <a16:creationId xmlns:a16="http://schemas.microsoft.com/office/drawing/2014/main" id="{B41594EA-5394-BCAE-C1D7-80B96F1E59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3" y="3609"/>
                <a:ext cx="82" cy="65"/>
              </a:xfrm>
              <a:custGeom>
                <a:avLst/>
                <a:gdLst>
                  <a:gd name="T0" fmla="*/ 96 w 110"/>
                  <a:gd name="T1" fmla="*/ 0 h 87"/>
                  <a:gd name="T2" fmla="*/ 96 w 110"/>
                  <a:gd name="T3" fmla="*/ 0 h 87"/>
                  <a:gd name="T4" fmla="*/ 37 w 110"/>
                  <a:gd name="T5" fmla="*/ 59 h 87"/>
                  <a:gd name="T6" fmla="*/ 14 w 110"/>
                  <a:gd name="T7" fmla="*/ 36 h 87"/>
                  <a:gd name="T8" fmla="*/ 0 w 110"/>
                  <a:gd name="T9" fmla="*/ 50 h 87"/>
                  <a:gd name="T10" fmla="*/ 37 w 110"/>
                  <a:gd name="T11" fmla="*/ 87 h 87"/>
                  <a:gd name="T12" fmla="*/ 110 w 110"/>
                  <a:gd name="T13" fmla="*/ 14 h 87"/>
                  <a:gd name="T14" fmla="*/ 96 w 110"/>
                  <a:gd name="T15" fmla="*/ 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0" h="87">
                    <a:moveTo>
                      <a:pt x="96" y="0"/>
                    </a:moveTo>
                    <a:lnTo>
                      <a:pt x="96" y="0"/>
                    </a:lnTo>
                    <a:lnTo>
                      <a:pt x="37" y="59"/>
                    </a:lnTo>
                    <a:lnTo>
                      <a:pt x="14" y="36"/>
                    </a:lnTo>
                    <a:lnTo>
                      <a:pt x="0" y="50"/>
                    </a:lnTo>
                    <a:lnTo>
                      <a:pt x="37" y="87"/>
                    </a:lnTo>
                    <a:lnTo>
                      <a:pt x="110" y="14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2F2F2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79" name="Graphic 78">
            <a:extLst>
              <a:ext uri="{FF2B5EF4-FFF2-40B4-BE49-F238E27FC236}">
                <a16:creationId xmlns:a16="http://schemas.microsoft.com/office/drawing/2014/main" id="{D6778BF5-E45A-7B08-B544-59A917F3F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5796" t="62029" r="46572" b="13974"/>
          <a:stretch/>
        </p:blipFill>
        <p:spPr>
          <a:xfrm>
            <a:off x="5076048" y="-8855"/>
            <a:ext cx="1781952" cy="1136325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C077AA2D-BFB2-2F60-A852-9661B6B81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89524" y="-44989"/>
            <a:ext cx="1075649" cy="1080206"/>
          </a:xfrm>
          <a:prstGeom prst="ellipse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</p:pic>
      <p:pic>
        <p:nvPicPr>
          <p:cNvPr id="3" name="MS logo gray - EMF">
            <a:extLst>
              <a:ext uri="{FF2B5EF4-FFF2-40B4-BE49-F238E27FC236}">
                <a16:creationId xmlns:a16="http://schemas.microsoft.com/office/drawing/2014/main" id="{0C234623-8F3E-6960-57B2-86B0AF82EE9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935094" y="255196"/>
            <a:ext cx="1093118" cy="40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625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MS Viva blue purple">
      <a:dk1>
        <a:srgbClr val="000000"/>
      </a:dk1>
      <a:lt1>
        <a:srgbClr val="FFFFFF"/>
      </a:lt1>
      <a:dk2>
        <a:srgbClr val="2F2F2F"/>
      </a:dk2>
      <a:lt2>
        <a:srgbClr val="E6E6E6"/>
      </a:lt2>
      <a:accent1>
        <a:srgbClr val="0078D4"/>
      </a:accent1>
      <a:accent2>
        <a:srgbClr val="243A5E"/>
      </a:accent2>
      <a:accent3>
        <a:srgbClr val="50E6FF"/>
      </a:accent3>
      <a:accent4>
        <a:srgbClr val="8661C5"/>
      </a:accent4>
      <a:accent5>
        <a:srgbClr val="3B2E58"/>
      </a:accent5>
      <a:accent6>
        <a:srgbClr val="D59DFF"/>
      </a:accent6>
      <a:hlink>
        <a:srgbClr val="0078D4"/>
      </a:hlink>
      <a:folHlink>
        <a:srgbClr val="0078D4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254ab26a-04f6-42f5-9555-e3c9fb1706a1" xsi:nil="true"/>
    <MediaServiceDateTaken xmlns="a7384ce8-a2ad-4061-818a-88bf72b6eefd" xsi:nil="true"/>
    <MediaLengthInSeconds xmlns="a7384ce8-a2ad-4061-818a-88bf72b6eefd" xsi:nil="true"/>
    <SharedWithUsers xmlns="254ab26a-04f6-42f5-9555-e3c9fb1706a1">
      <UserInfo>
        <DisplayName>Daniel Phan (Palador Inc)</DisplayName>
        <AccountId>1773</AccountId>
        <AccountType/>
      </UserInfo>
      <UserInfo>
        <DisplayName>Abdulsetar Mesfin (Accenture International Limite)</DisplayName>
        <AccountId>21</AccountId>
        <AccountType/>
      </UserInfo>
      <UserInfo>
        <DisplayName>Diana Rocha (SHE/HER)</DisplayName>
        <AccountId>27</AccountId>
        <AccountType/>
      </UserInfo>
    </SharedWithUsers>
    <lcf76f155ced4ddcb4097134ff3c332f xmlns="a7384ce8-a2ad-4061-818a-88bf72b6eefd">
      <Terms xmlns="http://schemas.microsoft.com/office/infopath/2007/PartnerControls"/>
    </lcf76f155ced4ddcb4097134ff3c332f>
    <Dateapproved xmlns="a7384ce8-a2ad-4061-818a-88bf72b6eefd" xsi:nil="true"/>
    <Thumbnail xmlns="a7384ce8-a2ad-4061-818a-88bf72b6eef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43FB91453AB4DB8662F2E12DC3E10" ma:contentTypeVersion="24" ma:contentTypeDescription="Create a new document." ma:contentTypeScope="" ma:versionID="246558e41e12b27d049efa4da592f018">
  <xsd:schema xmlns:xsd="http://www.w3.org/2001/XMLSchema" xmlns:xs="http://www.w3.org/2001/XMLSchema" xmlns:p="http://schemas.microsoft.com/office/2006/metadata/properties" xmlns:ns1="http://schemas.microsoft.com/sharepoint/v3" xmlns:ns2="a7384ce8-a2ad-4061-818a-88bf72b6eefd" xmlns:ns3="254ab26a-04f6-42f5-9555-e3c9fb1706a1" targetNamespace="http://schemas.microsoft.com/office/2006/metadata/properties" ma:root="true" ma:fieldsID="03c0e028487ea0a5043d4494446b0a1b" ns1:_="" ns2:_="" ns3:_="">
    <xsd:import namespace="http://schemas.microsoft.com/sharepoint/v3"/>
    <xsd:import namespace="a7384ce8-a2ad-4061-818a-88bf72b6eefd"/>
    <xsd:import namespace="254ab26a-04f6-42f5-9555-e3c9fb170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oc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Dateapproved" minOccurs="0"/>
                <xsd:element ref="ns2:Thumbnail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84ce8-a2ad-4061-818a-88bf72b6ee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13" nillable="true" ma:displayName="MediaServiceDocTags" ma:hidden="true" ma:internalName="MediaServiceDoc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Dateapproved" ma:index="25" nillable="true" ma:displayName="Notes" ma:description="Enter date approved here" ma:format="Dropdown" ma:internalName="Dateapproved">
      <xsd:simpleType>
        <xsd:restriction base="dms:Note">
          <xsd:maxLength value="255"/>
        </xsd:restriction>
      </xsd:simpleType>
    </xsd:element>
    <xsd:element name="Thumbnail" ma:index="26" nillable="true" ma:displayName="Thumbnail" ma:format="Thumbnail" ma:internalName="Thumbnail">
      <xsd:simpleType>
        <xsd:restriction base="dms:Unknown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8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ab26a-04f6-42f5-9555-e3c9fb170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da739f-6e84-4682-ab84-dba308ad8f6a}" ma:internalName="TaxCatchAll" ma:showField="CatchAllData" ma:web="254ab26a-04f6-42f5-9555-e3c9fb1706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37A5C3-2EA1-4CFA-8D84-A956760C4A8C}">
  <ds:schemaRefs>
    <ds:schemaRef ds:uri="http://www.w3.org/XML/1998/namespace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a7384ce8-a2ad-4061-818a-88bf72b6eefd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254ab26a-04f6-42f5-9555-e3c9fb1706a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B2EBA97-1537-4F33-BA96-6636CB8432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7384ce8-a2ad-4061-818a-88bf72b6eefd"/>
    <ds:schemaRef ds:uri="254ab26a-04f6-42f5-9555-e3c9fb1706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C2F10E-2C05-4254-9F40-B2BA0B82BB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339</Words>
  <Application>Microsoft Office PowerPoint</Application>
  <PresentationFormat>Letter Paper (8.5x11 in)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Viva</dc:title>
  <dc:creator/>
  <cp:lastModifiedBy/>
  <cp:revision>13</cp:revision>
  <dcterms:created xsi:type="dcterms:W3CDTF">2022-06-10T18:01:17Z</dcterms:created>
  <dcterms:modified xsi:type="dcterms:W3CDTF">2023-10-06T23:46:58Z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0x010100FF743FB91453AB4DB8662F2E12DC3E10</vt:lpwstr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Order">
    <vt:r8>19220300</vt:r8>
  </property>
</Properties>
</file>