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handoutMasterIdLst>
    <p:handoutMasterId r:id="rId20"/>
  </p:handoutMasterIdLst>
  <p:sldIdLst>
    <p:sldId id="284" r:id="rId5"/>
    <p:sldId id="267" r:id="rId6"/>
    <p:sldId id="270" r:id="rId7"/>
    <p:sldId id="273" r:id="rId8"/>
    <p:sldId id="290" r:id="rId9"/>
    <p:sldId id="276" r:id="rId10"/>
    <p:sldId id="277" r:id="rId11"/>
    <p:sldId id="279" r:id="rId12"/>
    <p:sldId id="271" r:id="rId13"/>
    <p:sldId id="285" r:id="rId14"/>
    <p:sldId id="280" r:id="rId15"/>
    <p:sldId id="282" r:id="rId16"/>
    <p:sldId id="286" r:id="rId17"/>
    <p:sldId id="287" r:id="rId18"/>
  </p:sldIdLst>
  <p:sldSz cx="7772400" cy="10058400"/>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39" userDrawn="1">
          <p15:clr>
            <a:srgbClr val="A4A3A4"/>
          </p15:clr>
        </p15:guide>
        <p15:guide id="4" pos="4557" userDrawn="1">
          <p15:clr>
            <a:srgbClr val="A4A3A4"/>
          </p15:clr>
        </p15:guide>
        <p15:guide id="5" orient="horz" pos="424" userDrawn="1">
          <p15:clr>
            <a:srgbClr val="A4A3A4"/>
          </p15:clr>
        </p15:guide>
        <p15:guide id="8" orient="horz" pos="1966" userDrawn="1">
          <p15:clr>
            <a:srgbClr val="A4A3A4"/>
          </p15:clr>
        </p15:guide>
        <p15:guide id="10" pos="2743" userDrawn="1">
          <p15:clr>
            <a:srgbClr val="A4A3A4"/>
          </p15:clr>
        </p15:guide>
        <p15:guide id="12" pos="2153" userDrawn="1">
          <p15:clr>
            <a:srgbClr val="A4A3A4"/>
          </p15:clr>
        </p15:guide>
        <p15:guide id="13" orient="horz" pos="1308" userDrawn="1">
          <p15:clr>
            <a:srgbClr val="A4A3A4"/>
          </p15:clr>
        </p15:guide>
        <p15:guide id="14" orient="horz" pos="6162" userDrawn="1">
          <p15:clr>
            <a:srgbClr val="A4A3A4"/>
          </p15:clr>
        </p15:guide>
        <p15:guide id="15" orient="horz" pos="5958" userDrawn="1">
          <p15:clr>
            <a:srgbClr val="A4A3A4"/>
          </p15:clr>
        </p15:guide>
        <p15:guide id="16" orient="horz" pos="152" userDrawn="1">
          <p15:clr>
            <a:srgbClr val="A4A3A4"/>
          </p15:clr>
        </p15:guide>
        <p15:guide id="17" pos="157" userDrawn="1">
          <p15:clr>
            <a:srgbClr val="A4A3A4"/>
          </p15:clr>
        </p15:guide>
        <p15:guide id="18" pos="47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4A6815-7047-152A-7614-527A41B3A6D1}" name="Lauren Machtinger" initials="LM" userId="S::l.machtinger@interceptgroup.com::4535f638-706c-47a0-835d-b1693c81b1d3" providerId="AD"/>
  <p188:author id="{6BA2D217-1A39-5F94-F997-462F45A2BC3A}" name="Basit Ishtiaq" initials="BI" userId="S::b.ishtiaq@interceptgroup.com::eb1bfcf1-b076-4047-beab-9c89c6e728f5" providerId="AD"/>
  <p188:author id="{C37BC51A-882C-3259-DD70-DDF585288573}" name="Jonna Bell" initials="JB" userId="S::jobell@microsoft.com::a8cc663c-92a9-466d-9c2b-d4e0911ff61d" providerId="AD"/>
  <p188:author id="{BDAE432D-444C-592C-EF21-3E344DBA23B3}" name="Shahnawaz Ramay" initials="SR" userId="S::v-s.ramay@interceptgroup.com::9dd334fd-29a6-4fb5-b07d-c677816d330f" providerId="AD"/>
  <p188:author id="{E7D12F2E-0CAB-6E82-2E91-3E33E92CFDE1}" name="Tara Cotter" initials="TC" userId="S::t.cotter@interceptgroup.com::0e8c2537-12b1-4c4f-8b00-572c9dad00db" providerId="AD"/>
  <p188:author id="{AC1A2B43-5334-7ADE-5F82-A588C6CC90E0}" name="Becca Metzdorf" initials="BM" userId="S::r.metzdorf@interceptgroup.com::dc773b57-e692-4c40-b643-eb4760da21b8" providerId="AD"/>
  <p188:author id="{CD725967-E7B1-AA1C-63C3-954D9C73A2ED}" name="IG" initials="IG" userId="IG" providerId="None"/>
  <p188:author id="{194A7A6C-5B45-650E-5854-AFE55F6E240A}" name="Claudia Chan" initials="CC" userId="S::c.chan@interceptgroup.com::93473b32-9a5b-480c-a5c7-36832fc51abf" providerId="AD"/>
  <p188:author id="{81BD456F-0D6C-BFFA-7F5F-6D494EBF9FCF}" name="Cristina Agardi" initials="CA" userId="S::c.agardi@interceptgroup.com::65799386-ce36-43de-a02c-b5f8fef39968" providerId="AD"/>
  <p188:author id="{5027128A-3B03-4E9D-437D-05FB484D9678}" name="Emma Crockett" initials="EC" userId="Emma Crockett" providerId="None"/>
  <p188:author id="{8F797B9B-110C-644E-DDEE-C1CF2ABE1A87}" name="Cristina Agardi" initials="CA" userId="Cristina Agardi" providerId="None"/>
  <p188:author id="{3D9E43A6-5743-7D41-B221-C8A0E183BEEF}" name="Claudia Chan" initials="CC" userId="Claudia Chan" providerId="None"/>
  <p188:author id="{B35B3EB6-5A13-3DDB-64B9-318F7A3163B9}" name="Hashim Zafar" initials="HZ" userId="S::v-h.zafar@interceptgroup.com::44de9f00-7c75-4411-bf83-2ddb65c0d43a" providerId="AD"/>
  <p188:author id="{4E1C4DF9-5D3A-9C46-39D5-762CBB5EF019}" name="Esther Lim (ANDERSEN CONSULTANTS LLC)" initials="EL" userId="S::v-estherlim@microsoft.com::311e2514-617e-459d-a52a-0030c6d6ff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udia Chan" initials="CC" lastIdx="11" clrIdx="0">
    <p:extLst>
      <p:ext uri="{19B8F6BF-5375-455C-9EA6-DF929625EA0E}">
        <p15:presenceInfo xmlns:p15="http://schemas.microsoft.com/office/powerpoint/2012/main" userId="Claudia Chan" providerId="None"/>
      </p:ext>
    </p:extLst>
  </p:cmAuthor>
  <p:cmAuthor id="2" name="Jennifer Jesson" initials="JJ" lastIdx="1" clrIdx="1">
    <p:extLst>
      <p:ext uri="{19B8F6BF-5375-455C-9EA6-DF929625EA0E}">
        <p15:presenceInfo xmlns:p15="http://schemas.microsoft.com/office/powerpoint/2012/main" userId="S::j.jesson@interceptgroup.com::f0f73405-33f5-42d7-86a8-7c86f2110a00" providerId="AD"/>
      </p:ext>
    </p:extLst>
  </p:cmAuthor>
  <p:cmAuthor id="3" name="Daisy Magboo" initials="DM" lastIdx="4" clrIdx="2">
    <p:extLst>
      <p:ext uri="{19B8F6BF-5375-455C-9EA6-DF929625EA0E}">
        <p15:presenceInfo xmlns:p15="http://schemas.microsoft.com/office/powerpoint/2012/main" userId="S::d.magboo@interceptgroup.com::ba096de2-b929-4f7d-867e-fa1a6980ddaa" providerId="AD"/>
      </p:ext>
    </p:extLst>
  </p:cmAuthor>
  <p:cmAuthor id="4" name="Daisy" initials="D" lastIdx="16" clrIdx="3">
    <p:extLst>
      <p:ext uri="{19B8F6BF-5375-455C-9EA6-DF929625EA0E}">
        <p15:presenceInfo xmlns:p15="http://schemas.microsoft.com/office/powerpoint/2012/main" userId="Daisy" providerId="None"/>
      </p:ext>
    </p:extLst>
  </p:cmAuthor>
  <p:cmAuthor id="5" name="Intercept Group" initials="I" lastIdx="6" clrIdx="4">
    <p:extLst>
      <p:ext uri="{19B8F6BF-5375-455C-9EA6-DF929625EA0E}">
        <p15:presenceInfo xmlns:p15="http://schemas.microsoft.com/office/powerpoint/2012/main" userId="Intercept Group" providerId="None"/>
      </p:ext>
    </p:extLst>
  </p:cmAuthor>
  <p:cmAuthor id="6" name="Nahya Raidy" initials="NR" lastIdx="2" clrIdx="5">
    <p:extLst>
      <p:ext uri="{19B8F6BF-5375-455C-9EA6-DF929625EA0E}">
        <p15:presenceInfo xmlns:p15="http://schemas.microsoft.com/office/powerpoint/2012/main" userId="S::n.raidy@interceptgroup.com::03611822-e41a-470d-bccd-e2cef22043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505050"/>
    <a:srgbClr val="F8F8F8"/>
    <a:srgbClr val="F3F3F3"/>
    <a:srgbClr val="FFFFFF"/>
    <a:srgbClr val="F6F6F6"/>
    <a:srgbClr val="243A5E"/>
    <a:srgbClr val="F2F2F2"/>
    <a:srgbClr val="D5D5D5"/>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28CE9D-BDE3-4052-BB9E-3C3B7B8E6C32}" v="64" dt="2023-07-07T10:14:46.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596" y="90"/>
      </p:cViewPr>
      <p:guideLst>
        <p:guide pos="339"/>
        <p:guide pos="4557"/>
        <p:guide orient="horz" pos="424"/>
        <p:guide orient="horz" pos="1966"/>
        <p:guide pos="2743"/>
        <p:guide pos="2153"/>
        <p:guide orient="horz" pos="1308"/>
        <p:guide orient="horz" pos="6162"/>
        <p:guide orient="horz" pos="5958"/>
        <p:guide orient="horz" pos="152"/>
        <p:guide pos="157"/>
        <p:guide pos="47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5A53F8-D1CC-41FC-B22C-4CE567C63769}"/>
              </a:ext>
            </a:extLst>
          </p:cNvPr>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CA"/>
          </a:p>
        </p:txBody>
      </p:sp>
      <p:sp>
        <p:nvSpPr>
          <p:cNvPr id="3" name="Date Placeholder 2">
            <a:extLst>
              <a:ext uri="{FF2B5EF4-FFF2-40B4-BE49-F238E27FC236}">
                <a16:creationId xmlns:a16="http://schemas.microsoft.com/office/drawing/2014/main" id="{5CF16CD7-E32F-4778-BD6C-AA70366357D9}"/>
              </a:ext>
            </a:extLst>
          </p:cNvPr>
          <p:cNvSpPr>
            <a:spLocks noGrp="1"/>
          </p:cNvSpPr>
          <p:nvPr>
            <p:ph type="dt" sz="quarter" idx="1"/>
          </p:nvPr>
        </p:nvSpPr>
        <p:spPr>
          <a:xfrm>
            <a:off x="3939466" y="0"/>
            <a:ext cx="3013763" cy="463647"/>
          </a:xfrm>
          <a:prstGeom prst="rect">
            <a:avLst/>
          </a:prstGeom>
        </p:spPr>
        <p:txBody>
          <a:bodyPr vert="horz" lIns="92546" tIns="46273" rIns="92546" bIns="46273" rtlCol="0"/>
          <a:lstStyle>
            <a:lvl1pPr algn="r">
              <a:defRPr sz="1200"/>
            </a:lvl1pPr>
          </a:lstStyle>
          <a:p>
            <a:fld id="{DA4DC203-449C-4F95-97BF-148B3E6073C8}" type="datetimeFigureOut">
              <a:rPr lang="en-CA" smtClean="0"/>
              <a:t>2023-09-15</a:t>
            </a:fld>
            <a:endParaRPr lang="en-CA"/>
          </a:p>
        </p:txBody>
      </p:sp>
      <p:sp>
        <p:nvSpPr>
          <p:cNvPr id="4" name="Footer Placeholder 3">
            <a:extLst>
              <a:ext uri="{FF2B5EF4-FFF2-40B4-BE49-F238E27FC236}">
                <a16:creationId xmlns:a16="http://schemas.microsoft.com/office/drawing/2014/main" id="{D1848EAC-EFD1-4A91-8CC9-F49FB7CE299B}"/>
              </a:ext>
            </a:extLst>
          </p:cNvPr>
          <p:cNvSpPr>
            <a:spLocks noGrp="1"/>
          </p:cNvSpPr>
          <p:nvPr>
            <p:ph type="ftr" sz="quarter" idx="2"/>
          </p:nvPr>
        </p:nvSpPr>
        <p:spPr>
          <a:xfrm>
            <a:off x="0" y="8777193"/>
            <a:ext cx="3013763" cy="463646"/>
          </a:xfrm>
          <a:prstGeom prst="rect">
            <a:avLst/>
          </a:prstGeom>
        </p:spPr>
        <p:txBody>
          <a:bodyPr vert="horz" lIns="92546" tIns="46273" rIns="92546" bIns="46273"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85F05EDD-0518-4B02-8130-46A7525E27D1}"/>
              </a:ext>
            </a:extLst>
          </p:cNvPr>
          <p:cNvSpPr>
            <a:spLocks noGrp="1"/>
          </p:cNvSpPr>
          <p:nvPr>
            <p:ph type="sldNum" sz="quarter" idx="3"/>
          </p:nvPr>
        </p:nvSpPr>
        <p:spPr>
          <a:xfrm>
            <a:off x="3939466" y="8777193"/>
            <a:ext cx="3013763" cy="463646"/>
          </a:xfrm>
          <a:prstGeom prst="rect">
            <a:avLst/>
          </a:prstGeom>
        </p:spPr>
        <p:txBody>
          <a:bodyPr vert="horz" lIns="92546" tIns="46273" rIns="92546" bIns="46273" rtlCol="0" anchor="b"/>
          <a:lstStyle>
            <a:lvl1pPr algn="r">
              <a:defRPr sz="1200"/>
            </a:lvl1pPr>
          </a:lstStyle>
          <a:p>
            <a:fld id="{959A877C-E470-42D4-946A-C3D11E7D1CB7}" type="slidenum">
              <a:rPr lang="en-CA" smtClean="0"/>
              <a:t>‹#›</a:t>
            </a:fld>
            <a:endParaRPr lang="en-CA"/>
          </a:p>
        </p:txBody>
      </p:sp>
    </p:spTree>
    <p:extLst>
      <p:ext uri="{BB962C8B-B14F-4D97-AF65-F5344CB8AC3E}">
        <p14:creationId xmlns:p14="http://schemas.microsoft.com/office/powerpoint/2010/main" val="1669271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1DB15C17-D35D-4CBE-BB3F-F85430D85959}" type="datetimeFigureOut">
              <a:rPr lang="en-US" smtClean="0"/>
              <a:t>9/15/2023</a:t>
            </a:fld>
            <a:endParaRPr lang="en-US"/>
          </a:p>
        </p:txBody>
      </p:sp>
      <p:sp>
        <p:nvSpPr>
          <p:cNvPr id="4" name="Slide Image Placeholder 3"/>
          <p:cNvSpPr>
            <a:spLocks noGrp="1" noRot="1" noChangeAspect="1"/>
          </p:cNvSpPr>
          <p:nvPr>
            <p:ph type="sldImg" idx="2"/>
          </p:nvPr>
        </p:nvSpPr>
        <p:spPr>
          <a:xfrm>
            <a:off x="2273300" y="1155700"/>
            <a:ext cx="2408238"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5933F177-E937-4417-9A13-1F7F3FF64881}" type="slidenum">
              <a:rPr lang="en-US" smtClean="0"/>
              <a:t>‹#›</a:t>
            </a:fld>
            <a:endParaRPr lang="en-US"/>
          </a:p>
        </p:txBody>
      </p:sp>
    </p:spTree>
    <p:extLst>
      <p:ext uri="{BB962C8B-B14F-4D97-AF65-F5344CB8AC3E}">
        <p14:creationId xmlns:p14="http://schemas.microsoft.com/office/powerpoint/2010/main" val="237705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icrosoft.com/en-us/surface/business/surface-go-2"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query.prod.cms.rt.microsoft.com/cms/api/am/binary/RE55ZJ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dhsblobprod04.blob.core.windows.net/contents/c431470c962e48af91a266cb2568e19a/65e04cc910d280602b50476cc6c1689a?skoid=2d004ef0-5468-4cd8-a5b7-14c04c6415bc&amp;sktid=975f013f-7f24-47e8-a7d3-abc4752bf346&amp;skt=2023-03-06T07%3A57%3A36Z&amp;ske=2023-03-13T08%3A02%3A36Z&amp;sks=b&amp;skv=2021-10-04&amp;sv=2021-10-04&amp;se=2023-03-10T18%3A02%3A02Z&amp;sr=b&amp;sp=r&amp;sig=p5gDpAqk7kiweRcuPT9D%2FxyRFny4iE5DsP1TyJlgs7o%3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icrosoft.com/en-us/security/business/microsoft-digital-defense-report-202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artner.com/en/newsroom/press-releases/2022-06-21-gartner-unveils-the-top-eight-cybersecurity-predictio"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icrosoft.com/en-us/security/business/microsoft-digital-defense-report-202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microsoft.com/security/business/security-insider/reports/special-reports/5-steps-to-cyber-resilienc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query.prod.cms.rt.microsoft.com/cms/api/am/binary/RE5e93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icrosoft.com/en-ca/download/10044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query.prod.cms.rt.microsoft.com/cms/api/am/binary/RE55ZJ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e5e0932bbdbee188a67-ade54de1bba9a4fe61c120942a09245b.ssl.cf1.rackcdn.com/Forrester%20TEI%20-%20Maximizing%20Your%20ROI%20From%20Microsoft%20365%20Enterprise%20With%20Microsoft%20Surface%20(202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icrosoft.com/en-ca/download/100440"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query.prod.cms.rt.microsoft.com/cms/api/am/binary/RE55ZJ0" TargetMode="External"/><Relationship Id="rId5" Type="http://schemas.openxmlformats.org/officeDocument/2006/relationships/hyperlink" Target="https://query.prod.cms.rt.microsoft.com/cms/api/am/binary/RWCpyn" TargetMode="External"/><Relationship Id="rId4" Type="http://schemas.openxmlformats.org/officeDocument/2006/relationships/hyperlink" Target="https://www.microsoft.com/en-us/security/blog/2022/08/22/microsoft-recognized-as-a-leader-in-the-2022-gartner-magic-quadrant-for-unified-endpoint-management-tool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3F177-E937-4417-9A13-1F7F3FF64881}" type="slidenum">
              <a:rPr lang="en-US" smtClean="0"/>
              <a:t>1</a:t>
            </a:fld>
            <a:endParaRPr lang="en-US"/>
          </a:p>
        </p:txBody>
      </p:sp>
    </p:spTree>
    <p:extLst>
      <p:ext uri="{BB962C8B-B14F-4D97-AF65-F5344CB8AC3E}">
        <p14:creationId xmlns:p14="http://schemas.microsoft.com/office/powerpoint/2010/main" val="4056428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spc="-10">
                <a:solidFill>
                  <a:srgbClr val="505050"/>
                </a:solidFill>
              </a:rPr>
              <a:t>*Software license required for some features. Sold separately.​</a:t>
            </a:r>
          </a:p>
          <a:p>
            <a:pPr algn="l">
              <a:lnSpc>
                <a:spcPct val="100000"/>
              </a:lnSpc>
            </a:pPr>
            <a:r>
              <a:rPr lang="en-US" sz="1800" spc="-10" baseline="30000">
                <a:solidFill>
                  <a:srgbClr val="505050"/>
                </a:solidFill>
              </a:rPr>
              <a:t>1</a:t>
            </a:r>
            <a:r>
              <a:rPr lang="en-US" sz="800">
                <a:latin typeface="Segoe UI"/>
                <a:cs typeface="Segoe UI"/>
              </a:rPr>
              <a:t>Surface Go and Surface Go 2 use a third-party UEFI and do not support DFCI. For details on Microsoft protection for Surface Go and Go 2, visit </a:t>
            </a:r>
            <a:r>
              <a:rPr lang="en-US" sz="800">
                <a:latin typeface="Segoe UI"/>
                <a:cs typeface="Segoe UI"/>
                <a:hlinkClick r:id="rId3">
                  <a:extLst>
                    <a:ext uri="{A12FA001-AC4F-418D-AE19-62706E023703}">
                      <ahyp:hlinkClr xmlns:ahyp="http://schemas.microsoft.com/office/drawing/2018/hyperlinkcolor" val="tx"/>
                    </a:ext>
                  </a:extLst>
                </a:hlinkClick>
              </a:rPr>
              <a:t>https://www.microsoft.com/en-us/surface/business/surface-go-2</a:t>
            </a:r>
            <a:r>
              <a:rPr lang="en-US" sz="800">
                <a:latin typeface="Segoe UI"/>
                <a:cs typeface="Segoe UI"/>
              </a:rPr>
              <a:t>. </a:t>
            </a:r>
            <a:endParaRPr lang="en-US" sz="800">
              <a:latin typeface="Segoe UI" panose="020B0502040204020203" pitchFamily="34" charset="0"/>
              <a:cs typeface="Segoe UI" panose="020B0502040204020203" pitchFamily="34" charset="0"/>
            </a:endParaRPr>
          </a:p>
          <a:p>
            <a:pPr>
              <a:lnSpc>
                <a:spcPct val="107000"/>
              </a:lnSpc>
            </a:pPr>
            <a:r>
              <a:rPr lang="en-US" sz="1800" spc="-10" baseline="30000">
                <a:solidFill>
                  <a:srgbClr val="505050"/>
                </a:solidFill>
              </a:rPr>
              <a:t>2</a:t>
            </a:r>
            <a:r>
              <a:rPr lang="en-US" sz="1800" u="sng">
                <a:solidFill>
                  <a:srgbClr val="0078D4"/>
                </a:solidFill>
                <a:ea typeface="Calibri" panose="020F0502020204030204" pitchFamily="34" charset="0"/>
                <a:cs typeface="Arial" panose="020B0604020202020204" pitchFamily="34" charset="0"/>
                <a:hlinkClick r:id="rId4"/>
              </a:rPr>
              <a:t>A Business Value White Paper</a:t>
            </a:r>
            <a:r>
              <a:rPr lang="en-US" sz="1800">
                <a:solidFill>
                  <a:srgbClr val="505050"/>
                </a:solidFill>
                <a:ea typeface="Calibri" panose="020F0502020204030204" pitchFamily="34" charset="0"/>
                <a:cs typeface="Arial" panose="020B0604020202020204" pitchFamily="34" charset="0"/>
              </a:rPr>
              <a:t>,</a:t>
            </a:r>
            <a:r>
              <a:rPr lang="en-US" sz="1800">
                <a:solidFill>
                  <a:srgbClr val="000000"/>
                </a:solidFill>
                <a:ea typeface="Calibri" panose="020F0502020204030204" pitchFamily="34" charset="0"/>
                <a:cs typeface="Arial" panose="020B0604020202020204" pitchFamily="34" charset="0"/>
              </a:rPr>
              <a:t> </a:t>
            </a:r>
            <a:r>
              <a:rPr lang="en-US" sz="1800" spc="-10">
                <a:solidFill>
                  <a:srgbClr val="505050"/>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1800" spc="-10">
                <a:solidFill>
                  <a:srgbClr val="505050"/>
                </a:solidFill>
                <a:hlinkClick r:id="rId4"/>
              </a:rPr>
              <a:t>here</a:t>
            </a:r>
            <a:r>
              <a:rPr lang="en-US" sz="1800" spc="-10">
                <a:solidFill>
                  <a:srgbClr val="505050"/>
                </a:solidFill>
              </a:rPr>
              <a:t>.​​</a:t>
            </a:r>
          </a:p>
        </p:txBody>
      </p:sp>
      <p:sp>
        <p:nvSpPr>
          <p:cNvPr id="4" name="Slide Number Placeholder 3"/>
          <p:cNvSpPr>
            <a:spLocks noGrp="1"/>
          </p:cNvSpPr>
          <p:nvPr>
            <p:ph type="sldNum" sz="quarter" idx="5"/>
          </p:nvPr>
        </p:nvSpPr>
        <p:spPr/>
        <p:txBody>
          <a:bodyPr/>
          <a:lstStyle/>
          <a:p>
            <a:fld id="{5933F177-E937-4417-9A13-1F7F3FF64881}" type="slidenum">
              <a:rPr lang="en-US" smtClean="0"/>
              <a:t>11</a:t>
            </a:fld>
            <a:endParaRPr lang="en-US"/>
          </a:p>
        </p:txBody>
      </p:sp>
    </p:spTree>
    <p:extLst>
      <p:ext uri="{BB962C8B-B14F-4D97-AF65-F5344CB8AC3E}">
        <p14:creationId xmlns:p14="http://schemas.microsoft.com/office/powerpoint/2010/main" val="266978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lnSpc>
                <a:spcPct val="107000"/>
              </a:lnSpc>
              <a:defRPr/>
            </a:pPr>
            <a:r>
              <a:rPr lang="en-US" sz="1800" spc="-10" baseline="30000">
                <a:solidFill>
                  <a:srgbClr val="505050"/>
                </a:solidFill>
              </a:rPr>
              <a:t>1</a:t>
            </a:r>
            <a:r>
              <a:rPr lang="en-US" sz="1800">
                <a:latin typeface="Arial" panose="020B0604020202020204" pitchFamily="34" charset="0"/>
                <a:ea typeface="Calibri" panose="020F0502020204030204" pitchFamily="34" charset="0"/>
                <a:cs typeface="Arial" panose="020B0604020202020204" pitchFamily="34" charset="0"/>
              </a:rPr>
              <a:t>A Forrester Total Economic Impact™ Study commissioned by Microsoft</a:t>
            </a:r>
            <a:r>
              <a:rPr lang="en-US" sz="1800" u="sng">
                <a:solidFill>
                  <a:srgbClr val="0563C1"/>
                </a:solidFill>
                <a:latin typeface="Arial" panose="020B0604020202020204" pitchFamily="34" charset="0"/>
                <a:ea typeface="Calibri" panose="020F0502020204030204" pitchFamily="34" charset="0"/>
                <a:cs typeface="Arial" panose="020B0604020202020204" pitchFamily="34" charset="0"/>
                <a:hlinkClick r:id="rId3"/>
              </a:rPr>
              <a:t>,</a:t>
            </a:r>
            <a:r>
              <a:rPr lang="en-US" sz="1800" u="sng" baseline="30000">
                <a:solidFill>
                  <a:srgbClr val="0563C1"/>
                </a:solidFill>
                <a:latin typeface="Arial" panose="020B0604020202020204" pitchFamily="34" charset="0"/>
                <a:ea typeface="Calibri" panose="020F0502020204030204" pitchFamily="34" charset="0"/>
                <a:cs typeface="Arial" panose="020B0604020202020204" pitchFamily="34" charset="0"/>
                <a:hlinkClick r:id="rId3"/>
              </a:rPr>
              <a:t> </a:t>
            </a:r>
            <a:r>
              <a:rPr lang="en-US" sz="1800" u="sng">
                <a:solidFill>
                  <a:srgbClr val="0563C1"/>
                </a:solidFill>
                <a:latin typeface="Arial" panose="020B0604020202020204" pitchFamily="34" charset="0"/>
                <a:ea typeface="Arial" panose="020B0604020202020204" pitchFamily="34" charset="0"/>
                <a:cs typeface="Arial" panose="020B0604020202020204" pitchFamily="34" charset="0"/>
                <a:hlinkClick r:id="rId3"/>
              </a:rPr>
              <a:t>Maximizing Your ROI From Microsoft 365 Enterprise With Microsoft Surface, Cost Savings And Business Benefits</a:t>
            </a:r>
            <a:r>
              <a:rPr lang="en-US" sz="1800" u="sng">
                <a:solidFill>
                  <a:srgbClr val="0563C1"/>
                </a:solidFill>
                <a:latin typeface="Arial" panose="020B0604020202020204" pitchFamily="34" charset="0"/>
                <a:ea typeface="Arial" panose="020B0604020202020204" pitchFamily="34" charset="0"/>
                <a:cs typeface="Arial" panose="020B0604020202020204" pitchFamily="34" charset="0"/>
              </a:rPr>
              <a:t>,</a:t>
            </a:r>
            <a:r>
              <a:rPr lang="en-US" sz="1800">
                <a:latin typeface="Arial" panose="020B0604020202020204" pitchFamily="34" charset="0"/>
                <a:ea typeface="Arial" panose="020B0604020202020204" pitchFamily="34" charset="0"/>
                <a:cs typeface="Arial" panose="020B0604020202020204" pitchFamily="34" charset="0"/>
              </a:rPr>
              <a:t> July 2020. Results based on a composite organization with a Microsoft 365 Enterprise E5 license and standardized mix of Surface Book 3, and Surface Hub devices set up and configured using Windows Autopilot and onboarded to the Microsoft Defender ATP service. Based on a survey of 143 Global Microsoft 365 powered device users.</a:t>
            </a:r>
            <a:endParaRPr lang="en-CA" sz="1800">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12</a:t>
            </a:fld>
            <a:endParaRPr lang="en-US"/>
          </a:p>
        </p:txBody>
      </p:sp>
    </p:spTree>
    <p:extLst>
      <p:ext uri="{BB962C8B-B14F-4D97-AF65-F5344CB8AC3E}">
        <p14:creationId xmlns:p14="http://schemas.microsoft.com/office/powerpoint/2010/main" val="349829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33F177-E937-4417-9A13-1F7F3FF64881}" type="slidenum">
              <a:rPr lang="en-US" smtClean="0"/>
              <a:t>13</a:t>
            </a:fld>
            <a:endParaRPr lang="en-US"/>
          </a:p>
        </p:txBody>
      </p:sp>
    </p:spTree>
    <p:extLst>
      <p:ext uri="{BB962C8B-B14F-4D97-AF65-F5344CB8AC3E}">
        <p14:creationId xmlns:p14="http://schemas.microsoft.com/office/powerpoint/2010/main" val="1709276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3F177-E937-4417-9A13-1F7F3FF64881}" type="slidenum">
              <a:rPr lang="en-US" smtClean="0"/>
              <a:t>14</a:t>
            </a:fld>
            <a:endParaRPr lang="en-US"/>
          </a:p>
        </p:txBody>
      </p:sp>
    </p:spTree>
    <p:extLst>
      <p:ext uri="{BB962C8B-B14F-4D97-AF65-F5344CB8AC3E}">
        <p14:creationId xmlns:p14="http://schemas.microsoft.com/office/powerpoint/2010/main" val="3214759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810"/>
              </a:spcAft>
            </a:pPr>
            <a:r>
              <a:rPr lang="en-US" sz="1800" baseline="30000">
                <a:solidFill>
                  <a:srgbClr val="000000"/>
                </a:solidFill>
                <a:latin typeface="Arial" panose="020B0604020202020204" pitchFamily="34" charset="0"/>
                <a:ea typeface="Arial" panose="020B0604020202020204" pitchFamily="34" charset="0"/>
                <a:cs typeface="Arial" panose="020B0604020202020204" pitchFamily="34" charset="0"/>
              </a:rPr>
              <a:t>1</a:t>
            </a:r>
            <a:r>
              <a:rPr lang="en-US" sz="1800">
                <a:solidFill>
                  <a:srgbClr val="000000"/>
                </a:solidFill>
                <a:latin typeface="Arial" panose="020B0604020202020204" pitchFamily="34" charset="0"/>
                <a:ea typeface="Arial" panose="020B0604020202020204" pitchFamily="34" charset="0"/>
                <a:cs typeface="Arial" panose="020B0604020202020204" pitchFamily="34" charset="0"/>
              </a:rPr>
              <a:t>Microsoft, </a:t>
            </a:r>
            <a:r>
              <a:rPr lang="en-US" sz="1800" u="sng">
                <a:solidFill>
                  <a:srgbClr val="000000"/>
                </a:solidFill>
                <a:latin typeface="Arial" panose="020B0604020202020204" pitchFamily="34" charset="0"/>
                <a:ea typeface="Arial" panose="020B0604020202020204" pitchFamily="34" charset="0"/>
                <a:cs typeface="Arial" panose="020B0604020202020204" pitchFamily="34" charset="0"/>
                <a:hlinkClick r:id="rId3"/>
              </a:rPr>
              <a:t>Microsoft Digital Defense Report 2022</a:t>
            </a:r>
            <a:r>
              <a:rPr lang="en-US" sz="1800">
                <a:solidFill>
                  <a:srgbClr val="000000"/>
                </a:solidFill>
                <a:latin typeface="Arial" panose="020B0604020202020204" pitchFamily="34" charset="0"/>
                <a:ea typeface="Arial" panose="020B0604020202020204" pitchFamily="34" charset="0"/>
                <a:cs typeface="Arial" panose="020B0604020202020204" pitchFamily="34" charset="0"/>
              </a:rPr>
              <a:t>, 2022.</a:t>
            </a:r>
            <a:endParaRPr lang="en-CA" sz="180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2</a:t>
            </a:fld>
            <a:endParaRPr lang="en-US"/>
          </a:p>
        </p:txBody>
      </p:sp>
    </p:spTree>
    <p:extLst>
      <p:ext uri="{BB962C8B-B14F-4D97-AF65-F5344CB8AC3E}">
        <p14:creationId xmlns:p14="http://schemas.microsoft.com/office/powerpoint/2010/main" val="362183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r>
              <a:rPr lang="en-US" sz="1200" spc="-10" baseline="30000">
                <a:solidFill>
                  <a:srgbClr val="505050"/>
                </a:solidFill>
              </a:rPr>
              <a:t>1</a:t>
            </a:r>
            <a:r>
              <a:rPr lang="en-US" sz="1200">
                <a:solidFill>
                  <a:srgbClr val="505050"/>
                </a:solidFill>
                <a:effectLst/>
              </a:rPr>
              <a:t>Gartner Press Release, "Gartner Unveils the Top Eight Cybersecurity Predictions for 2022-23," 21 June 2022. </a:t>
            </a:r>
            <a:r>
              <a:rPr lang="en-US" sz="1200">
                <a:solidFill>
                  <a:srgbClr val="0078D4"/>
                </a:solidFill>
                <a:effectLst/>
                <a:hlinkClick r:id="rId3">
                  <a:extLst>
                    <a:ext uri="{A12FA001-AC4F-418D-AE19-62706E023703}">
                      <ahyp:hlinkClr xmlns:ahyp="http://schemas.microsoft.com/office/drawing/2018/hyperlinkcolor" val="tx"/>
                    </a:ext>
                  </a:extLst>
                </a:hlinkClick>
              </a:rPr>
              <a:t>https://www.gartner.com/en/newsroom/press-releases/2022-06-21-gartner-unveils-the-top-eight-cybersecurity-predictio</a:t>
            </a:r>
            <a:r>
              <a:rPr lang="en-US" sz="1200">
                <a:solidFill>
                  <a:srgbClr val="0078D4"/>
                </a:solidFill>
                <a:effectLst/>
              </a:rPr>
              <a:t> </a:t>
            </a:r>
            <a:endParaRPr lang="en-CA" sz="1200" spc="-10">
              <a:solidFill>
                <a:srgbClr val="0078D4"/>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3</a:t>
            </a:fld>
            <a:endParaRPr lang="en-US"/>
          </a:p>
        </p:txBody>
      </p:sp>
    </p:spTree>
    <p:extLst>
      <p:ext uri="{BB962C8B-B14F-4D97-AF65-F5344CB8AC3E}">
        <p14:creationId xmlns:p14="http://schemas.microsoft.com/office/powerpoint/2010/main" val="362076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r>
              <a:rPr lang="en-US" sz="1800" spc="-10" baseline="30000" dirty="0">
                <a:solidFill>
                  <a:srgbClr val="505050"/>
                </a:solidFill>
              </a:rPr>
              <a:t>1</a:t>
            </a:r>
            <a:r>
              <a:rPr lang="en-US" sz="1800" spc="-10" dirty="0">
                <a:solidFill>
                  <a:srgbClr val="505050"/>
                </a:solidFill>
              </a:rPr>
              <a:t>Microsoft, </a:t>
            </a:r>
            <a:r>
              <a:rPr lang="en-US" sz="1800" spc="-10" dirty="0">
                <a:solidFill>
                  <a:srgbClr val="0078D4"/>
                </a:solidFill>
                <a:hlinkClick r:id="rId3">
                  <a:extLst>
                    <a:ext uri="{A12FA001-AC4F-418D-AE19-62706E023703}">
                      <ahyp:hlinkClr xmlns:ahyp="http://schemas.microsoft.com/office/drawing/2018/hyperlinkcolor" val="tx"/>
                    </a:ext>
                  </a:extLst>
                </a:hlinkClick>
              </a:rPr>
              <a:t>Microsoft Digital Defense Report 2022</a:t>
            </a:r>
            <a:r>
              <a:rPr lang="en-US" sz="1800" spc="-10" dirty="0">
                <a:solidFill>
                  <a:srgbClr val="505050"/>
                </a:solidFill>
              </a:rPr>
              <a:t>, 2022.</a:t>
            </a:r>
          </a:p>
          <a:p>
            <a:pPr>
              <a:lnSpc>
                <a:spcPct val="105000"/>
              </a:lnSpc>
            </a:pPr>
            <a:r>
              <a:rPr lang="en-US" sz="1800" spc="-10" baseline="30000" dirty="0">
                <a:solidFill>
                  <a:srgbClr val="505050"/>
                </a:solidFill>
              </a:rPr>
              <a:t>2</a:t>
            </a:r>
            <a:r>
              <a:rPr lang="en-US" sz="1800" spc="-10" dirty="0">
                <a:solidFill>
                  <a:srgbClr val="505050"/>
                </a:solidFill>
              </a:rPr>
              <a:t>Microsoft, </a:t>
            </a:r>
            <a:r>
              <a:rPr lang="en-US" sz="1800" spc="-10" dirty="0">
                <a:solidFill>
                  <a:srgbClr val="0078D4"/>
                </a:solidFill>
                <a:hlinkClick r:id="rId4">
                  <a:extLst>
                    <a:ext uri="{A12FA001-AC4F-418D-AE19-62706E023703}">
                      <ahyp:hlinkClr xmlns:ahyp="http://schemas.microsoft.com/office/drawing/2018/hyperlinkcolor" val="tx"/>
                    </a:ext>
                  </a:extLst>
                </a:hlinkClick>
              </a:rPr>
              <a:t>Cyber Resilience</a:t>
            </a:r>
            <a:r>
              <a:rPr lang="en-US" sz="1800" spc="-10" dirty="0">
                <a:solidFill>
                  <a:srgbClr val="505050"/>
                </a:solidFill>
              </a:rPr>
              <a:t>, 2022.</a:t>
            </a:r>
            <a:endParaRPr lang="en-CA" sz="1800" spc="-10" dirty="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4</a:t>
            </a:fld>
            <a:endParaRPr lang="en-US"/>
          </a:p>
        </p:txBody>
      </p:sp>
    </p:spTree>
    <p:extLst>
      <p:ext uri="{BB962C8B-B14F-4D97-AF65-F5344CB8AC3E}">
        <p14:creationId xmlns:p14="http://schemas.microsoft.com/office/powerpoint/2010/main" val="28993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0"/>
              </a:spcAft>
            </a:pPr>
            <a:r>
              <a:rPr lang="en-US" sz="1800">
                <a:latin typeface="Arial"/>
                <a:ea typeface="Arial" panose="020B0604020202020204" pitchFamily="34" charset="0"/>
                <a:cs typeface="Arial"/>
              </a:rPr>
              <a:t>​</a:t>
            </a:r>
            <a:r>
              <a:rPr lang="en-US" sz="1800" baseline="30000">
                <a:latin typeface="Arial"/>
                <a:ea typeface="Arial" panose="020B0604020202020204" pitchFamily="34" charset="0"/>
                <a:cs typeface="Arial"/>
              </a:rPr>
              <a:t>1</a:t>
            </a:r>
            <a:r>
              <a:rPr lang="en-US" sz="1800">
                <a:solidFill>
                  <a:srgbClr val="000000"/>
                </a:solidFill>
                <a:latin typeface="Arial"/>
                <a:ea typeface="Calibri"/>
                <a:cs typeface="Arial"/>
              </a:rPr>
              <a:t>Microsoft </a:t>
            </a:r>
            <a:r>
              <a:rPr lang="en-US" sz="1800">
                <a:latin typeface="Arial"/>
                <a:ea typeface="Calibri"/>
                <a:cs typeface="Arial"/>
              </a:rPr>
              <a:t>Security Insider, </a:t>
            </a:r>
            <a:r>
              <a:rPr lang="en-US" sz="1800" u="sng">
                <a:solidFill>
                  <a:srgbClr val="0563C1"/>
                </a:solidFill>
                <a:latin typeface="Arial"/>
                <a:ea typeface="Calibri"/>
                <a:cs typeface="Arial"/>
                <a:hlinkClick r:id="rId3"/>
              </a:rPr>
              <a:t>Unpatched and Exposed, The Unique Security Risk of IoT/OT Devices</a:t>
            </a:r>
            <a:r>
              <a:rPr lang="en-US" sz="1800">
                <a:latin typeface="Arial"/>
                <a:ea typeface="Calibri"/>
                <a:cs typeface="Arial"/>
              </a:rPr>
              <a:t>, 2022.</a:t>
            </a:r>
            <a:endParaRPr lang="en-CA" sz="1800">
              <a:latin typeface="Arial"/>
              <a:ea typeface="Calibri"/>
              <a:cs typeface="Arial"/>
            </a:endParaRPr>
          </a:p>
          <a:p>
            <a:endParaRPr lang="en-CA"/>
          </a:p>
        </p:txBody>
      </p:sp>
      <p:sp>
        <p:nvSpPr>
          <p:cNvPr id="4" name="Slide Number Placeholder 3"/>
          <p:cNvSpPr>
            <a:spLocks noGrp="1"/>
          </p:cNvSpPr>
          <p:nvPr>
            <p:ph type="sldNum" sz="quarter" idx="5"/>
          </p:nvPr>
        </p:nvSpPr>
        <p:spPr/>
        <p:txBody>
          <a:bodyPr/>
          <a:lstStyle/>
          <a:p>
            <a:fld id="{5933F177-E937-4417-9A13-1F7F3FF64881}" type="slidenum">
              <a:rPr lang="en-US" smtClean="0"/>
              <a:t>6</a:t>
            </a:fld>
            <a:endParaRPr lang="en-US"/>
          </a:p>
        </p:txBody>
      </p:sp>
    </p:spTree>
    <p:extLst>
      <p:ext uri="{BB962C8B-B14F-4D97-AF65-F5344CB8AC3E}">
        <p14:creationId xmlns:p14="http://schemas.microsoft.com/office/powerpoint/2010/main" val="14113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933F177-E937-4417-9A13-1F7F3FF64881}" type="slidenum">
              <a:rPr lang="en-US" smtClean="0"/>
              <a:t>7</a:t>
            </a:fld>
            <a:endParaRPr lang="en-US"/>
          </a:p>
        </p:txBody>
      </p:sp>
    </p:spTree>
    <p:extLst>
      <p:ext uri="{BB962C8B-B14F-4D97-AF65-F5344CB8AC3E}">
        <p14:creationId xmlns:p14="http://schemas.microsoft.com/office/powerpoint/2010/main" val="112052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r>
              <a:rPr lang="en-US" sz="1800">
                <a:solidFill>
                  <a:srgbClr val="000000"/>
                </a:solidFill>
                <a:latin typeface="Arial"/>
                <a:ea typeface="Calibri"/>
                <a:cs typeface="Arial"/>
              </a:rPr>
              <a:t>*Unique to Microsoft Surface.</a:t>
            </a:r>
          </a:p>
          <a:p>
            <a:pPr defTabSz="925464">
              <a:defRPr/>
            </a:pPr>
            <a:r>
              <a:rPr lang="en-US" sz="1800">
                <a:solidFill>
                  <a:srgbClr val="000000"/>
                </a:solidFill>
                <a:latin typeface="Arial"/>
                <a:ea typeface="Calibri"/>
                <a:cs typeface="Arial"/>
              </a:rPr>
              <a:t>**</a:t>
            </a:r>
            <a:r>
              <a:rPr lang="en-US" sz="1800" spc="-10">
                <a:solidFill>
                  <a:srgbClr val="505050"/>
                </a:solidFill>
              </a:rPr>
              <a:t>Customer Replaceable Units (CRUs) are components available for purchase through your Surface Commercial Authorized Device Reseller. Components can be replaced on-site by a skilled technician following Microsoft's </a:t>
            </a:r>
            <a:r>
              <a:rPr lang="en-US" sz="1800" spc="-10">
                <a:solidFill>
                  <a:srgbClr val="0078D4"/>
                </a:solidFill>
                <a:hlinkClick r:id="rId3">
                  <a:extLst>
                    <a:ext uri="{A12FA001-AC4F-418D-AE19-62706E023703}">
                      <ahyp:hlinkClr xmlns:ahyp="http://schemas.microsoft.com/office/drawing/2018/hyperlinkcolor" val="tx"/>
                    </a:ext>
                  </a:extLst>
                </a:hlinkClick>
              </a:rPr>
              <a:t>Service Guide</a:t>
            </a:r>
            <a:r>
              <a:rPr lang="en-US" sz="1800" spc="-10">
                <a:solidFill>
                  <a:srgbClr val="505050"/>
                </a:solidFill>
              </a:rPr>
              <a:t>. 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endParaRPr lang="en-US" sz="1800">
              <a:solidFill>
                <a:srgbClr val="000000"/>
              </a:solidFill>
              <a:latin typeface="Arial"/>
              <a:ea typeface="Calibri"/>
              <a:cs typeface="Arial"/>
            </a:endParaRPr>
          </a:p>
          <a:p>
            <a:pPr defTabSz="925464">
              <a:defRPr/>
            </a:pPr>
            <a:r>
              <a:rPr lang="en-US" sz="1800" baseline="30000">
                <a:solidFill>
                  <a:srgbClr val="000000"/>
                </a:solidFill>
                <a:latin typeface="Arial"/>
                <a:ea typeface="Calibri"/>
                <a:cs typeface="Arial"/>
              </a:rPr>
              <a:t>1</a:t>
            </a:r>
            <a:r>
              <a:rPr lang="en-US" sz="1800">
                <a:solidFill>
                  <a:srgbClr val="000000"/>
                </a:solidFill>
                <a:latin typeface="Arial"/>
                <a:ea typeface="Calibri"/>
                <a:cs typeface="Arial"/>
              </a:rPr>
              <a:t>Software license required for some features. Sold separately.​</a:t>
            </a:r>
            <a:endParaRPr lang="en-US" sz="1800">
              <a:latin typeface="Arial"/>
              <a:ea typeface="Calibri"/>
              <a:cs typeface="Arial"/>
            </a:endParaRPr>
          </a:p>
          <a:p>
            <a:pPr>
              <a:lnSpc>
                <a:spcPct val="95000"/>
              </a:lnSpc>
              <a:spcAft>
                <a:spcPts val="810"/>
              </a:spcAft>
            </a:pPr>
            <a:r>
              <a:rPr lang="en-US" sz="1800" baseline="30000">
                <a:latin typeface="Arial" panose="020B0604020202020204" pitchFamily="34" charset="0"/>
                <a:ea typeface="Calibri" panose="020F0502020204030204" pitchFamily="34" charset="0"/>
                <a:cs typeface="Arial" panose="020B0604020202020204" pitchFamily="34" charset="0"/>
              </a:rPr>
              <a:t>2</a:t>
            </a:r>
            <a:r>
              <a:rPr lang="en-US" sz="1800">
                <a:solidFill>
                  <a:srgbClr val="0078D4"/>
                </a:solidFill>
                <a:latin typeface="Segoe UI" panose="020B0502040204020203" pitchFamily="34" charset="0"/>
                <a:ea typeface="Calibri" panose="020F0502020204030204" pitchFamily="34" charset="0"/>
                <a:cs typeface="Arial" panose="020B0604020202020204" pitchFamily="34" charset="0"/>
                <a:hlinkClick r:id="rId4"/>
              </a:rPr>
              <a:t>A Business Value White Paper</a:t>
            </a:r>
            <a:r>
              <a:rPr lang="en-US" sz="1800">
                <a:solidFill>
                  <a:srgbClr val="000000"/>
                </a:solidFill>
                <a:latin typeface="Segoe UI" panose="020B0502040204020203" pitchFamily="34" charset="0"/>
                <a:ea typeface="Calibri" panose="020F0502020204030204" pitchFamily="34" charset="0"/>
                <a:cs typeface="Arial" panose="020B0604020202020204" pitchFamily="34" charset="0"/>
              </a:rPr>
              <a:t>, 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a:t>
            </a:r>
            <a:r>
              <a:rPr lang="en-US" sz="1800" spc="-10">
                <a:solidFill>
                  <a:srgbClr val="505050"/>
                </a:solidFill>
              </a:rPr>
              <a:t>For the detailed study, click </a:t>
            </a:r>
            <a:r>
              <a:rPr lang="en-US" sz="1800" spc="-10">
                <a:solidFill>
                  <a:srgbClr val="505050"/>
                </a:solidFill>
                <a:hlinkClick r:id="rId4"/>
              </a:rPr>
              <a:t>here</a:t>
            </a:r>
            <a:r>
              <a:rPr lang="en-US" sz="1800" spc="-10">
                <a:solidFill>
                  <a:srgbClr val="505050"/>
                </a:solidFill>
              </a:rPr>
              <a:t>.​​</a:t>
            </a:r>
            <a:endParaRPr lang="en-CA" sz="1800">
              <a:latin typeface="Calibri" panose="020F0502020204030204" pitchFamily="34" charset="0"/>
              <a:ea typeface="Calibri" panose="020F050202020403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5933F177-E937-4417-9A13-1F7F3FF64881}" type="slidenum">
              <a:rPr lang="en-US" smtClean="0"/>
              <a:t>8</a:t>
            </a:fld>
            <a:endParaRPr lang="en-US"/>
          </a:p>
        </p:txBody>
      </p:sp>
    </p:spTree>
    <p:extLst>
      <p:ext uri="{BB962C8B-B14F-4D97-AF65-F5344CB8AC3E}">
        <p14:creationId xmlns:p14="http://schemas.microsoft.com/office/powerpoint/2010/main" val="2572713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spc="-10">
                <a:solidFill>
                  <a:srgbClr val="505050"/>
                </a:solidFill>
              </a:rPr>
              <a:t>*Software license required for some features. Sold separately.</a:t>
            </a:r>
            <a:r>
              <a:rPr lang="en-US" sz="1800">
                <a:solidFill>
                  <a:srgbClr val="000000"/>
                </a:solidFill>
                <a:effectLst/>
                <a:ea typeface="Calibri"/>
                <a:cs typeface="Arial"/>
              </a:rPr>
              <a:t>​</a:t>
            </a:r>
            <a:endParaRPr lang="en-US" sz="1800" baseline="30000">
              <a:effectLst/>
              <a:ea typeface="Calibri"/>
              <a:cs typeface="Arial"/>
            </a:endParaRPr>
          </a:p>
          <a:p>
            <a:pPr>
              <a:lnSpc>
                <a:spcPct val="107000"/>
              </a:lnSpc>
            </a:pPr>
            <a:r>
              <a:rPr lang="en-US" sz="1800" spc="-10" baseline="30000">
                <a:solidFill>
                  <a:srgbClr val="505050"/>
                </a:solidFill>
              </a:rPr>
              <a:t>1</a:t>
            </a:r>
            <a:r>
              <a:rPr lang="en-US" sz="1800" spc="-10">
                <a:solidFill>
                  <a:srgbClr val="505050"/>
                </a:solidFill>
              </a:rPr>
              <a:t>A Forrester Total Economic Impact™ Study commissioned by Microsoft, </a:t>
            </a:r>
            <a:r>
              <a:rPr lang="en-US" sz="1800" spc="-10">
                <a:solidFill>
                  <a:srgbClr val="0078D4"/>
                </a:solidFill>
                <a:hlinkClick r:id="rId3">
                  <a:extLst>
                    <a:ext uri="{A12FA001-AC4F-418D-AE19-62706E023703}">
                      <ahyp:hlinkClr xmlns:ahyp="http://schemas.microsoft.com/office/drawing/2018/hyperlinkcolor" val="tx"/>
                    </a:ext>
                  </a:extLst>
                </a:hlinkClick>
              </a:rPr>
              <a:t>Maximizing Your ROI From Microsoft 365 Enterprise With Microsoft Surface, Cost Savings And Business Benefits</a:t>
            </a:r>
            <a:r>
              <a:rPr lang="en-US" sz="1800" spc="-10">
                <a:solidFill>
                  <a:srgbClr val="505050"/>
                </a:solidFill>
              </a:rPr>
              <a:t>, July 2020. Results based on a composite organization with a Microsoft 365 Enterprise E5 license and standardized mix of Surface Book 3, and Surface Hub devices set up and configured using Windows Autopilot and onboarded to the Microsoft Defender ATP service. Based on a survey of 143 Global Microsoft 365 powered device users.</a:t>
            </a:r>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9</a:t>
            </a:fld>
            <a:endParaRPr lang="en-US"/>
          </a:p>
        </p:txBody>
      </p:sp>
    </p:spTree>
    <p:extLst>
      <p:ext uri="{BB962C8B-B14F-4D97-AF65-F5344CB8AC3E}">
        <p14:creationId xmlns:p14="http://schemas.microsoft.com/office/powerpoint/2010/main" val="315263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lnSpc>
                <a:spcPct val="107000"/>
              </a:lnSpc>
              <a:spcAft>
                <a:spcPts val="810"/>
              </a:spcAft>
              <a:defRPr/>
            </a:pPr>
            <a:r>
              <a:rPr lang="en-US" sz="1800" spc="-10">
                <a:solidFill>
                  <a:srgbClr val="505050"/>
                </a:solidFill>
              </a:rPr>
              <a:t>*Software license required for some features. Sold separately.</a:t>
            </a:r>
            <a:r>
              <a:rPr lang="en-US" sz="1800">
                <a:solidFill>
                  <a:srgbClr val="000000"/>
                </a:solidFill>
                <a:ea typeface="Calibri"/>
                <a:cs typeface="Arial"/>
              </a:rPr>
              <a:t>​</a:t>
            </a:r>
          </a:p>
          <a:p>
            <a:pPr defTabSz="925464">
              <a:lnSpc>
                <a:spcPct val="107000"/>
              </a:lnSpc>
              <a:spcAft>
                <a:spcPts val="810"/>
              </a:spcAft>
              <a:defRPr/>
            </a:pPr>
            <a:r>
              <a:rPr lang="en-US" sz="1800" spc="-10" baseline="30000">
                <a:solidFill>
                  <a:srgbClr val="505050"/>
                </a:solidFill>
              </a:rPr>
              <a:t>1</a:t>
            </a:r>
            <a:r>
              <a:rPr lang="en-US" sz="1800" spc="-10">
                <a:solidFill>
                  <a:srgbClr val="505050"/>
                </a:solidFill>
              </a:rPr>
              <a:t>Customer Replaceable Units (CRUs) are components available for purchase through your Surface Commercial Authorized Device Reseller. Components can be replaced on-site by a skilled technician following Microsoft's </a:t>
            </a:r>
            <a:r>
              <a:rPr lang="en-US" sz="1800" spc="-10">
                <a:solidFill>
                  <a:srgbClr val="0078D4"/>
                </a:solidFill>
                <a:hlinkClick r:id="rId3">
                  <a:extLst>
                    <a:ext uri="{A12FA001-AC4F-418D-AE19-62706E023703}">
                      <ahyp:hlinkClr xmlns:ahyp="http://schemas.microsoft.com/office/drawing/2018/hyperlinkcolor" val="tx"/>
                    </a:ext>
                  </a:extLst>
                </a:hlinkClick>
              </a:rPr>
              <a:t>Service Guide</a:t>
            </a:r>
            <a:r>
              <a:rPr lang="en-US" sz="1800" spc="-10">
                <a:solidFill>
                  <a:srgbClr val="505050"/>
                </a:solidFill>
              </a:rPr>
              <a:t>. 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endParaRPr lang="en-US" sz="1800" baseline="30000">
              <a:latin typeface="Arial"/>
              <a:ea typeface="Calibri"/>
              <a:cs typeface="Arial"/>
            </a:endParaRPr>
          </a:p>
          <a:p>
            <a:pPr>
              <a:lnSpc>
                <a:spcPct val="107000"/>
              </a:lnSpc>
            </a:pPr>
            <a:r>
              <a:rPr lang="en-US" sz="1800" spc="-10" baseline="30000">
                <a:solidFill>
                  <a:srgbClr val="505050"/>
                </a:solidFill>
              </a:rPr>
              <a:t>2</a:t>
            </a:r>
            <a:r>
              <a:rPr lang="en-US" sz="1800" spc="-10">
                <a:solidFill>
                  <a:srgbClr val="505050"/>
                </a:solidFill>
              </a:rPr>
              <a:t>Gartner, </a:t>
            </a:r>
            <a:r>
              <a:rPr lang="en-US" sz="1800" spc="-10">
                <a:solidFill>
                  <a:srgbClr val="0078D4"/>
                </a:solidFill>
                <a:hlinkClick r:id="rId4"/>
              </a:rPr>
              <a:t>Magic Quadrant for Unified Endpoint Management Tools</a:t>
            </a:r>
            <a:r>
              <a:rPr lang="en-US" sz="1800" spc="-10">
                <a:solidFill>
                  <a:srgbClr val="505050"/>
                </a:solidFill>
              </a:rPr>
              <a:t>, Tom </a:t>
            </a:r>
            <a:r>
              <a:rPr lang="en-US" sz="1800" spc="-10" err="1">
                <a:solidFill>
                  <a:srgbClr val="505050"/>
                </a:solidFill>
              </a:rPr>
              <a:t>Cipolla</a:t>
            </a:r>
            <a:r>
              <a:rPr lang="en-US" sz="1800" spc="-10">
                <a:solidFill>
                  <a:srgbClr val="505050"/>
                </a:solidFill>
              </a:rPr>
              <a:t>, Dan Wilson, et al., 1 August 2022. GARTNER is a registered trademark and service mark of Gartner, Inc. and/or its affiliates in the U.S. and internationally, and MAGIC QUADRANT is a registered trademark of Gartner, Inc. and/or its affiliates and are used herein with permission. All rights reserved.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pPr>
              <a:lnSpc>
                <a:spcPct val="107000"/>
              </a:lnSpc>
              <a:spcAft>
                <a:spcPts val="810"/>
              </a:spcAft>
            </a:pPr>
            <a:r>
              <a:rPr lang="en-US" sz="1800" baseline="30000">
                <a:latin typeface="Arial"/>
                <a:ea typeface="Arial" panose="020B0604020202020204" pitchFamily="34" charset="0"/>
                <a:cs typeface="Arial"/>
              </a:rPr>
              <a:t>3</a:t>
            </a:r>
            <a:r>
              <a:rPr lang="en-US" sz="1800">
                <a:latin typeface="Arial"/>
                <a:ea typeface="Arial" panose="020B0604020202020204" pitchFamily="34" charset="0"/>
                <a:cs typeface="Arial"/>
              </a:rPr>
              <a:t>A</a:t>
            </a:r>
            <a:r>
              <a:rPr lang="en-US" sz="1800">
                <a:solidFill>
                  <a:srgbClr val="0563C1"/>
                </a:solidFill>
                <a:latin typeface="Arial"/>
                <a:ea typeface="Arial" panose="020B0604020202020204" pitchFamily="34" charset="0"/>
                <a:cs typeface="Arial"/>
              </a:rPr>
              <a:t> Forrester Total Impact™ Study commissioned by Microsoft, </a:t>
            </a:r>
            <a:r>
              <a:rPr lang="en-US" sz="1800" u="sng">
                <a:solidFill>
                  <a:srgbClr val="0563C1"/>
                </a:solidFill>
                <a:latin typeface="Arial"/>
                <a:ea typeface="Calibri"/>
                <a:cs typeface="Arial"/>
                <a:hlinkClick r:id="rId5"/>
              </a:rPr>
              <a:t>The Total Economic Impact™ Of Microsoft Endpoint Manager, Cost Savings And Business Benefits Enabled By Microsoft Endpoint Manager</a:t>
            </a:r>
            <a:r>
              <a:rPr lang="en-US" sz="1800">
                <a:latin typeface="Arial"/>
                <a:ea typeface="Arial" panose="020B0604020202020204" pitchFamily="34" charset="0"/>
                <a:cs typeface="Arial"/>
              </a:rPr>
              <a:t>, April 2021.</a:t>
            </a:r>
          </a:p>
          <a:p>
            <a:pPr>
              <a:lnSpc>
                <a:spcPct val="107000"/>
              </a:lnSpc>
            </a:pPr>
            <a:r>
              <a:rPr lang="en-US" sz="1800" baseline="30000">
                <a:latin typeface="Arial" panose="020B0604020202020204" pitchFamily="34" charset="0"/>
                <a:ea typeface="Calibri" panose="020F0502020204030204" pitchFamily="34" charset="0"/>
                <a:cs typeface="Arial" panose="020B0604020202020204" pitchFamily="34" charset="0"/>
              </a:rPr>
              <a:t>4</a:t>
            </a:r>
            <a:r>
              <a:rPr lang="en-US" sz="1800" u="sng">
                <a:solidFill>
                  <a:srgbClr val="0078D4"/>
                </a:solidFill>
                <a:ea typeface="Calibri" panose="020F0502020204030204" pitchFamily="34" charset="0"/>
                <a:cs typeface="Arial" panose="020B0604020202020204" pitchFamily="34" charset="0"/>
                <a:hlinkClick r:id="rId6"/>
              </a:rPr>
              <a:t>A Business Value White Paper</a:t>
            </a:r>
            <a:r>
              <a:rPr lang="en-US" sz="1800">
                <a:solidFill>
                  <a:srgbClr val="505050"/>
                </a:solidFill>
                <a:ea typeface="Calibri" panose="020F0502020204030204" pitchFamily="34" charset="0"/>
                <a:cs typeface="Arial" panose="020B0604020202020204" pitchFamily="34" charset="0"/>
              </a:rPr>
              <a:t>,</a:t>
            </a:r>
            <a:r>
              <a:rPr lang="en-US" sz="1800">
                <a:solidFill>
                  <a:srgbClr val="000000"/>
                </a:solidFill>
                <a:ea typeface="Calibri" panose="020F0502020204030204" pitchFamily="34" charset="0"/>
                <a:cs typeface="Arial" panose="020B0604020202020204" pitchFamily="34" charset="0"/>
              </a:rPr>
              <a:t> </a:t>
            </a:r>
            <a:r>
              <a:rPr lang="en-US" sz="1800" spc="-10">
                <a:solidFill>
                  <a:srgbClr val="505050"/>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1800" spc="-10">
                <a:solidFill>
                  <a:srgbClr val="505050"/>
                </a:solidFill>
                <a:hlinkClick r:id="rId6"/>
              </a:rPr>
              <a:t>here</a:t>
            </a:r>
            <a:r>
              <a:rPr lang="en-US" sz="1800" spc="-10">
                <a:solidFill>
                  <a:srgbClr val="505050"/>
                </a:solidFill>
              </a:rPr>
              <a:t>.​​</a:t>
            </a:r>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10</a:t>
            </a:fld>
            <a:endParaRPr lang="en-US"/>
          </a:p>
        </p:txBody>
      </p:sp>
    </p:spTree>
    <p:extLst>
      <p:ext uri="{BB962C8B-B14F-4D97-AF65-F5344CB8AC3E}">
        <p14:creationId xmlns:p14="http://schemas.microsoft.com/office/powerpoint/2010/main" val="2391989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7" name="Slide Number Placeholder 5">
            <a:extLst>
              <a:ext uri="{FF2B5EF4-FFF2-40B4-BE49-F238E27FC236}">
                <a16:creationId xmlns:a16="http://schemas.microsoft.com/office/drawing/2014/main" id="{0439BFCF-3BDE-D8E8-F9EA-86AA148BD533}"/>
              </a:ext>
            </a:extLst>
          </p:cNvPr>
          <p:cNvSpPr>
            <a:spLocks noGrp="1"/>
          </p:cNvSpPr>
          <p:nvPr>
            <p:ph type="sldNum" sz="quarter" idx="4"/>
          </p:nvPr>
        </p:nvSpPr>
        <p:spPr>
          <a:xfrm>
            <a:off x="534353" y="9676928"/>
            <a:ext cx="1748790" cy="135935"/>
          </a:xfrm>
          <a:prstGeom prst="rect">
            <a:avLst/>
          </a:prstGeom>
        </p:spPr>
        <p:txBody>
          <a:bodyPr vert="horz" lIns="0" tIns="45720" rIns="0" bIns="45720" rtlCol="0" anchor="ctr"/>
          <a:lstStyle>
            <a:lvl1pPr algn="r">
              <a:defRPr sz="800">
                <a:solidFill>
                  <a:schemeClr val="accent5"/>
                </a:solidFill>
              </a:defRPr>
            </a:lvl1pPr>
          </a:lstStyle>
          <a:p>
            <a:pPr algn="l"/>
            <a:r>
              <a:rPr lang="en-CA"/>
              <a:t>PAGE </a:t>
            </a:r>
            <a:fld id="{16F06BAB-401B-4AF7-A8DB-53485F0763B0}" type="slidenum">
              <a:rPr lang="en-CA" smtClean="0"/>
              <a:pPr algn="l"/>
              <a:t>‹#›</a:t>
            </a:fld>
            <a:endParaRPr lang="en-CA" dirty="0"/>
          </a:p>
        </p:txBody>
      </p:sp>
    </p:spTree>
    <p:extLst>
      <p:ext uri="{BB962C8B-B14F-4D97-AF65-F5344CB8AC3E}">
        <p14:creationId xmlns:p14="http://schemas.microsoft.com/office/powerpoint/2010/main" val="2499146582"/>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A131117-D56A-3775-0F48-D49B6B053156}"/>
              </a:ext>
            </a:extLst>
          </p:cNvPr>
          <p:cNvSpPr>
            <a:spLocks noGrp="1"/>
          </p:cNvSpPr>
          <p:nvPr>
            <p:ph type="sldNum" sz="quarter" idx="4"/>
          </p:nvPr>
        </p:nvSpPr>
        <p:spPr>
          <a:xfrm>
            <a:off x="534353" y="9676928"/>
            <a:ext cx="1748790" cy="135935"/>
          </a:xfrm>
          <a:prstGeom prst="rect">
            <a:avLst/>
          </a:prstGeom>
        </p:spPr>
        <p:txBody>
          <a:bodyPr vert="horz" lIns="0" tIns="45720" rIns="0" bIns="45720" rtlCol="0" anchor="ctr"/>
          <a:lstStyle>
            <a:lvl1pPr algn="r">
              <a:defRPr sz="800">
                <a:solidFill>
                  <a:schemeClr val="accent5"/>
                </a:solidFill>
              </a:defRPr>
            </a:lvl1pPr>
          </a:lstStyle>
          <a:p>
            <a:pPr algn="l"/>
            <a:r>
              <a:rPr lang="en-CA"/>
              <a:t>PAGE </a:t>
            </a:r>
            <a:fld id="{16F06BAB-401B-4AF7-A8DB-53485F0763B0}" type="slidenum">
              <a:rPr lang="en-CA" smtClean="0"/>
              <a:pPr algn="l"/>
              <a:t>‹#›</a:t>
            </a:fld>
            <a:endParaRPr lang="en-CA" dirty="0"/>
          </a:p>
        </p:txBody>
      </p:sp>
    </p:spTree>
    <p:extLst>
      <p:ext uri="{BB962C8B-B14F-4D97-AF65-F5344CB8AC3E}">
        <p14:creationId xmlns:p14="http://schemas.microsoft.com/office/powerpoint/2010/main" val="4365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640CF9EF-DBE0-BCDA-C343-46C36701F5DD}"/>
              </a:ext>
            </a:extLst>
          </p:cNvPr>
          <p:cNvSpPr>
            <a:spLocks noGrp="1"/>
          </p:cNvSpPr>
          <p:nvPr>
            <p:ph type="sldNum" sz="quarter" idx="4"/>
          </p:nvPr>
        </p:nvSpPr>
        <p:spPr>
          <a:xfrm>
            <a:off x="534353" y="9676928"/>
            <a:ext cx="1748790" cy="135935"/>
          </a:xfrm>
          <a:prstGeom prst="rect">
            <a:avLst/>
          </a:prstGeom>
        </p:spPr>
        <p:txBody>
          <a:bodyPr vert="horz" lIns="0" tIns="45720" rIns="0" bIns="45720" rtlCol="0" anchor="ctr"/>
          <a:lstStyle>
            <a:lvl1pPr algn="r">
              <a:defRPr sz="800">
                <a:solidFill>
                  <a:schemeClr val="accent5"/>
                </a:solidFill>
              </a:defRPr>
            </a:lvl1pPr>
          </a:lstStyle>
          <a:p>
            <a:pPr algn="l"/>
            <a:r>
              <a:rPr lang="en-CA"/>
              <a:t>PAGE </a:t>
            </a:r>
            <a:fld id="{16F06BAB-401B-4AF7-A8DB-53485F0763B0}" type="slidenum">
              <a:rPr lang="en-CA" smtClean="0"/>
              <a:pPr algn="l"/>
              <a:t>‹#›</a:t>
            </a:fld>
            <a:endParaRPr lang="en-CA" dirty="0"/>
          </a:p>
        </p:txBody>
      </p:sp>
    </p:spTree>
    <p:extLst>
      <p:ext uri="{BB962C8B-B14F-4D97-AF65-F5344CB8AC3E}">
        <p14:creationId xmlns:p14="http://schemas.microsoft.com/office/powerpoint/2010/main" val="4013964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56A189B3-0C88-10C6-5836-6209A9F9345C}"/>
              </a:ext>
            </a:extLst>
          </p:cNvPr>
          <p:cNvSpPr>
            <a:spLocks noGrp="1"/>
          </p:cNvSpPr>
          <p:nvPr>
            <p:ph type="sldNum" sz="quarter" idx="4"/>
          </p:nvPr>
        </p:nvSpPr>
        <p:spPr>
          <a:xfrm>
            <a:off x="534353" y="9676928"/>
            <a:ext cx="1748790" cy="135935"/>
          </a:xfrm>
          <a:prstGeom prst="rect">
            <a:avLst/>
          </a:prstGeom>
        </p:spPr>
        <p:txBody>
          <a:bodyPr vert="horz" lIns="0" tIns="45720" rIns="0" bIns="45720" rtlCol="0" anchor="ctr"/>
          <a:lstStyle>
            <a:lvl1pPr algn="r">
              <a:defRPr sz="800">
                <a:solidFill>
                  <a:schemeClr val="accent5"/>
                </a:solidFill>
              </a:defRPr>
            </a:lvl1pPr>
          </a:lstStyle>
          <a:p>
            <a:pPr algn="l"/>
            <a:r>
              <a:rPr lang="en-CA"/>
              <a:t>PAGE </a:t>
            </a:r>
            <a:fld id="{16F06BAB-401B-4AF7-A8DB-53485F0763B0}" type="slidenum">
              <a:rPr lang="en-CA" smtClean="0"/>
              <a:pPr algn="l"/>
              <a:t>‹#›</a:t>
            </a:fld>
            <a:endParaRPr lang="en-CA" dirty="0"/>
          </a:p>
        </p:txBody>
      </p:sp>
    </p:spTree>
    <p:extLst>
      <p:ext uri="{BB962C8B-B14F-4D97-AF65-F5344CB8AC3E}">
        <p14:creationId xmlns:p14="http://schemas.microsoft.com/office/powerpoint/2010/main" val="311999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CFEB7F-9066-EA93-3806-11F45134F8B7}"/>
              </a:ext>
            </a:extLst>
          </p:cNvPr>
          <p:cNvSpPr>
            <a:spLocks noGrp="1"/>
          </p:cNvSpPr>
          <p:nvPr>
            <p:ph type="sldNum" sz="quarter" idx="4"/>
          </p:nvPr>
        </p:nvSpPr>
        <p:spPr>
          <a:xfrm>
            <a:off x="534353" y="9676928"/>
            <a:ext cx="1748790" cy="135935"/>
          </a:xfrm>
          <a:prstGeom prst="rect">
            <a:avLst/>
          </a:prstGeom>
        </p:spPr>
        <p:txBody>
          <a:bodyPr vert="horz" lIns="0" tIns="45720" rIns="0" bIns="45720" rtlCol="0" anchor="ctr"/>
          <a:lstStyle>
            <a:lvl1pPr algn="r">
              <a:defRPr sz="800">
                <a:solidFill>
                  <a:schemeClr val="accent5"/>
                </a:solidFill>
              </a:defRPr>
            </a:lvl1pPr>
          </a:lstStyle>
          <a:p>
            <a:pPr algn="l"/>
            <a:r>
              <a:rPr lang="en-CA"/>
              <a:t>PAGE </a:t>
            </a:r>
            <a:fld id="{16F06BAB-401B-4AF7-A8DB-53485F0763B0}" type="slidenum">
              <a:rPr lang="en-CA" smtClean="0"/>
              <a:pPr algn="l"/>
              <a:t>‹#›</a:t>
            </a:fld>
            <a:endParaRPr lang="en-CA" dirty="0"/>
          </a:p>
        </p:txBody>
      </p:sp>
    </p:spTree>
    <p:extLst>
      <p:ext uri="{BB962C8B-B14F-4D97-AF65-F5344CB8AC3E}">
        <p14:creationId xmlns:p14="http://schemas.microsoft.com/office/powerpoint/2010/main" val="35613442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534353" y="9676928"/>
            <a:ext cx="1748790" cy="135935"/>
          </a:xfrm>
          <a:prstGeom prst="rect">
            <a:avLst/>
          </a:prstGeom>
        </p:spPr>
        <p:txBody>
          <a:bodyPr vert="horz" lIns="0" tIns="45720" rIns="0" bIns="45720" rtlCol="0" anchor="ctr"/>
          <a:lstStyle>
            <a:lvl1pPr algn="r">
              <a:defRPr sz="800">
                <a:solidFill>
                  <a:schemeClr val="accent5"/>
                </a:solidFill>
              </a:defRPr>
            </a:lvl1pPr>
          </a:lstStyle>
          <a:p>
            <a:pPr algn="l"/>
            <a:r>
              <a:rPr lang="en-CA"/>
              <a:t>PAGE </a:t>
            </a:r>
            <a:fld id="{16F06BAB-401B-4AF7-A8DB-53485F0763B0}" type="slidenum">
              <a:rPr lang="en-CA" smtClean="0"/>
              <a:pPr algn="l"/>
              <a:t>‹#›</a:t>
            </a:fld>
            <a:endParaRPr lang="en-CA" dirty="0"/>
          </a:p>
        </p:txBody>
      </p:sp>
    </p:spTree>
    <p:extLst>
      <p:ext uri="{BB962C8B-B14F-4D97-AF65-F5344CB8AC3E}">
        <p14:creationId xmlns:p14="http://schemas.microsoft.com/office/powerpoint/2010/main" val="5736610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userDrawn="1">
          <p15:clr>
            <a:srgbClr val="F26B43"/>
          </p15:clr>
        </p15:guide>
        <p15:guide id="2" pos="24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microsoft.com/en-ca/download/100440" TargetMode="External"/><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query.prod.cms.rt.microsoft.com/cms/api/am/binary/RE55ZJ0" TargetMode="External"/><Relationship Id="rId5" Type="http://schemas.openxmlformats.org/officeDocument/2006/relationships/hyperlink" Target="https://query.prod.cms.rt.microsoft.com/cms/api/am/binary/RWCpyn" TargetMode="External"/><Relationship Id="rId4" Type="http://schemas.openxmlformats.org/officeDocument/2006/relationships/hyperlink" Target="https://www.microsoft.com/en-us/security/blog/2022/08/22/microsoft-recognized-as-a-leader-in-the-2022-gartner-magic-quadrant-for-unified-endpoint-management-too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icrosoft.com/en-us/surface/business/surface-go-2"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hyperlink" Target="https://query.prod.cms.rt.microsoft.com/cms/api/am/binary/RE55ZJ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e5e0932bbdbee188a67-ade54de1bba9a4fe61c120942a09245b.ssl.cf1.rackcdn.com/Forrester%20TEI%20-%20Maximizing%20Your%20ROI%20From%20Microsoft%20365%20Enterprise%20With%20Microsoft%20Surface%20(2020).pdf"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hyperlink" Target="https://secure.microsoft.com/" TargetMode="External"/><Relationship Id="rId13" Type="http://schemas.openxmlformats.org/officeDocument/2006/relationships/hyperlink" Target="https://aka.ms/SFB-CybereBook-SMBSecurity" TargetMode="External"/><Relationship Id="rId3" Type="http://schemas.openxmlformats.org/officeDocument/2006/relationships/hyperlink" Target="https://aka.ms/SFB-CybereBook-TCO" TargetMode="External"/><Relationship Id="rId7" Type="http://schemas.openxmlformats.org/officeDocument/2006/relationships/hyperlink" Target="https://www.microsoft.com/security/business/security-insider/" TargetMode="External"/><Relationship Id="rId12" Type="http://schemas.openxmlformats.org/officeDocument/2006/relationships/hyperlink" Target="https://learn.microsoft.com/security/ciso-workshop/the-ciso-workshop"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aka.ms/SFB-CybereBook-CHROModernPC" TargetMode="External"/><Relationship Id="rId11" Type="http://schemas.openxmlformats.org/officeDocument/2006/relationships/hyperlink" Target="https://learn.microsoft.com/azure/cloud-adoption-framework/secure/business-resilience" TargetMode="External"/><Relationship Id="rId5" Type="http://schemas.openxmlformats.org/officeDocument/2006/relationships/hyperlink" Target="https://aka.ms/SFB-CybereBook-EndpointSecurity" TargetMode="External"/><Relationship Id="rId15" Type="http://schemas.openxmlformats.org/officeDocument/2006/relationships/image" Target="../media/image2.png"/><Relationship Id="rId10" Type="http://schemas.openxmlformats.org/officeDocument/2006/relationships/hyperlink" Target="https://www.microsoft.com/en-us/security/business/security-insider/reports/special-reports/5-steps-to-cyber-resilience/" TargetMode="External"/><Relationship Id="rId4" Type="http://schemas.openxmlformats.org/officeDocument/2006/relationships/hyperlink" Target="https://aka.ms/SFB-CybereBook-Emission" TargetMode="External"/><Relationship Id="rId9" Type="http://schemas.openxmlformats.org/officeDocument/2006/relationships/hyperlink" Target="https://learn.microsoft.com/security/zero-trust/zero-trust-overview" TargetMode="External"/><Relationship Id="rId1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hyperlink" Target="https://www.microsoft.com/en-us/security/business/microsoft-digital-defense-report-202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www.gartner.com/en/newsroom/press-releases/2022-06-21-gartner-unveils-the-top-eight-cybersecurity-predictio"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aka.ms/SFB-CybereBook-ZeroTrust" TargetMode="External"/><Relationship Id="rId5" Type="http://schemas.openxmlformats.org/officeDocument/2006/relationships/hyperlink" Target="https://www.microsoft.com/security/business/security-insider/reports/special-reports/5-steps-to-cyber-resilience/" TargetMode="External"/><Relationship Id="rId4" Type="http://schemas.openxmlformats.org/officeDocument/2006/relationships/hyperlink" Target="https://www.microsoft.com/en-us/security/business/microsoft-digital-defense-report-202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hyperlink" Target="https://query.prod.cms.rt.microsoft.com/cms/api/am/binary/RE5e93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query.prod.cms.rt.microsoft.com/cms/api/am/binary/RE55ZJ0" TargetMode="External"/><Relationship Id="rId4" Type="http://schemas.openxmlformats.org/officeDocument/2006/relationships/hyperlink" Target="https://www.microsoft.com/en-ca/download/10044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fe5e0932bbdbee188a67-ade54de1bba9a4fe61c120942a09245b.ssl.cf1.rackcdn.com/Forrester%20TEI%20-%20Maximizing%20Your%20ROI%20From%20Microsoft%20365%20Enterprise%20With%20Microsoft%20Surface%20(202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DAA6CE-0ECE-E66C-7BF9-23DEFCA126B7}"/>
              </a:ext>
            </a:extLst>
          </p:cNvPr>
          <p:cNvSpPr/>
          <p:nvPr/>
        </p:nvSpPr>
        <p:spPr>
          <a:xfrm>
            <a:off x="0" y="-1"/>
            <a:ext cx="7772400" cy="405661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29FA22B0-F7BC-4A7A-87DA-AA55A7A7607D}"/>
              </a:ext>
            </a:extLst>
          </p:cNvPr>
          <p:cNvSpPr txBox="1"/>
          <p:nvPr/>
        </p:nvSpPr>
        <p:spPr>
          <a:xfrm>
            <a:off x="900191" y="1805131"/>
            <a:ext cx="6193280" cy="830997"/>
          </a:xfrm>
          <a:prstGeom prst="rect">
            <a:avLst/>
          </a:prstGeom>
          <a:noFill/>
        </p:spPr>
        <p:txBody>
          <a:bodyPr wrap="square" lIns="91440" tIns="45720" rIns="91440" bIns="45720" rtlCol="0" anchor="t">
            <a:spAutoFit/>
          </a:bodyPr>
          <a:lstStyle/>
          <a:p>
            <a:pPr algn="ctr">
              <a:defRPr/>
            </a:pPr>
            <a:r>
              <a:rPr lang="en-US" sz="2400" dirty="0">
                <a:solidFill>
                  <a:schemeClr val="accent5"/>
                </a:solidFill>
                <a:ea typeface="Roboto"/>
                <a:cs typeface="Segoe UI Semibold" panose="020B0702040204020203" pitchFamily="34" charset="0"/>
              </a:rPr>
              <a:t>Choose wisely: </a:t>
            </a:r>
            <a:r>
              <a:rPr lang="en-US" sz="2400" spc="-10" dirty="0">
                <a:solidFill>
                  <a:schemeClr val="accent5"/>
                </a:solidFill>
                <a:latin typeface="+mj-lt"/>
                <a:cs typeface="Segoe UI Semilight"/>
              </a:rPr>
              <a:t>How device choice can make or break your cyber resilience plan</a:t>
            </a:r>
            <a:endParaRPr lang="en-US" sz="2400" baseline="30000" dirty="0">
              <a:solidFill>
                <a:schemeClr val="accent5"/>
              </a:solidFill>
              <a:latin typeface="+mj-lt"/>
              <a:ea typeface="Roboto" panose="02000000000000000000" pitchFamily="2" charset="0"/>
              <a:cs typeface="Segoe UI Semilight"/>
            </a:endParaRPr>
          </a:p>
        </p:txBody>
      </p:sp>
      <p:pic>
        <p:nvPicPr>
          <p:cNvPr id="5" name="Picture 4">
            <a:extLst>
              <a:ext uri="{FF2B5EF4-FFF2-40B4-BE49-F238E27FC236}">
                <a16:creationId xmlns:a16="http://schemas.microsoft.com/office/drawing/2014/main" id="{4F173E73-FAD0-5EA9-5FDC-40700C9460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697288"/>
            <a:ext cx="7772400" cy="6361112"/>
          </a:xfrm>
          <a:prstGeom prst="rect">
            <a:avLst/>
          </a:prstGeom>
        </p:spPr>
      </p:pic>
      <p:sp>
        <p:nvSpPr>
          <p:cNvPr id="7" name="Rectangle 6">
            <a:extLst>
              <a:ext uri="{FF2B5EF4-FFF2-40B4-BE49-F238E27FC236}">
                <a16:creationId xmlns:a16="http://schemas.microsoft.com/office/drawing/2014/main" id="{0D5D6445-627C-BB55-65D9-8581D659EB03}"/>
              </a:ext>
            </a:extLst>
          </p:cNvPr>
          <p:cNvSpPr/>
          <p:nvPr/>
        </p:nvSpPr>
        <p:spPr>
          <a:xfrm>
            <a:off x="0" y="9289143"/>
            <a:ext cx="7772401" cy="769257"/>
          </a:xfrm>
          <a:prstGeom prst="rect">
            <a:avLst/>
          </a:prstGeom>
          <a:gradFill>
            <a:gsLst>
              <a:gs pos="0">
                <a:schemeClr val="tx1">
                  <a:alpha val="0"/>
                </a:schemeClr>
              </a:gs>
              <a:gs pos="100000">
                <a:schemeClr val="tx1">
                  <a:alpha val="6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Description automatically generated">
            <a:extLst>
              <a:ext uri="{FF2B5EF4-FFF2-40B4-BE49-F238E27FC236}">
                <a16:creationId xmlns:a16="http://schemas.microsoft.com/office/drawing/2014/main" id="{BB073DA3-6633-A414-272B-0EAA4D175DB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29514" y="9203061"/>
            <a:ext cx="2468034" cy="769256"/>
          </a:xfrm>
          <a:prstGeom prst="rect">
            <a:avLst/>
          </a:prstGeom>
        </p:spPr>
      </p:pic>
      <p:sp>
        <p:nvSpPr>
          <p:cNvPr id="6" name="Slide Number Placeholder 5">
            <a:extLst>
              <a:ext uri="{FF2B5EF4-FFF2-40B4-BE49-F238E27FC236}">
                <a16:creationId xmlns:a16="http://schemas.microsoft.com/office/drawing/2014/main" id="{AC8D547E-ED0B-C9A8-5DF9-5A5D90EECF6E}"/>
              </a:ext>
            </a:extLst>
          </p:cNvPr>
          <p:cNvSpPr>
            <a:spLocks noGrp="1"/>
          </p:cNvSpPr>
          <p:nvPr>
            <p:ph type="sldNum" sz="quarter" idx="4"/>
          </p:nvPr>
        </p:nvSpPr>
        <p:spPr/>
        <p:txBody>
          <a:bodyPr/>
          <a:lstStyle/>
          <a:p>
            <a:pPr algn="l"/>
            <a:r>
              <a:rPr lang="en-CA">
                <a:solidFill>
                  <a:schemeClr val="bg1"/>
                </a:solidFill>
              </a:rPr>
              <a:t>PAGE </a:t>
            </a:r>
            <a:fld id="{16F06BAB-401B-4AF7-A8DB-53485F0763B0}" type="slidenum">
              <a:rPr lang="en-CA" smtClean="0">
                <a:solidFill>
                  <a:schemeClr val="bg1"/>
                </a:solidFill>
              </a:rPr>
              <a:pPr algn="l"/>
              <a:t>1</a:t>
            </a:fld>
            <a:endParaRPr lang="en-CA" dirty="0">
              <a:solidFill>
                <a:schemeClr val="bg1"/>
              </a:solidFill>
            </a:endParaRPr>
          </a:p>
        </p:txBody>
      </p:sp>
      <p:sp>
        <p:nvSpPr>
          <p:cNvPr id="9" name="TextBox 8">
            <a:extLst>
              <a:ext uri="{FF2B5EF4-FFF2-40B4-BE49-F238E27FC236}">
                <a16:creationId xmlns:a16="http://schemas.microsoft.com/office/drawing/2014/main" id="{56D6E54A-C699-6536-94D5-E1583F2D3029}"/>
              </a:ext>
            </a:extLst>
          </p:cNvPr>
          <p:cNvSpPr txBox="1"/>
          <p:nvPr/>
        </p:nvSpPr>
        <p:spPr>
          <a:xfrm>
            <a:off x="538163" y="401637"/>
            <a:ext cx="1947863" cy="271463"/>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600" b="1" dirty="0">
                <a:solidFill>
                  <a:srgbClr val="2F2F2F"/>
                </a:solidFill>
                <a:cs typeface="Segoe UI"/>
              </a:rPr>
              <a:t>Partner Logo </a:t>
            </a:r>
            <a:r>
              <a:rPr lang="en-US" sz="600" dirty="0">
                <a:solidFill>
                  <a:srgbClr val="2F2F2F"/>
                </a:solidFill>
                <a:cs typeface="Segoe UI"/>
              </a:rPr>
              <a:t>= *[$</a:t>
            </a:r>
            <a:r>
              <a:rPr lang="en-US" sz="600" dirty="0" err="1">
                <a:solidFill>
                  <a:srgbClr val="2F2F2F"/>
                </a:solidFill>
                <a:cs typeface="Segoe UI"/>
              </a:rPr>
              <a:t>profile.logo;size</a:t>
            </a:r>
            <a:r>
              <a:rPr lang="en-US" sz="600" dirty="0">
                <a:solidFill>
                  <a:srgbClr val="2F2F2F"/>
                </a:solidFill>
                <a:cs typeface="Segoe UI"/>
              </a:rPr>
              <a:t>&lt;54.10x7.62&gt;; type:&lt;dark&gt;;align:&lt;left&gt;;</a:t>
            </a:r>
            <a:r>
              <a:rPr lang="en-US" sz="600" dirty="0" err="1">
                <a:solidFill>
                  <a:srgbClr val="2F2F2F"/>
                </a:solidFill>
                <a:cs typeface="Segoe UI"/>
              </a:rPr>
              <a:t>bc</a:t>
            </a:r>
            <a:r>
              <a:rPr lang="en-US" sz="600" dirty="0">
                <a:solidFill>
                  <a:srgbClr val="2F2F2F"/>
                </a:solidFill>
                <a:cs typeface="Segoe UI"/>
              </a:rPr>
              <a:t>:#FFFFFF]*</a:t>
            </a:r>
          </a:p>
        </p:txBody>
      </p:sp>
    </p:spTree>
    <p:extLst>
      <p:ext uri="{BB962C8B-B14F-4D97-AF65-F5344CB8AC3E}">
        <p14:creationId xmlns:p14="http://schemas.microsoft.com/office/powerpoint/2010/main" val="3725444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DA4DBB-823A-1A5F-4200-F28B449C695C}"/>
              </a:ext>
            </a:extLst>
          </p:cNvPr>
          <p:cNvSpPr/>
          <p:nvPr/>
        </p:nvSpPr>
        <p:spPr>
          <a:xfrm>
            <a:off x="3974400" y="-1"/>
            <a:ext cx="3798000" cy="100583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A12266D-8030-11EE-2F75-627233A9C16D}"/>
              </a:ext>
            </a:extLst>
          </p:cNvPr>
          <p:cNvSpPr/>
          <p:nvPr/>
        </p:nvSpPr>
        <p:spPr>
          <a:xfrm>
            <a:off x="0" y="0"/>
            <a:ext cx="3798000" cy="100583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1215B950-6C53-3355-D51C-BCDD6BB26726}"/>
              </a:ext>
            </a:extLst>
          </p:cNvPr>
          <p:cNvSpPr txBox="1"/>
          <p:nvPr/>
        </p:nvSpPr>
        <p:spPr>
          <a:xfrm>
            <a:off x="431534" y="548586"/>
            <a:ext cx="2911687" cy="461665"/>
          </a:xfrm>
          <a:prstGeom prst="rect">
            <a:avLst/>
          </a:prstGeom>
          <a:noFill/>
        </p:spPr>
        <p:txBody>
          <a:bodyPr wrap="square" rtlCol="0" anchor="b">
            <a:spAutoFit/>
          </a:bodyPr>
          <a:lstStyle/>
          <a:p>
            <a:pPr>
              <a:defRPr/>
            </a:pPr>
            <a:r>
              <a:rPr lang="en-US" sz="2400">
                <a:solidFill>
                  <a:schemeClr val="accent5"/>
                </a:solidFill>
                <a:latin typeface="+mj-lt"/>
                <a:ea typeface="Roboto" panose="02000000000000000000" pitchFamily="2" charset="0"/>
                <a:cs typeface="Roboto" panose="02000000000000000000" pitchFamily="2" charset="0"/>
              </a:rPr>
              <a:t>Built for security</a:t>
            </a:r>
          </a:p>
        </p:txBody>
      </p:sp>
      <p:sp>
        <p:nvSpPr>
          <p:cNvPr id="5" name="TextBox 4">
            <a:extLst>
              <a:ext uri="{FF2B5EF4-FFF2-40B4-BE49-F238E27FC236}">
                <a16:creationId xmlns:a16="http://schemas.microsoft.com/office/drawing/2014/main" id="{7E98CBB9-2F1F-9566-B96F-980F4B2E5AFB}"/>
              </a:ext>
            </a:extLst>
          </p:cNvPr>
          <p:cNvSpPr txBox="1"/>
          <p:nvPr/>
        </p:nvSpPr>
        <p:spPr>
          <a:xfrm>
            <a:off x="457806" y="1343602"/>
            <a:ext cx="3081830" cy="4524315"/>
          </a:xfrm>
          <a:prstGeom prst="rect">
            <a:avLst/>
          </a:prstGeom>
          <a:noFill/>
        </p:spPr>
        <p:txBody>
          <a:bodyPr wrap="square" lIns="91440" tIns="45720" rIns="91440" bIns="45720" rtlCol="0" anchor="t">
            <a:spAutoFit/>
          </a:bodyPr>
          <a:lstStyle/>
          <a:p>
            <a:r>
              <a:rPr lang="en-US" sz="1200" spc="-10" dirty="0">
                <a:solidFill>
                  <a:schemeClr val="accent5"/>
                </a:solidFill>
              </a:rPr>
              <a:t>Our security approach begins with hardware. Surface protects data through encryption as the device boots. A </a:t>
            </a:r>
            <a:r>
              <a:rPr lang="en-US" sz="1200" spc="-10" dirty="0">
                <a:solidFill>
                  <a:schemeClr val="accent5"/>
                </a:solidFill>
                <a:latin typeface="Segoe UI Semibold"/>
                <a:cs typeface="Segoe UI Semibold"/>
              </a:rPr>
              <a:t>Trusted Platform Module 2.0</a:t>
            </a:r>
            <a:r>
              <a:rPr lang="en-US" sz="1200" spc="-10" dirty="0">
                <a:solidFill>
                  <a:schemeClr val="accent5"/>
                </a:solidFill>
              </a:rPr>
              <a:t> (TPM 2.0) acts as a secure vault for storing passwords, PINs, and certificates, protecting hardware from tampering and restricting access to only authorized individuals. At every stage of the boot cycle, firmware code is inspected for authenticity to ensure the system doesn’t execute any malicious code.</a:t>
            </a:r>
          </a:p>
          <a:p>
            <a:endParaRPr lang="en-US" sz="1200" spc="-10" dirty="0">
              <a:solidFill>
                <a:schemeClr val="accent5"/>
              </a:solidFill>
            </a:endParaRPr>
          </a:p>
          <a:p>
            <a:r>
              <a:rPr lang="en-US" sz="1200" spc="-10" dirty="0">
                <a:solidFill>
                  <a:schemeClr val="accent5"/>
                </a:solidFill>
              </a:rPr>
              <a:t>At startup, password-less, secure sign-in with </a:t>
            </a:r>
            <a:r>
              <a:rPr lang="en-US" sz="1200" spc="-10" dirty="0">
                <a:solidFill>
                  <a:schemeClr val="accent5"/>
                </a:solidFill>
                <a:latin typeface="Segoe UI Semibold"/>
                <a:cs typeface="Segoe UI Semibold"/>
              </a:rPr>
              <a:t>Windows Hello for Business </a:t>
            </a:r>
            <a:r>
              <a:rPr lang="en-US" sz="1200" spc="-10" dirty="0">
                <a:solidFill>
                  <a:schemeClr val="accent5"/>
                </a:solidFill>
              </a:rPr>
              <a:t>offers the highest level of biometric security with infrared camera sensors to enhance facial recognition. Biometric sign-in is the most difficult to replicate, ensuring only authorized users can access the device. </a:t>
            </a:r>
            <a:endParaRPr lang="en-US" sz="1300" spc="-10" dirty="0">
              <a:solidFill>
                <a:schemeClr val="accent5"/>
              </a:solidFill>
              <a:latin typeface="Segoe UI Semibold"/>
              <a:cs typeface="Segoe UI Semibold"/>
            </a:endParaRPr>
          </a:p>
          <a:p>
            <a:endParaRPr lang="en-US" sz="1200" spc="-10" dirty="0">
              <a:solidFill>
                <a:schemeClr val="accent5"/>
              </a:solidFill>
            </a:endParaRPr>
          </a:p>
          <a:p>
            <a:r>
              <a:rPr lang="en-US" sz="1200" spc="-10" dirty="0">
                <a:solidFill>
                  <a:schemeClr val="accent5"/>
                </a:solidFill>
              </a:rPr>
              <a:t>We design many Surface devices with removable SSDs</a:t>
            </a:r>
            <a:r>
              <a:rPr lang="en-US" sz="1200" spc="-10" baseline="30000" dirty="0">
                <a:solidFill>
                  <a:schemeClr val="accent5"/>
                </a:solidFill>
              </a:rPr>
              <a:t>1</a:t>
            </a:r>
            <a:r>
              <a:rPr lang="en-US" sz="1200" spc="-10" dirty="0">
                <a:solidFill>
                  <a:schemeClr val="accent5"/>
                </a:solidFill>
              </a:rPr>
              <a:t> to provide an extra layer of protection for sensitive data stored on the device. </a:t>
            </a:r>
            <a:endParaRPr lang="en-US" sz="1300" spc="-10" dirty="0">
              <a:solidFill>
                <a:schemeClr val="accent5"/>
              </a:solidFill>
              <a:latin typeface="Segoe UI Semibold"/>
              <a:cs typeface="Segoe UI Semibold"/>
            </a:endParaRPr>
          </a:p>
        </p:txBody>
      </p:sp>
      <p:cxnSp>
        <p:nvCxnSpPr>
          <p:cNvPr id="9" name="Straight Connector 8">
            <a:extLst>
              <a:ext uri="{FF2B5EF4-FFF2-40B4-BE49-F238E27FC236}">
                <a16:creationId xmlns:a16="http://schemas.microsoft.com/office/drawing/2014/main" id="{E64AF2E8-6CBE-2F87-55A0-914BCB5A0161}"/>
              </a:ext>
            </a:extLst>
          </p:cNvPr>
          <p:cNvCxnSpPr>
            <a:cxnSpLocks/>
          </p:cNvCxnSpPr>
          <p:nvPr/>
        </p:nvCxnSpPr>
        <p:spPr>
          <a:xfrm>
            <a:off x="534408" y="6029540"/>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FFF811-7E5C-924D-C21D-999055AF7EDF}"/>
              </a:ext>
            </a:extLst>
          </p:cNvPr>
          <p:cNvSpPr txBox="1"/>
          <p:nvPr/>
        </p:nvSpPr>
        <p:spPr>
          <a:xfrm>
            <a:off x="457806" y="6238398"/>
            <a:ext cx="3082751" cy="2226250"/>
          </a:xfrm>
          <a:prstGeom prst="rect">
            <a:avLst/>
          </a:prstGeom>
          <a:noFill/>
        </p:spPr>
        <p:txBody>
          <a:bodyPr wrap="square" lIns="91440" tIns="45720" rIns="91440" bIns="45720" rtlCol="0" anchor="t">
            <a:spAutoFit/>
          </a:bodyPr>
          <a:lstStyle/>
          <a:p>
            <a:r>
              <a:rPr lang="en-US" sz="1300" spc="-10" dirty="0">
                <a:solidFill>
                  <a:schemeClr val="accent5"/>
                </a:solidFill>
                <a:latin typeface="Segoe UI Semibold"/>
                <a:cs typeface="Segoe UI Semibold"/>
              </a:rPr>
              <a:t>Microsoft is a recognized Leader in the 2022 Gartner</a:t>
            </a:r>
            <a:r>
              <a:rPr lang="en-US" sz="1300" spc="-10" baseline="30000" dirty="0">
                <a:solidFill>
                  <a:schemeClr val="accent5"/>
                </a:solidFill>
                <a:latin typeface="Segoe UI Semibold"/>
                <a:cs typeface="Segoe UI Semibold"/>
              </a:rPr>
              <a:t>®</a:t>
            </a:r>
            <a:r>
              <a:rPr lang="en-US" sz="1300" spc="-10" dirty="0">
                <a:solidFill>
                  <a:schemeClr val="accent5"/>
                </a:solidFill>
                <a:latin typeface="Segoe UI Semibold"/>
                <a:cs typeface="Segoe UI Semibold"/>
              </a:rPr>
              <a:t> Magic Quadrant™ for Unified Endpoint Management Tools.</a:t>
            </a:r>
            <a:r>
              <a:rPr lang="en-US" sz="1300" spc="-10" baseline="30000" dirty="0">
                <a:solidFill>
                  <a:schemeClr val="accent5"/>
                </a:solidFill>
                <a:latin typeface="Segoe UI Semibold"/>
                <a:cs typeface="Segoe UI Semibold"/>
              </a:rPr>
              <a:t>2</a:t>
            </a:r>
          </a:p>
          <a:p>
            <a:endParaRPr lang="en-US" sz="1300" spc="-10" baseline="30000" dirty="0">
              <a:solidFill>
                <a:schemeClr val="accent5"/>
              </a:solidFill>
              <a:latin typeface="Segoe UI Semibold"/>
              <a:cs typeface="Segoe UI Semibold"/>
            </a:endParaRPr>
          </a:p>
          <a:p>
            <a:r>
              <a:rPr lang="en-US" sz="1300" spc="-10" dirty="0">
                <a:solidFill>
                  <a:schemeClr val="accent5"/>
                </a:solidFill>
                <a:latin typeface="Segoe UI Semibold"/>
                <a:cs typeface="Segoe UI Semibold"/>
              </a:rPr>
              <a:t>Organizations using Microsoft Intune* admin center realized a 278% return on investment.</a:t>
            </a:r>
            <a:r>
              <a:rPr lang="en-US" sz="1300" spc="-10" baseline="30000" dirty="0">
                <a:solidFill>
                  <a:schemeClr val="accent5"/>
                </a:solidFill>
                <a:latin typeface="Segoe UI Semibold"/>
                <a:cs typeface="Segoe UI Semibold"/>
              </a:rPr>
              <a:t>3</a:t>
            </a:r>
          </a:p>
          <a:p>
            <a:endParaRPr lang="en-US" sz="1300" spc="-10" dirty="0">
              <a:solidFill>
                <a:schemeClr val="accent5"/>
              </a:solidFill>
              <a:latin typeface="Segoe UI Semibold" panose="020B0702040204020203" pitchFamily="34" charset="0"/>
              <a:cs typeface="Segoe UI Semibold" panose="020B0702040204020203" pitchFamily="34" charset="0"/>
            </a:endParaRPr>
          </a:p>
          <a:p>
            <a:r>
              <a:rPr lang="en-US" sz="1300" spc="-10" dirty="0">
                <a:solidFill>
                  <a:schemeClr val="accent5"/>
                </a:solidFill>
                <a:latin typeface="Segoe UI Semibold"/>
                <a:cs typeface="Segoe UI Semibold"/>
              </a:rPr>
              <a:t>Companies that use Surface experienced a 40% reduction in IT staff time related to ongoing maintenance.</a:t>
            </a:r>
            <a:r>
              <a:rPr lang="en-US" sz="1300" spc="-10" baseline="30000" dirty="0">
                <a:solidFill>
                  <a:schemeClr val="accent5"/>
                </a:solidFill>
                <a:latin typeface="Segoe UI Semibold"/>
                <a:cs typeface="Segoe UI Semibold"/>
              </a:rPr>
              <a:t>4</a:t>
            </a:r>
          </a:p>
        </p:txBody>
      </p:sp>
      <p:sp>
        <p:nvSpPr>
          <p:cNvPr id="12" name="TextBox 11">
            <a:extLst>
              <a:ext uri="{FF2B5EF4-FFF2-40B4-BE49-F238E27FC236}">
                <a16:creationId xmlns:a16="http://schemas.microsoft.com/office/drawing/2014/main" id="{71720E82-2DE0-8F89-6A90-C6E81EF430CC}"/>
              </a:ext>
            </a:extLst>
          </p:cNvPr>
          <p:cNvSpPr txBox="1"/>
          <p:nvPr/>
        </p:nvSpPr>
        <p:spPr>
          <a:xfrm>
            <a:off x="4241514" y="548586"/>
            <a:ext cx="2911687" cy="461665"/>
          </a:xfrm>
          <a:prstGeom prst="rect">
            <a:avLst/>
          </a:prstGeom>
          <a:noFill/>
        </p:spPr>
        <p:txBody>
          <a:bodyPr wrap="square" rtlCol="0" anchor="b">
            <a:spAutoFit/>
          </a:bodyPr>
          <a:lstStyle/>
          <a:p>
            <a:pPr>
              <a:defRPr/>
            </a:pPr>
            <a:r>
              <a:rPr lang="en-US" sz="2400">
                <a:solidFill>
                  <a:schemeClr val="accent5"/>
                </a:solidFill>
                <a:latin typeface="+mj-lt"/>
                <a:ea typeface="Roboto" panose="02000000000000000000" pitchFamily="2" charset="0"/>
                <a:cs typeface="Roboto" panose="02000000000000000000" pitchFamily="2" charset="0"/>
              </a:rPr>
              <a:t>Designed for trust</a:t>
            </a:r>
          </a:p>
        </p:txBody>
      </p:sp>
      <p:sp>
        <p:nvSpPr>
          <p:cNvPr id="13" name="TextBox 12">
            <a:extLst>
              <a:ext uri="{FF2B5EF4-FFF2-40B4-BE49-F238E27FC236}">
                <a16:creationId xmlns:a16="http://schemas.microsoft.com/office/drawing/2014/main" id="{49065A9A-A2CB-3632-8A10-9B92B572BA53}"/>
              </a:ext>
            </a:extLst>
          </p:cNvPr>
          <p:cNvSpPr txBox="1"/>
          <p:nvPr/>
        </p:nvSpPr>
        <p:spPr>
          <a:xfrm>
            <a:off x="4263865" y="1343602"/>
            <a:ext cx="3081600" cy="1938992"/>
          </a:xfrm>
          <a:prstGeom prst="rect">
            <a:avLst/>
          </a:prstGeom>
          <a:noFill/>
        </p:spPr>
        <p:txBody>
          <a:bodyPr wrap="square" lIns="91440" tIns="45720" rIns="91440" bIns="45720" rtlCol="0" anchor="t">
            <a:spAutoFit/>
          </a:bodyPr>
          <a:lstStyle/>
          <a:p>
            <a:r>
              <a:rPr lang="en-US" sz="1200" spc="-10" dirty="0">
                <a:solidFill>
                  <a:schemeClr val="accent5"/>
                </a:solidFill>
                <a:latin typeface="Segoe UI Semibold"/>
                <a:cs typeface="Segoe UI Semibold"/>
              </a:rPr>
              <a:t>Surface Management Portal </a:t>
            </a:r>
            <a:r>
              <a:rPr lang="en-US" sz="1200" spc="-10" dirty="0">
                <a:solidFill>
                  <a:schemeClr val="accent5"/>
                </a:solidFill>
              </a:rPr>
              <a:t>is built into</a:t>
            </a:r>
            <a:r>
              <a:rPr lang="en-US" sz="1200" spc="-10" dirty="0">
                <a:solidFill>
                  <a:schemeClr val="accent5"/>
                </a:solidFill>
                <a:latin typeface="Segoe UI Semibold"/>
                <a:cs typeface="Segoe UI Semibold"/>
              </a:rPr>
              <a:t> Microsoft Intune*</a:t>
            </a:r>
            <a:r>
              <a:rPr lang="en-US" sz="1200" spc="-10" dirty="0">
                <a:solidFill>
                  <a:schemeClr val="accent5"/>
                </a:solidFill>
              </a:rPr>
              <a:t> providing a dedicated, centralized, cloud-based endpoint management solution. Surface Management Portal is designed to address the challenges of managing and configuring users, apps and devices at scale while Microsoft Intune* handles mobile application management (MAM) and mobile device management (MDM). </a:t>
            </a:r>
            <a:endParaRPr lang="en-CA" sz="1200" spc="-10" dirty="0">
              <a:solidFill>
                <a:schemeClr val="accent5"/>
              </a:solidFill>
            </a:endParaRPr>
          </a:p>
        </p:txBody>
      </p:sp>
      <p:sp>
        <p:nvSpPr>
          <p:cNvPr id="23" name="TextBox 22">
            <a:extLst>
              <a:ext uri="{FF2B5EF4-FFF2-40B4-BE49-F238E27FC236}">
                <a16:creationId xmlns:a16="http://schemas.microsoft.com/office/drawing/2014/main" id="{9BAC5431-4632-A4C2-DC4E-E4869079DC6C}"/>
              </a:ext>
            </a:extLst>
          </p:cNvPr>
          <p:cNvSpPr txBox="1"/>
          <p:nvPr/>
        </p:nvSpPr>
        <p:spPr>
          <a:xfrm>
            <a:off x="4263865" y="3772569"/>
            <a:ext cx="3081600" cy="5350824"/>
          </a:xfrm>
          <a:prstGeom prst="rect">
            <a:avLst/>
          </a:prstGeom>
          <a:noFill/>
        </p:spPr>
        <p:txBody>
          <a:bodyPr wrap="square" rtlCol="0" anchor="b">
            <a:spAutoFit/>
          </a:bodyPr>
          <a:lstStyle/>
          <a:p>
            <a:pPr>
              <a:spcAft>
                <a:spcPts val="300"/>
              </a:spcAft>
            </a:pPr>
            <a:r>
              <a:rPr lang="en-US" sz="800" spc="-10" dirty="0">
                <a:solidFill>
                  <a:schemeClr val="accent5"/>
                </a:solidFill>
              </a:rPr>
              <a:t>* Software license required for some features. Sold separately.</a:t>
            </a:r>
          </a:p>
          <a:p>
            <a:pPr>
              <a:spcAft>
                <a:spcPts val="300"/>
              </a:spcAft>
            </a:pPr>
            <a:r>
              <a:rPr lang="en-US" sz="800" spc="-10" baseline="30000" dirty="0">
                <a:solidFill>
                  <a:schemeClr val="accent5"/>
                </a:solidFill>
              </a:rPr>
              <a:t>1 </a:t>
            </a:r>
            <a:r>
              <a:rPr lang="en-US" sz="800" spc="-10" dirty="0">
                <a:solidFill>
                  <a:schemeClr val="accent5"/>
                </a:solidFill>
              </a:rPr>
              <a:t>Customer Replaceable Units (CRUs) are components available for purchase through your Surface Commercial Authorized Device Reseller. Components can be replaced on-site by a skilled technician following Microsoft’s </a:t>
            </a:r>
            <a:r>
              <a:rPr lang="en-US" sz="800" spc="-10" dirty="0">
                <a:solidFill>
                  <a:srgbClr val="0078D4"/>
                </a:solidFill>
                <a:hlinkClick r:id="rId3">
                  <a:extLst>
                    <a:ext uri="{A12FA001-AC4F-418D-AE19-62706E023703}">
                      <ahyp:hlinkClr xmlns:ahyp="http://schemas.microsoft.com/office/drawing/2018/hyperlinkcolor" val="tx"/>
                    </a:ext>
                  </a:extLst>
                </a:hlinkClick>
              </a:rPr>
              <a:t>Service Guide</a:t>
            </a:r>
            <a:r>
              <a:rPr lang="en-US" sz="800" spc="-10" dirty="0">
                <a:solidFill>
                  <a:srgbClr val="505050"/>
                </a:solidFill>
              </a:rPr>
              <a:t>. </a:t>
            </a:r>
            <a:r>
              <a:rPr lang="en-US" sz="800" spc="-10" dirty="0">
                <a:solidFill>
                  <a:schemeClr val="accent5"/>
                </a:solidFill>
              </a:rPr>
              <a:t>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p>
          <a:p>
            <a:pPr>
              <a:spcAft>
                <a:spcPts val="300"/>
              </a:spcAft>
            </a:pPr>
            <a:r>
              <a:rPr lang="en-US" sz="800" spc="-10" baseline="30000" dirty="0">
                <a:solidFill>
                  <a:schemeClr val="accent5"/>
                </a:solidFill>
              </a:rPr>
              <a:t>2 </a:t>
            </a:r>
            <a:r>
              <a:rPr lang="en-US" sz="800" spc="-10" dirty="0">
                <a:solidFill>
                  <a:schemeClr val="accent5"/>
                </a:solidFill>
              </a:rPr>
              <a:t>Gartner, </a:t>
            </a:r>
            <a:r>
              <a:rPr lang="en-US" sz="800" spc="-10" dirty="0">
                <a:solidFill>
                  <a:srgbClr val="0078D4"/>
                </a:solidFill>
                <a:hlinkClick r:id="rId4"/>
              </a:rPr>
              <a:t>Magic Quadrant for Unified Endpoint Management Tools</a:t>
            </a:r>
            <a:r>
              <a:rPr lang="en-US" sz="800" spc="-10" dirty="0">
                <a:solidFill>
                  <a:schemeClr val="accent5"/>
                </a:solidFill>
              </a:rPr>
              <a:t>, Tom </a:t>
            </a:r>
            <a:r>
              <a:rPr lang="en-US" sz="800" spc="-10" dirty="0" err="1">
                <a:solidFill>
                  <a:schemeClr val="accent5"/>
                </a:solidFill>
              </a:rPr>
              <a:t>Cipolla</a:t>
            </a:r>
            <a:r>
              <a:rPr lang="en-US" sz="800" spc="-10" dirty="0">
                <a:solidFill>
                  <a:schemeClr val="accent5"/>
                </a:solidFill>
              </a:rPr>
              <a:t>, Dan Wilson, et al., 1 August 2022. GARTNER is a registered trademark and service mark of Gartner, Inc. and/or its affiliates in the U.S. and internationally, and MAGIC QUADRANT is a registered trademark of Gartner, Inc. and/or its affiliates and are used herein with permission. All rights reserved.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pPr>
              <a:spcAft>
                <a:spcPts val="300"/>
              </a:spcAft>
            </a:pPr>
            <a:r>
              <a:rPr lang="en-US" sz="800" spc="-10" dirty="0">
                <a:solidFill>
                  <a:schemeClr val="accent5"/>
                </a:solidFill>
              </a:rPr>
              <a:t>​</a:t>
            </a:r>
            <a:r>
              <a:rPr lang="en-US" sz="800" spc="-10" baseline="30000" dirty="0">
                <a:solidFill>
                  <a:schemeClr val="accent5"/>
                </a:solidFill>
              </a:rPr>
              <a:t>3 </a:t>
            </a:r>
            <a:r>
              <a:rPr lang="en-US" sz="800" spc="-10" dirty="0">
                <a:solidFill>
                  <a:schemeClr val="accent5"/>
                </a:solidFill>
              </a:rPr>
              <a:t>A Forrester Total Impact™ Study commissioned by Microsoft, </a:t>
            </a:r>
            <a:r>
              <a:rPr lang="en-US" sz="800" spc="-10" dirty="0">
                <a:solidFill>
                  <a:schemeClr val="accent1"/>
                </a:solidFill>
                <a:hlinkClick r:id="rId5">
                  <a:extLst>
                    <a:ext uri="{A12FA001-AC4F-418D-AE19-62706E023703}">
                      <ahyp:hlinkClr xmlns:ahyp="http://schemas.microsoft.com/office/drawing/2018/hyperlinkcolor" val="tx"/>
                    </a:ext>
                  </a:extLst>
                </a:hlinkClick>
              </a:rPr>
              <a:t>The Total Economic Impact™ Of Microsoft Endpoint Manager, Cost Savings And Business Benefits Enabled By Microsoft Endpoint Manager</a:t>
            </a:r>
            <a:r>
              <a:rPr lang="en-US" sz="800" spc="-10" dirty="0">
                <a:solidFill>
                  <a:schemeClr val="accent5"/>
                </a:solidFill>
              </a:rPr>
              <a:t>, April 2021.</a:t>
            </a:r>
          </a:p>
          <a:p>
            <a:pPr>
              <a:spcAft>
                <a:spcPts val="300"/>
              </a:spcAft>
            </a:pPr>
            <a:r>
              <a:rPr lang="en-US" sz="800" spc="-10" baseline="30000" dirty="0">
                <a:solidFill>
                  <a:srgbClr val="505050"/>
                </a:solidFill>
              </a:rPr>
              <a:t>4 </a:t>
            </a:r>
            <a:r>
              <a:rPr lang="en-US" sz="800" spc="-10" dirty="0">
                <a:solidFill>
                  <a:schemeClr val="accent1"/>
                </a:solidFill>
                <a:hlinkClick r:id="rId6">
                  <a:extLst>
                    <a:ext uri="{A12FA001-AC4F-418D-AE19-62706E023703}">
                      <ahyp:hlinkClr xmlns:ahyp="http://schemas.microsoft.com/office/drawing/2018/hyperlinkcolor" val="tx"/>
                    </a:ext>
                  </a:extLst>
                </a:hlinkClick>
              </a:rPr>
              <a:t>A Business Value White Paper</a:t>
            </a:r>
            <a:r>
              <a:rPr lang="en-US" sz="800" dirty="0">
                <a:solidFill>
                  <a:srgbClr val="505050"/>
                </a:solidFill>
                <a:effectLst/>
                <a:ea typeface="Calibri" panose="020F0502020204030204" pitchFamily="34" charset="0"/>
                <a:cs typeface="Arial" panose="020B0604020202020204" pitchFamily="34" charset="0"/>
              </a:rPr>
              <a:t>,</a:t>
            </a:r>
            <a:r>
              <a:rPr lang="en-US" sz="800" dirty="0">
                <a:solidFill>
                  <a:srgbClr val="000000"/>
                </a:solidFill>
                <a:effectLst/>
                <a:ea typeface="Calibri" panose="020F0502020204030204" pitchFamily="34" charset="0"/>
                <a:cs typeface="Arial" panose="020B0604020202020204" pitchFamily="34" charset="0"/>
              </a:rPr>
              <a:t> </a:t>
            </a:r>
            <a:r>
              <a:rPr lang="en-US" sz="800" spc="-10" dirty="0">
                <a:solidFill>
                  <a:schemeClr val="accent5"/>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a:t>
            </a:r>
            <a:br>
              <a:rPr lang="en-US" sz="800" spc="-10" dirty="0">
                <a:solidFill>
                  <a:schemeClr val="accent5"/>
                </a:solidFill>
              </a:rPr>
            </a:br>
            <a:r>
              <a:rPr lang="en-US" sz="800" spc="-10" dirty="0">
                <a:solidFill>
                  <a:schemeClr val="accent5"/>
                </a:solidFill>
              </a:rPr>
              <a:t>click </a:t>
            </a:r>
            <a:r>
              <a:rPr lang="en-US" sz="800" spc="-10" dirty="0">
                <a:solidFill>
                  <a:schemeClr val="accent1"/>
                </a:solidFill>
                <a:hlinkClick r:id="rId6">
                  <a:extLst>
                    <a:ext uri="{A12FA001-AC4F-418D-AE19-62706E023703}">
                      <ahyp:hlinkClr xmlns:ahyp="http://schemas.microsoft.com/office/drawing/2018/hyperlinkcolor" val="tx"/>
                    </a:ext>
                  </a:extLst>
                </a:hlinkClick>
              </a:rPr>
              <a:t>here</a:t>
            </a:r>
            <a:r>
              <a:rPr lang="en-US" sz="800" spc="-10" dirty="0">
                <a:solidFill>
                  <a:srgbClr val="505050"/>
                </a:solidFill>
              </a:rPr>
              <a:t>.​​</a:t>
            </a:r>
            <a:endParaRPr lang="en-CA" sz="800" spc="-10" dirty="0">
              <a:solidFill>
                <a:srgbClr val="505050"/>
              </a:solidFill>
              <a:highlight>
                <a:srgbClr val="FFFF00"/>
              </a:highlight>
            </a:endParaRPr>
          </a:p>
        </p:txBody>
      </p:sp>
      <p:cxnSp>
        <p:nvCxnSpPr>
          <p:cNvPr id="6" name="Straight Connector 5">
            <a:extLst>
              <a:ext uri="{FF2B5EF4-FFF2-40B4-BE49-F238E27FC236}">
                <a16:creationId xmlns:a16="http://schemas.microsoft.com/office/drawing/2014/main" id="{F66F2E74-57BD-4B76-32EF-CBE4E7ABA894}"/>
              </a:ext>
            </a:extLst>
          </p:cNvPr>
          <p:cNvCxnSpPr>
            <a:cxnSpLocks/>
          </p:cNvCxnSpPr>
          <p:nvPr/>
        </p:nvCxnSpPr>
        <p:spPr>
          <a:xfrm>
            <a:off x="4346982" y="3540766"/>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037173D5-DF0F-4A61-1E0C-79F1997A0B67}"/>
              </a:ext>
            </a:extLst>
          </p:cNvPr>
          <p:cNvSpPr>
            <a:spLocks noGrp="1"/>
          </p:cNvSpPr>
          <p:nvPr>
            <p:ph type="sldNum" sz="quarter" idx="4"/>
          </p:nvPr>
        </p:nvSpPr>
        <p:spPr/>
        <p:txBody>
          <a:bodyPr/>
          <a:lstStyle/>
          <a:p>
            <a:pPr algn="l"/>
            <a:r>
              <a:rPr lang="en-CA"/>
              <a:t>PAGE </a:t>
            </a:r>
            <a:fld id="{16F06BAB-401B-4AF7-A8DB-53485F0763B0}" type="slidenum">
              <a:rPr lang="en-CA" smtClean="0"/>
              <a:pPr algn="l"/>
              <a:t>10</a:t>
            </a:fld>
            <a:endParaRPr lang="en-CA" dirty="0"/>
          </a:p>
        </p:txBody>
      </p:sp>
      <p:pic>
        <p:nvPicPr>
          <p:cNvPr id="15" name="Picture 14">
            <a:extLst>
              <a:ext uri="{FF2B5EF4-FFF2-40B4-BE49-F238E27FC236}">
                <a16:creationId xmlns:a16="http://schemas.microsoft.com/office/drawing/2014/main" id="{ADEC5981-9557-7368-AD0E-EEE75CD026F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16" name="TextBox 15">
            <a:extLst>
              <a:ext uri="{FF2B5EF4-FFF2-40B4-BE49-F238E27FC236}">
                <a16:creationId xmlns:a16="http://schemas.microsoft.com/office/drawing/2014/main" id="{6ACDB8E1-0D14-BDF3-A418-586039F974F6}"/>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225668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DA4DBB-823A-1A5F-4200-F28B449C695C}"/>
              </a:ext>
            </a:extLst>
          </p:cNvPr>
          <p:cNvSpPr/>
          <p:nvPr/>
        </p:nvSpPr>
        <p:spPr>
          <a:xfrm>
            <a:off x="3974400" y="0"/>
            <a:ext cx="3798000" cy="1005840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bject 5">
            <a:extLst>
              <a:ext uri="{FF2B5EF4-FFF2-40B4-BE49-F238E27FC236}">
                <a16:creationId xmlns:a16="http://schemas.microsoft.com/office/drawing/2014/main" id="{9D2177D3-309F-6FD7-7E28-9EDC85C74D20}"/>
              </a:ext>
            </a:extLst>
          </p:cNvPr>
          <p:cNvSpPr txBox="1"/>
          <p:nvPr/>
        </p:nvSpPr>
        <p:spPr>
          <a:xfrm>
            <a:off x="5179575" y="5766776"/>
            <a:ext cx="1562442" cy="316112"/>
          </a:xfrm>
          <a:prstGeom prst="rect">
            <a:avLst/>
          </a:prstGeom>
        </p:spPr>
        <p:txBody>
          <a:bodyPr vert="horz" wrap="square" lIns="0" tIns="8255" rIns="0" bIns="0" rtlCol="0" anchor="ctr">
            <a:spAutoFit/>
          </a:bodyPr>
          <a:lstStyle/>
          <a:p>
            <a:pPr marL="12700" marR="5080"/>
            <a:r>
              <a:rPr lang="en-US" sz="1000" spc="-10">
                <a:solidFill>
                  <a:schemeClr val="accent5"/>
                </a:solidFill>
              </a:rPr>
              <a:t>fewer security incidents with Surface devices.</a:t>
            </a:r>
            <a:r>
              <a:rPr lang="en-US" sz="1000" spc="-10" baseline="30000">
                <a:solidFill>
                  <a:schemeClr val="accent5"/>
                </a:solidFill>
              </a:rPr>
              <a:t>2</a:t>
            </a:r>
            <a:endParaRPr lang="en-US" sz="1000" spc="-10" baseline="30000">
              <a:solidFill>
                <a:schemeClr val="accent5"/>
              </a:solidFill>
              <a:cs typeface="Segoe UI"/>
            </a:endParaRPr>
          </a:p>
        </p:txBody>
      </p:sp>
      <p:sp>
        <p:nvSpPr>
          <p:cNvPr id="30" name="TextBox 29">
            <a:extLst>
              <a:ext uri="{FF2B5EF4-FFF2-40B4-BE49-F238E27FC236}">
                <a16:creationId xmlns:a16="http://schemas.microsoft.com/office/drawing/2014/main" id="{5E3234EB-8D1E-E991-9375-2299DE6FAB7C}"/>
              </a:ext>
            </a:extLst>
          </p:cNvPr>
          <p:cNvSpPr txBox="1"/>
          <p:nvPr/>
        </p:nvSpPr>
        <p:spPr>
          <a:xfrm>
            <a:off x="4238211" y="5694000"/>
            <a:ext cx="1195429" cy="461665"/>
          </a:xfrm>
          <a:prstGeom prst="rect">
            <a:avLst/>
          </a:prstGeom>
        </p:spPr>
        <p:txBody>
          <a:bodyPr wrap="square" rtlCol="0">
            <a:spAutoFit/>
          </a:bodyPr>
          <a:lstStyle/>
          <a:p>
            <a:pPr marL="12700" marR="5080"/>
            <a:r>
              <a:rPr lang="en-US" sz="2400">
                <a:solidFill>
                  <a:schemeClr val="accent5"/>
                </a:solidFill>
                <a:latin typeface="+mj-lt"/>
                <a:ea typeface="Roboto" panose="02000000000000000000" pitchFamily="2" charset="0"/>
              </a:rPr>
              <a:t>34</a:t>
            </a:r>
            <a:r>
              <a:rPr lang="en-US">
                <a:solidFill>
                  <a:schemeClr val="accent5"/>
                </a:solidFill>
                <a:latin typeface="+mj-lt"/>
                <a:ea typeface="Roboto" panose="02000000000000000000" pitchFamily="2" charset="0"/>
              </a:rPr>
              <a:t>%</a:t>
            </a:r>
            <a:endParaRPr lang="en-US" sz="2400">
              <a:solidFill>
                <a:schemeClr val="accent5"/>
              </a:solidFill>
              <a:latin typeface="+mj-lt"/>
              <a:ea typeface="Roboto" panose="02000000000000000000" pitchFamily="2" charset="0"/>
            </a:endParaRPr>
          </a:p>
        </p:txBody>
      </p:sp>
      <p:sp>
        <p:nvSpPr>
          <p:cNvPr id="32" name="object 5">
            <a:extLst>
              <a:ext uri="{FF2B5EF4-FFF2-40B4-BE49-F238E27FC236}">
                <a16:creationId xmlns:a16="http://schemas.microsoft.com/office/drawing/2014/main" id="{888BE5C8-285B-160A-06DF-F69D9BE6A06A}"/>
              </a:ext>
            </a:extLst>
          </p:cNvPr>
          <p:cNvSpPr txBox="1"/>
          <p:nvPr/>
        </p:nvSpPr>
        <p:spPr>
          <a:xfrm>
            <a:off x="5179574" y="6408519"/>
            <a:ext cx="1776639" cy="470000"/>
          </a:xfrm>
          <a:prstGeom prst="rect">
            <a:avLst/>
          </a:prstGeom>
        </p:spPr>
        <p:txBody>
          <a:bodyPr vert="horz" wrap="square" lIns="0" tIns="8255" rIns="0" bIns="0" rtlCol="0" anchor="ctr">
            <a:spAutoFit/>
          </a:bodyPr>
          <a:lstStyle/>
          <a:p>
            <a:pPr marL="12700" marR="5080"/>
            <a:r>
              <a:rPr lang="en-US" sz="1000" spc="-10">
                <a:solidFill>
                  <a:schemeClr val="accent5"/>
                </a:solidFill>
              </a:rPr>
              <a:t>less IT staff time required to deal with security incidents when using Surface devices.</a:t>
            </a:r>
            <a:r>
              <a:rPr lang="en-US" sz="1000" spc="-10" baseline="30000">
                <a:solidFill>
                  <a:schemeClr val="accent5"/>
                </a:solidFill>
              </a:rPr>
              <a:t>2</a:t>
            </a:r>
          </a:p>
        </p:txBody>
      </p:sp>
      <p:sp>
        <p:nvSpPr>
          <p:cNvPr id="33" name="TextBox 32">
            <a:extLst>
              <a:ext uri="{FF2B5EF4-FFF2-40B4-BE49-F238E27FC236}">
                <a16:creationId xmlns:a16="http://schemas.microsoft.com/office/drawing/2014/main" id="{E25AE72F-3A31-E6DF-48B9-C1246FC9B95D}"/>
              </a:ext>
            </a:extLst>
          </p:cNvPr>
          <p:cNvSpPr txBox="1"/>
          <p:nvPr/>
        </p:nvSpPr>
        <p:spPr>
          <a:xfrm>
            <a:off x="4238211" y="6412687"/>
            <a:ext cx="1195429" cy="461665"/>
          </a:xfrm>
          <a:prstGeom prst="rect">
            <a:avLst/>
          </a:prstGeom>
        </p:spPr>
        <p:txBody>
          <a:bodyPr wrap="square" rtlCol="0">
            <a:spAutoFit/>
          </a:bodyPr>
          <a:lstStyle/>
          <a:p>
            <a:pPr marL="12700" marR="5080"/>
            <a:r>
              <a:rPr lang="en-US" sz="2400">
                <a:solidFill>
                  <a:schemeClr val="accent5"/>
                </a:solidFill>
                <a:latin typeface="+mj-lt"/>
                <a:ea typeface="Roboto" panose="02000000000000000000" pitchFamily="2" charset="0"/>
              </a:rPr>
              <a:t>30</a:t>
            </a:r>
            <a:r>
              <a:rPr lang="en-US">
                <a:solidFill>
                  <a:schemeClr val="accent5"/>
                </a:solidFill>
                <a:latin typeface="+mj-lt"/>
                <a:ea typeface="Roboto" panose="02000000000000000000" pitchFamily="2" charset="0"/>
              </a:rPr>
              <a:t>%</a:t>
            </a:r>
            <a:endParaRPr lang="en-US" sz="2400">
              <a:solidFill>
                <a:schemeClr val="accent5"/>
              </a:solidFill>
              <a:latin typeface="+mj-lt"/>
              <a:ea typeface="Roboto" panose="02000000000000000000" pitchFamily="2" charset="0"/>
            </a:endParaRPr>
          </a:p>
        </p:txBody>
      </p:sp>
      <p:sp>
        <p:nvSpPr>
          <p:cNvPr id="7" name="Rectangle 6">
            <a:extLst>
              <a:ext uri="{FF2B5EF4-FFF2-40B4-BE49-F238E27FC236}">
                <a16:creationId xmlns:a16="http://schemas.microsoft.com/office/drawing/2014/main" id="{DA12266D-8030-11EE-2F75-627233A9C16D}"/>
              </a:ext>
            </a:extLst>
          </p:cNvPr>
          <p:cNvSpPr/>
          <p:nvPr/>
        </p:nvSpPr>
        <p:spPr>
          <a:xfrm>
            <a:off x="0" y="2"/>
            <a:ext cx="3798000" cy="10058398"/>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8336D963-A2C9-C682-8B7E-91A6A575C005}"/>
              </a:ext>
            </a:extLst>
          </p:cNvPr>
          <p:cNvSpPr txBox="1"/>
          <p:nvPr/>
        </p:nvSpPr>
        <p:spPr>
          <a:xfrm>
            <a:off x="4257275" y="7258725"/>
            <a:ext cx="3081600" cy="2139047"/>
          </a:xfrm>
          <a:prstGeom prst="rect">
            <a:avLst/>
          </a:prstGeom>
          <a:noFill/>
        </p:spPr>
        <p:txBody>
          <a:bodyPr wrap="square" rtlCol="0" anchor="b">
            <a:spAutoFit/>
          </a:bodyPr>
          <a:lstStyle/>
          <a:p>
            <a:pPr>
              <a:spcAft>
                <a:spcPts val="300"/>
              </a:spcAft>
            </a:pPr>
            <a:r>
              <a:rPr lang="en-US" sz="800" spc="-10" dirty="0">
                <a:solidFill>
                  <a:schemeClr val="accent5"/>
                </a:solidFill>
              </a:rPr>
              <a:t>* Software license required for some features. Sold separately.​</a:t>
            </a:r>
          </a:p>
          <a:p>
            <a:pPr algn="l">
              <a:spcAft>
                <a:spcPts val="300"/>
              </a:spcAft>
            </a:pPr>
            <a:r>
              <a:rPr lang="en-US" sz="800" spc="-10" baseline="30000" dirty="0">
                <a:solidFill>
                  <a:schemeClr val="accent5"/>
                </a:solidFill>
              </a:rPr>
              <a:t>1 </a:t>
            </a:r>
            <a:r>
              <a:rPr lang="en-US" sz="800" spc="-10" dirty="0">
                <a:solidFill>
                  <a:schemeClr val="accent5"/>
                </a:solidFill>
              </a:rPr>
              <a:t>Surface Go and Surface Go 2 use a third-party UEFI and do not support DFCI. For details on Microsoft protection for Surface Go and Go 2, visit </a:t>
            </a:r>
            <a:r>
              <a:rPr lang="en-US" sz="800" u="sng" dirty="0">
                <a:solidFill>
                  <a:schemeClr val="accent1"/>
                </a:solidFill>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https://www.microsoft.com/en us/surface/</a:t>
            </a:r>
            <a:br>
              <a:rPr lang="en-US" sz="800" u="sng" dirty="0">
                <a:solidFill>
                  <a:schemeClr val="accent1"/>
                </a:solidFill>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br>
            <a:r>
              <a:rPr lang="en-US" sz="800" u="sng" dirty="0">
                <a:solidFill>
                  <a:schemeClr val="accent1"/>
                </a:solidFill>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business/surface-go-2</a:t>
            </a:r>
            <a:r>
              <a:rPr lang="en-US" sz="800" dirty="0">
                <a:latin typeface="Segoe UI"/>
                <a:cs typeface="Segoe UI"/>
              </a:rPr>
              <a:t>. </a:t>
            </a:r>
            <a:endParaRPr lang="en-US" sz="800" dirty="0">
              <a:latin typeface="Segoe UI" panose="020B0502040204020203" pitchFamily="34" charset="0"/>
              <a:cs typeface="Segoe UI" panose="020B0502040204020203" pitchFamily="34" charset="0"/>
            </a:endParaRPr>
          </a:p>
          <a:p>
            <a:pPr>
              <a:spcAft>
                <a:spcPts val="300"/>
              </a:spcAft>
            </a:pPr>
            <a:r>
              <a:rPr lang="en-US" sz="800" spc="-10" baseline="30000" dirty="0">
                <a:solidFill>
                  <a:srgbClr val="505050"/>
                </a:solidFill>
              </a:rPr>
              <a:t>2 </a:t>
            </a:r>
            <a:r>
              <a:rPr lang="en-US" sz="800" u="sng" dirty="0">
                <a:solidFill>
                  <a:schemeClr val="accent1"/>
                </a:solidFill>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 Business Value White Paper</a:t>
            </a:r>
            <a:r>
              <a:rPr lang="en-US" sz="800" dirty="0">
                <a:solidFill>
                  <a:schemeClr val="accent5"/>
                </a:solidFill>
                <a:effectLst/>
                <a:ea typeface="Calibri" panose="020F0502020204030204" pitchFamily="34" charset="0"/>
                <a:cs typeface="Arial" panose="020B0604020202020204" pitchFamily="34" charset="0"/>
              </a:rPr>
              <a:t>, </a:t>
            </a:r>
            <a:r>
              <a:rPr lang="en-US" sz="800" spc="-10" dirty="0">
                <a:solidFill>
                  <a:schemeClr val="accent5"/>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a:t>
            </a:r>
            <a:br>
              <a:rPr lang="en-US" sz="800" spc="-10" dirty="0">
                <a:solidFill>
                  <a:schemeClr val="accent5"/>
                </a:solidFill>
              </a:rPr>
            </a:br>
            <a:r>
              <a:rPr lang="en-US" sz="800" spc="-10" dirty="0">
                <a:solidFill>
                  <a:schemeClr val="accent5"/>
                </a:solidFill>
              </a:rPr>
              <a:t>click </a:t>
            </a:r>
            <a:r>
              <a:rPr lang="en-US" sz="800" u="sng" dirty="0">
                <a:solidFill>
                  <a:schemeClr val="accent1"/>
                </a:solidFill>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US" sz="800" spc="-10" dirty="0">
                <a:solidFill>
                  <a:srgbClr val="505050"/>
                </a:solidFill>
              </a:rPr>
              <a:t>.​​</a:t>
            </a:r>
          </a:p>
        </p:txBody>
      </p:sp>
      <p:sp>
        <p:nvSpPr>
          <p:cNvPr id="9" name="TextBox 8">
            <a:extLst>
              <a:ext uri="{FF2B5EF4-FFF2-40B4-BE49-F238E27FC236}">
                <a16:creationId xmlns:a16="http://schemas.microsoft.com/office/drawing/2014/main" id="{9C4DFAAF-09A1-0E2B-D2B0-757703FD4AAD}"/>
              </a:ext>
            </a:extLst>
          </p:cNvPr>
          <p:cNvSpPr txBox="1"/>
          <p:nvPr/>
        </p:nvSpPr>
        <p:spPr>
          <a:xfrm>
            <a:off x="458926" y="4287284"/>
            <a:ext cx="3007939" cy="1369606"/>
          </a:xfrm>
          <a:prstGeom prst="rect">
            <a:avLst/>
          </a:prstGeom>
          <a:noFill/>
        </p:spPr>
        <p:txBody>
          <a:bodyPr wrap="square" lIns="91440" tIns="45720" rIns="91440" bIns="45720" rtlCol="0" anchor="t">
            <a:spAutoFit/>
          </a:bodyPr>
          <a:lstStyle/>
          <a:p>
            <a:r>
              <a:rPr lang="en-US" sz="1300" spc="-10">
                <a:solidFill>
                  <a:schemeClr val="accent5"/>
                </a:solidFill>
                <a:latin typeface="Segoe UI Semibold"/>
                <a:cs typeface="Segoe UI Semibold"/>
              </a:rPr>
              <a:t>“The sophistication of biometric authentication through Windows Hello facial recognition, as we have seen with Surface, is absolutely market-leading.” </a:t>
            </a:r>
            <a:endParaRPr lang="en-US" sz="1300" spc="-10">
              <a:solidFill>
                <a:schemeClr val="accent5"/>
              </a:solidFill>
              <a:latin typeface="Segoe UI Semibold" panose="020B0702040204020203" pitchFamily="34" charset="0"/>
              <a:cs typeface="Segoe UI Semibold" panose="020B0702040204020203" pitchFamily="34" charset="0"/>
            </a:endParaRPr>
          </a:p>
          <a:p>
            <a:pPr>
              <a:spcBef>
                <a:spcPts val="600"/>
              </a:spcBef>
            </a:pPr>
            <a:r>
              <a:rPr lang="en-US" sz="1300" spc="-10">
                <a:solidFill>
                  <a:schemeClr val="accent5"/>
                </a:solidFill>
                <a:latin typeface="Segoe UI Semibold"/>
                <a:cs typeface="Segoe UI Semibold"/>
              </a:rPr>
              <a:t>– Mashreq</a:t>
            </a:r>
          </a:p>
        </p:txBody>
      </p:sp>
      <p:sp>
        <p:nvSpPr>
          <p:cNvPr id="13" name="TextBox 12">
            <a:extLst>
              <a:ext uri="{FF2B5EF4-FFF2-40B4-BE49-F238E27FC236}">
                <a16:creationId xmlns:a16="http://schemas.microsoft.com/office/drawing/2014/main" id="{A5A5FAAE-927E-BB5F-39A9-8137D2D24F18}"/>
              </a:ext>
            </a:extLst>
          </p:cNvPr>
          <p:cNvSpPr txBox="1"/>
          <p:nvPr/>
        </p:nvSpPr>
        <p:spPr>
          <a:xfrm>
            <a:off x="447108" y="5984785"/>
            <a:ext cx="2911687" cy="830997"/>
          </a:xfrm>
          <a:prstGeom prst="rect">
            <a:avLst/>
          </a:prstGeom>
          <a:noFill/>
        </p:spPr>
        <p:txBody>
          <a:bodyPr wrap="square" rtlCol="0" anchor="b">
            <a:spAutoFit/>
          </a:bodyPr>
          <a:lstStyle/>
          <a:p>
            <a:pPr>
              <a:defRPr/>
            </a:pPr>
            <a:r>
              <a:rPr lang="en-US" sz="2400">
                <a:solidFill>
                  <a:schemeClr val="accent5"/>
                </a:solidFill>
                <a:latin typeface="+mj-lt"/>
                <a:ea typeface="Roboto" panose="02000000000000000000" pitchFamily="2" charset="0"/>
                <a:cs typeface="Roboto" panose="02000000000000000000" pitchFamily="2" charset="0"/>
              </a:rPr>
              <a:t>Firmware that’s locked down</a:t>
            </a:r>
            <a:endParaRPr lang="en-US" sz="2400" baseline="30000">
              <a:solidFill>
                <a:schemeClr val="accent5"/>
              </a:solidFill>
              <a:latin typeface="+mj-lt"/>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5C46216F-76C0-456B-B00B-E1B926D22605}"/>
              </a:ext>
            </a:extLst>
          </p:cNvPr>
          <p:cNvSpPr txBox="1"/>
          <p:nvPr/>
        </p:nvSpPr>
        <p:spPr>
          <a:xfrm>
            <a:off x="458927" y="7100593"/>
            <a:ext cx="2988000" cy="2308324"/>
          </a:xfrm>
          <a:prstGeom prst="rect">
            <a:avLst/>
          </a:prstGeom>
          <a:noFill/>
        </p:spPr>
        <p:txBody>
          <a:bodyPr wrap="square" lIns="91440" tIns="45720" rIns="91440" bIns="45720" rtlCol="0" anchor="t">
            <a:spAutoFit/>
          </a:bodyPr>
          <a:lstStyle/>
          <a:p>
            <a:r>
              <a:rPr lang="en-US" sz="1200" spc="-10" dirty="0">
                <a:solidFill>
                  <a:schemeClr val="accent5"/>
                </a:solidFill>
              </a:rPr>
              <a:t>Surface devices proactively block threats by eliminating a key external access point to firmware through the Unified Extensible Firmware Interface (UEFI). The Microsoft-built UEFI is accessible by Windows Update, reducing the risk of external access to the firmware.  </a:t>
            </a:r>
          </a:p>
          <a:p>
            <a:endParaRPr lang="en-US" sz="1200" spc="-10" dirty="0">
              <a:solidFill>
                <a:schemeClr val="accent5"/>
              </a:solidFill>
              <a:cs typeface="Segoe UI"/>
            </a:endParaRPr>
          </a:p>
          <a:p>
            <a:r>
              <a:rPr lang="en-US" sz="1200" spc="-10" dirty="0">
                <a:solidFill>
                  <a:schemeClr val="accent5"/>
                </a:solidFill>
              </a:rPr>
              <a:t>The Microsoft UEFI together with the </a:t>
            </a:r>
            <a:r>
              <a:rPr lang="en-US" sz="1200" spc="-10" dirty="0">
                <a:solidFill>
                  <a:schemeClr val="accent5"/>
                </a:solidFill>
                <a:latin typeface="Segoe UI Semibold"/>
                <a:cs typeface="Segoe UI Semibold"/>
              </a:rPr>
              <a:t>Device Firmware Configuration Interface (DFCI) </a:t>
            </a:r>
            <a:r>
              <a:rPr lang="en-US" sz="1200" spc="-10" dirty="0">
                <a:solidFill>
                  <a:schemeClr val="accent5"/>
                </a:solidFill>
                <a:latin typeface="Segoe UI"/>
                <a:cs typeface="Segoe UI"/>
              </a:rPr>
              <a:t>allows for more granular control of firmware through Microsoft Intune.*</a:t>
            </a:r>
            <a:endParaRPr lang="en-US" sz="1200" spc="-10" dirty="0">
              <a:solidFill>
                <a:schemeClr val="accent5"/>
              </a:solidFill>
              <a:cs typeface="Segoe UI"/>
            </a:endParaRPr>
          </a:p>
        </p:txBody>
      </p:sp>
      <p:cxnSp>
        <p:nvCxnSpPr>
          <p:cNvPr id="2" name="Straight Connector 1">
            <a:extLst>
              <a:ext uri="{FF2B5EF4-FFF2-40B4-BE49-F238E27FC236}">
                <a16:creationId xmlns:a16="http://schemas.microsoft.com/office/drawing/2014/main" id="{7B91B7C0-1BC2-57D3-6BEF-8BD480FF9AB1}"/>
              </a:ext>
            </a:extLst>
          </p:cNvPr>
          <p:cNvCxnSpPr>
            <a:cxnSpLocks/>
          </p:cNvCxnSpPr>
          <p:nvPr/>
        </p:nvCxnSpPr>
        <p:spPr>
          <a:xfrm>
            <a:off x="4346982" y="7116826"/>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8CEB4C8-338F-115A-3FCF-5E329915A65B}"/>
              </a:ext>
            </a:extLst>
          </p:cNvPr>
          <p:cNvSpPr txBox="1"/>
          <p:nvPr/>
        </p:nvSpPr>
        <p:spPr>
          <a:xfrm>
            <a:off x="458926" y="731222"/>
            <a:ext cx="3081600" cy="3231654"/>
          </a:xfrm>
          <a:prstGeom prst="rect">
            <a:avLst/>
          </a:prstGeom>
          <a:noFill/>
        </p:spPr>
        <p:txBody>
          <a:bodyPr wrap="square" lIns="91440" tIns="45720" rIns="91440" bIns="45720" rtlCol="0" anchor="b">
            <a:spAutoFit/>
          </a:bodyPr>
          <a:lstStyle/>
          <a:p>
            <a:r>
              <a:rPr lang="en-US" sz="1200" spc="-10" dirty="0">
                <a:solidFill>
                  <a:schemeClr val="accent5"/>
                </a:solidFill>
                <a:latin typeface="Segoe UI Semibold"/>
                <a:cs typeface="Segoe UI Semibold"/>
              </a:rPr>
              <a:t>Windows Update</a:t>
            </a:r>
            <a:r>
              <a:rPr lang="en-US" sz="1200" spc="-10" dirty="0">
                <a:solidFill>
                  <a:schemeClr val="accent5"/>
                </a:solidFill>
              </a:rPr>
              <a:t> manages roll-out and update of firmware, software, and drivers. End-to-end protection ensures only approved content is installed.  </a:t>
            </a:r>
            <a:endParaRPr lang="en-US" sz="1200" spc="-10" dirty="0">
              <a:solidFill>
                <a:schemeClr val="accent5"/>
              </a:solidFill>
              <a:cs typeface="Segoe UI"/>
            </a:endParaRPr>
          </a:p>
          <a:p>
            <a:endParaRPr lang="en-US" sz="1200" spc="-10" dirty="0">
              <a:solidFill>
                <a:schemeClr val="accent5"/>
              </a:solidFill>
            </a:endParaRPr>
          </a:p>
          <a:p>
            <a:r>
              <a:rPr lang="en-US" sz="1200" spc="-10" dirty="0">
                <a:solidFill>
                  <a:schemeClr val="accent5"/>
                </a:solidFill>
              </a:rPr>
              <a:t>The ability to manage device security remotely can mean huge time savings for your IT team, reducing the possibility of firmware or ransomware attacks, and remediating problems before they get</a:t>
            </a:r>
          </a:p>
          <a:p>
            <a:r>
              <a:rPr lang="en-US" sz="1200" spc="-10" dirty="0">
                <a:solidFill>
                  <a:schemeClr val="accent5"/>
                </a:solidFill>
              </a:rPr>
              <a:t>too far. </a:t>
            </a:r>
            <a:endParaRPr lang="en-CA" sz="1200" spc="-10" dirty="0">
              <a:solidFill>
                <a:schemeClr val="accent5"/>
              </a:solidFill>
            </a:endParaRPr>
          </a:p>
          <a:p>
            <a:endParaRPr lang="en-US" sz="1200" spc="-10" dirty="0">
              <a:solidFill>
                <a:schemeClr val="accent5"/>
              </a:solidFill>
            </a:endParaRPr>
          </a:p>
          <a:p>
            <a:r>
              <a:rPr lang="en-US" sz="1200" spc="-10" dirty="0">
                <a:solidFill>
                  <a:schemeClr val="accent5"/>
                </a:solidFill>
              </a:rPr>
              <a:t>Working alongside Microsoft Intune,* </a:t>
            </a:r>
            <a:r>
              <a:rPr lang="en-US" sz="1200" spc="-10" dirty="0">
                <a:solidFill>
                  <a:schemeClr val="accent5"/>
                </a:solidFill>
                <a:latin typeface="Segoe UI Semibold"/>
                <a:cs typeface="Segoe UI Semibold"/>
              </a:rPr>
              <a:t>Windows Autopilot</a:t>
            </a:r>
            <a:r>
              <a:rPr lang="en-US" sz="1200" spc="-10" dirty="0">
                <a:solidFill>
                  <a:schemeClr val="accent5"/>
                </a:solidFill>
              </a:rPr>
              <a:t> saves more time by streamlining secure remote deployment, preconfiguring new devices with the required security settings and policies.</a:t>
            </a:r>
          </a:p>
        </p:txBody>
      </p:sp>
      <p:cxnSp>
        <p:nvCxnSpPr>
          <p:cNvPr id="6" name="Straight Connector 5">
            <a:extLst>
              <a:ext uri="{FF2B5EF4-FFF2-40B4-BE49-F238E27FC236}">
                <a16:creationId xmlns:a16="http://schemas.microsoft.com/office/drawing/2014/main" id="{670730B7-AD40-8AA7-C039-8824959E41D7}"/>
              </a:ext>
            </a:extLst>
          </p:cNvPr>
          <p:cNvCxnSpPr>
            <a:cxnSpLocks/>
          </p:cNvCxnSpPr>
          <p:nvPr/>
        </p:nvCxnSpPr>
        <p:spPr>
          <a:xfrm>
            <a:off x="531907" y="4125080"/>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E05CEF-D182-22AF-3D7D-4727FC81CCB7}"/>
              </a:ext>
            </a:extLst>
          </p:cNvPr>
          <p:cNvCxnSpPr>
            <a:cxnSpLocks/>
          </p:cNvCxnSpPr>
          <p:nvPr/>
        </p:nvCxnSpPr>
        <p:spPr>
          <a:xfrm>
            <a:off x="531907" y="5819094"/>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64650F-97CB-DF00-D273-1596B91DDF4D}"/>
              </a:ext>
            </a:extLst>
          </p:cNvPr>
          <p:cNvSpPr txBox="1"/>
          <p:nvPr/>
        </p:nvSpPr>
        <p:spPr>
          <a:xfrm>
            <a:off x="4257275" y="3233179"/>
            <a:ext cx="2988000" cy="1938992"/>
          </a:xfrm>
          <a:prstGeom prst="rect">
            <a:avLst/>
          </a:prstGeom>
          <a:noFill/>
        </p:spPr>
        <p:txBody>
          <a:bodyPr wrap="square" lIns="91440" tIns="45720" rIns="91440" bIns="45720" rtlCol="0" anchor="t">
            <a:spAutoFit/>
          </a:bodyPr>
          <a:lstStyle/>
          <a:p>
            <a:r>
              <a:rPr lang="en-US" sz="1200" spc="-10" dirty="0">
                <a:solidFill>
                  <a:schemeClr val="accent5"/>
                </a:solidFill>
                <a:latin typeface="Segoe UI"/>
                <a:cs typeface="Segoe UI"/>
              </a:rPr>
              <a:t>DFCI</a:t>
            </a:r>
            <a:r>
              <a:rPr lang="en-US" sz="1200" spc="-10" dirty="0">
                <a:solidFill>
                  <a:schemeClr val="accent5"/>
                </a:solidFill>
                <a:latin typeface="Segoe UI Semibold"/>
                <a:cs typeface="Segoe UI Semibold"/>
              </a:rPr>
              <a:t> </a:t>
            </a:r>
            <a:r>
              <a:rPr lang="en-US" sz="1200" spc="-10" dirty="0">
                <a:solidFill>
                  <a:schemeClr val="accent5"/>
                </a:solidFill>
                <a:latin typeface="Segoe UI"/>
                <a:cs typeface="Segoe UI"/>
              </a:rPr>
              <a:t>reduces</a:t>
            </a:r>
            <a:r>
              <a:rPr lang="en-US" sz="1200" spc="-10" dirty="0">
                <a:solidFill>
                  <a:schemeClr val="accent5"/>
                </a:solidFill>
              </a:rPr>
              <a:t> the attack surface by disabling unnecessary hardware components and removes the dependency on the local UEFI (BIOS) password. DFCI provides the ability to lock down the boot options to prevent users from booting into another OS, and security updates running in the background provide ongoing, up-to-date protection against the latest threats.</a:t>
            </a:r>
            <a:endParaRPr lang="en-US" sz="1200" spc="-10" dirty="0">
              <a:solidFill>
                <a:schemeClr val="accent5"/>
              </a:solidFill>
              <a:cs typeface="Segoe UI"/>
            </a:endParaRPr>
          </a:p>
        </p:txBody>
      </p:sp>
      <p:cxnSp>
        <p:nvCxnSpPr>
          <p:cNvPr id="10" name="Straight Connector 9">
            <a:extLst>
              <a:ext uri="{FF2B5EF4-FFF2-40B4-BE49-F238E27FC236}">
                <a16:creationId xmlns:a16="http://schemas.microsoft.com/office/drawing/2014/main" id="{D60EC7F2-CE66-069A-70FB-0C07763082B4}"/>
              </a:ext>
            </a:extLst>
          </p:cNvPr>
          <p:cNvCxnSpPr>
            <a:cxnSpLocks/>
          </p:cNvCxnSpPr>
          <p:nvPr/>
        </p:nvCxnSpPr>
        <p:spPr>
          <a:xfrm>
            <a:off x="4346982" y="5461943"/>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E81B4B-ADDC-1747-1316-8550825880B0}"/>
              </a:ext>
            </a:extLst>
          </p:cNvPr>
          <p:cNvPicPr>
            <a:picLocks noChangeAspect="1"/>
          </p:cNvPicPr>
          <p:nvPr/>
        </p:nvPicPr>
        <p:blipFill rotWithShape="1">
          <a:blip r:embed="rId5">
            <a:extLst>
              <a:ext uri="{28A0092B-C50C-407E-A947-70E740481C1C}">
                <a14:useLocalDpi xmlns:a14="http://schemas.microsoft.com/office/drawing/2010/main" val="0"/>
              </a:ext>
            </a:extLst>
          </a:blip>
          <a:srcRect l="19693" r="17705"/>
          <a:stretch/>
        </p:blipFill>
        <p:spPr>
          <a:xfrm>
            <a:off x="4181091" y="268484"/>
            <a:ext cx="3165316" cy="2843277"/>
          </a:xfrm>
          <a:prstGeom prst="rect">
            <a:avLst/>
          </a:prstGeom>
        </p:spPr>
      </p:pic>
      <p:sp>
        <p:nvSpPr>
          <p:cNvPr id="15" name="Slide Number Placeholder 14">
            <a:extLst>
              <a:ext uri="{FF2B5EF4-FFF2-40B4-BE49-F238E27FC236}">
                <a16:creationId xmlns:a16="http://schemas.microsoft.com/office/drawing/2014/main" id="{E5449138-746E-F6D5-F888-46C84533E7D9}"/>
              </a:ext>
            </a:extLst>
          </p:cNvPr>
          <p:cNvSpPr>
            <a:spLocks noGrp="1"/>
          </p:cNvSpPr>
          <p:nvPr>
            <p:ph type="sldNum" sz="quarter" idx="4"/>
          </p:nvPr>
        </p:nvSpPr>
        <p:spPr/>
        <p:txBody>
          <a:bodyPr/>
          <a:lstStyle/>
          <a:p>
            <a:pPr algn="l"/>
            <a:r>
              <a:rPr lang="en-CA"/>
              <a:t>PAGE </a:t>
            </a:r>
            <a:fld id="{16F06BAB-401B-4AF7-A8DB-53485F0763B0}" type="slidenum">
              <a:rPr lang="en-CA" smtClean="0"/>
              <a:pPr algn="l"/>
              <a:t>11</a:t>
            </a:fld>
            <a:endParaRPr lang="en-CA" dirty="0"/>
          </a:p>
        </p:txBody>
      </p:sp>
      <p:pic>
        <p:nvPicPr>
          <p:cNvPr id="18" name="Picture 17">
            <a:extLst>
              <a:ext uri="{FF2B5EF4-FFF2-40B4-BE49-F238E27FC236}">
                <a16:creationId xmlns:a16="http://schemas.microsoft.com/office/drawing/2014/main" id="{A74E217E-BC10-57FB-B717-F3305FD8A4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20" name="TextBox 19">
            <a:extLst>
              <a:ext uri="{FF2B5EF4-FFF2-40B4-BE49-F238E27FC236}">
                <a16:creationId xmlns:a16="http://schemas.microsoft.com/office/drawing/2014/main" id="{E0BDE826-D8BE-EBDA-E37B-F79B910A6E96}"/>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3108400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0DE0AE-1C36-D487-178D-F1DF9F3237B4}"/>
              </a:ext>
            </a:extLst>
          </p:cNvPr>
          <p:cNvSpPr/>
          <p:nvPr/>
        </p:nvSpPr>
        <p:spPr>
          <a:xfrm>
            <a:off x="3974400" y="8337410"/>
            <a:ext cx="3798000" cy="1720989"/>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18DA4DBB-823A-1A5F-4200-F28B449C695C}"/>
              </a:ext>
            </a:extLst>
          </p:cNvPr>
          <p:cNvSpPr/>
          <p:nvPr/>
        </p:nvSpPr>
        <p:spPr>
          <a:xfrm>
            <a:off x="3974400" y="-1"/>
            <a:ext cx="3798000" cy="8171822"/>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A12266D-8030-11EE-2F75-627233A9C16D}"/>
              </a:ext>
            </a:extLst>
          </p:cNvPr>
          <p:cNvSpPr/>
          <p:nvPr/>
        </p:nvSpPr>
        <p:spPr>
          <a:xfrm>
            <a:off x="0" y="0"/>
            <a:ext cx="3798000" cy="100584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4FAA9D0A-CAAB-AA46-3DCD-FE7E1AE6379C}"/>
              </a:ext>
            </a:extLst>
          </p:cNvPr>
          <p:cNvSpPr txBox="1"/>
          <p:nvPr/>
        </p:nvSpPr>
        <p:spPr>
          <a:xfrm>
            <a:off x="444838" y="543963"/>
            <a:ext cx="2859829" cy="1200329"/>
          </a:xfrm>
          <a:prstGeom prst="rect">
            <a:avLst/>
          </a:prstGeom>
          <a:noFill/>
        </p:spPr>
        <p:txBody>
          <a:bodyPr wrap="square" lIns="91440" tIns="45720" rIns="91440" bIns="45720" rtlCol="0" anchor="b">
            <a:spAutoFit/>
          </a:bodyPr>
          <a:lstStyle/>
          <a:p>
            <a:pPr>
              <a:defRPr/>
            </a:pPr>
            <a:r>
              <a:rPr lang="en-US" sz="2400" dirty="0">
                <a:solidFill>
                  <a:schemeClr val="accent5"/>
                </a:solidFill>
                <a:latin typeface="+mj-lt"/>
                <a:ea typeface="Roboto"/>
                <a:cs typeface="Roboto"/>
              </a:rPr>
              <a:t>Powerful Windows 11 security enabled by default</a:t>
            </a:r>
            <a:endParaRPr lang="en-US" sz="2400" dirty="0">
              <a:solidFill>
                <a:schemeClr val="accent5"/>
              </a:solidFill>
              <a:latin typeface="+mj-lt"/>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C794A327-1D15-9BF2-AC4B-77F59BB92F0D}"/>
              </a:ext>
            </a:extLst>
          </p:cNvPr>
          <p:cNvSpPr txBox="1"/>
          <p:nvPr/>
        </p:nvSpPr>
        <p:spPr>
          <a:xfrm>
            <a:off x="453884" y="2029103"/>
            <a:ext cx="3007939" cy="3416320"/>
          </a:xfrm>
          <a:prstGeom prst="rect">
            <a:avLst/>
          </a:prstGeom>
          <a:noFill/>
        </p:spPr>
        <p:txBody>
          <a:bodyPr wrap="square" lIns="91440" tIns="45720" rIns="91440" bIns="45720" rtlCol="0" anchor="t">
            <a:spAutoFit/>
          </a:bodyPr>
          <a:lstStyle/>
          <a:p>
            <a:r>
              <a:rPr lang="en-US" sz="1200" spc="-10">
                <a:solidFill>
                  <a:schemeClr val="accent5"/>
                </a:solidFill>
              </a:rPr>
              <a:t>Surface devices with Windows 11 include a new set of hardware security features enabled right out of the box. </a:t>
            </a:r>
            <a:r>
              <a:rPr lang="en-US" sz="1200" spc="-10">
                <a:solidFill>
                  <a:schemeClr val="accent5"/>
                </a:solidFill>
                <a:latin typeface="Segoe UI Semibold"/>
                <a:cs typeface="Segoe UI Semibold"/>
              </a:rPr>
              <a:t>Virtualization-based security (VBS) </a:t>
            </a:r>
            <a:r>
              <a:rPr lang="en-US" sz="1200" spc="-10">
                <a:solidFill>
                  <a:schemeClr val="accent5"/>
                </a:solidFill>
              </a:rPr>
              <a:t>and </a:t>
            </a:r>
            <a:r>
              <a:rPr lang="en-US" sz="1200" spc="-10">
                <a:solidFill>
                  <a:schemeClr val="accent5"/>
                </a:solidFill>
                <a:latin typeface="Segoe UI Semibold"/>
                <a:cs typeface="Segoe UI Semibold"/>
              </a:rPr>
              <a:t>Hypervisor-enforced Code Integrity (HVCI)</a:t>
            </a:r>
            <a:r>
              <a:rPr lang="en-US" sz="1200" spc="-10">
                <a:solidFill>
                  <a:schemeClr val="accent5"/>
                </a:solidFill>
              </a:rPr>
              <a:t>, also known as </a:t>
            </a:r>
            <a:r>
              <a:rPr lang="en-US" sz="1200" spc="-10">
                <a:solidFill>
                  <a:schemeClr val="accent5"/>
                </a:solidFill>
                <a:latin typeface="Segoe UI Semibold"/>
                <a:cs typeface="Segoe UI Semibold"/>
              </a:rPr>
              <a:t>memory integrity,</a:t>
            </a:r>
            <a:r>
              <a:rPr lang="en-US" sz="1200" spc="-10">
                <a:solidFill>
                  <a:schemeClr val="accent5"/>
                </a:solidFill>
              </a:rPr>
              <a:t> are designed to build a foundation even stronger and more resilient to attacks. VBS and HVCI work in tandem to provide better protection against common and sophisticated malware, performing sensitive security operations in an isolated environment. By checking code executions before they start, VBS and HVCI prevent malware from making its way to the system memory. If a threat gains access to system resources, the HVCI can limit and contain the malware's effects. </a:t>
            </a:r>
          </a:p>
        </p:txBody>
      </p:sp>
      <p:sp>
        <p:nvSpPr>
          <p:cNvPr id="18" name="TextBox 17">
            <a:extLst>
              <a:ext uri="{FF2B5EF4-FFF2-40B4-BE49-F238E27FC236}">
                <a16:creationId xmlns:a16="http://schemas.microsoft.com/office/drawing/2014/main" id="{8806AADF-0B84-88D7-D4E9-93CC4717A5E5}"/>
              </a:ext>
            </a:extLst>
          </p:cNvPr>
          <p:cNvSpPr txBox="1"/>
          <p:nvPr/>
        </p:nvSpPr>
        <p:spPr>
          <a:xfrm>
            <a:off x="4254003" y="591338"/>
            <a:ext cx="3007939" cy="7109639"/>
          </a:xfrm>
          <a:prstGeom prst="rect">
            <a:avLst/>
          </a:prstGeom>
          <a:noFill/>
        </p:spPr>
        <p:txBody>
          <a:bodyPr wrap="square" lIns="91440" tIns="45720" rIns="91440" bIns="45720" rtlCol="0" anchor="t">
            <a:spAutoFit/>
          </a:bodyPr>
          <a:lstStyle/>
          <a:p>
            <a:r>
              <a:rPr lang="en-US" sz="1200" spc="-10" dirty="0">
                <a:solidFill>
                  <a:schemeClr val="accent5"/>
                </a:solidFill>
              </a:rPr>
              <a:t>We ship Surface devices with Windows 11 from the factory with </a:t>
            </a:r>
            <a:r>
              <a:rPr lang="en-US" sz="1200" spc="-10" dirty="0">
                <a:solidFill>
                  <a:schemeClr val="accent5"/>
                </a:solidFill>
                <a:latin typeface="Segoe UI Semibold"/>
                <a:cs typeface="Segoe UI Semibold"/>
              </a:rPr>
              <a:t>security features enabled</a:t>
            </a:r>
            <a:r>
              <a:rPr lang="en-US" sz="1200" spc="-10" dirty="0">
                <a:solidFill>
                  <a:schemeClr val="accent5"/>
                </a:solidFill>
              </a:rPr>
              <a:t>. That helps security and business leaders normalize security-centric behaviors within your organization, satisfying the need for accountability across your teams. </a:t>
            </a:r>
          </a:p>
          <a:p>
            <a:endParaRPr lang="en-US" sz="1200" spc="-10" dirty="0">
              <a:solidFill>
                <a:schemeClr val="accent5"/>
              </a:solidFill>
            </a:endParaRPr>
          </a:p>
          <a:p>
            <a:r>
              <a:rPr lang="en-US" sz="1200" spc="-10" dirty="0">
                <a:solidFill>
                  <a:schemeClr val="accent5"/>
                </a:solidFill>
              </a:rPr>
              <a:t>Even before signing in with a variety of biometric options to avoid passwords and PINs, </a:t>
            </a:r>
            <a:r>
              <a:rPr lang="en-US" sz="1200" spc="-10" dirty="0">
                <a:solidFill>
                  <a:schemeClr val="accent5"/>
                </a:solidFill>
                <a:latin typeface="Segoe UI Semibold"/>
                <a:cs typeface="Segoe UI Semibold"/>
              </a:rPr>
              <a:t>Secure Boot helps </a:t>
            </a:r>
            <a:r>
              <a:rPr lang="en-US" sz="1200" spc="-10" dirty="0">
                <a:solidFill>
                  <a:schemeClr val="accent5"/>
                </a:solidFill>
              </a:rPr>
              <a:t>ensure firmware is as genuine as it was when it left the factory. Together, Secure Boot and Trusted Boot prevent malware and corrupted components from loading during startup.</a:t>
            </a:r>
            <a:endParaRPr lang="en-US" sz="1200" spc="-10" dirty="0">
              <a:solidFill>
                <a:schemeClr val="accent5"/>
              </a:solidFill>
              <a:cs typeface="Segoe UI"/>
            </a:endParaRPr>
          </a:p>
          <a:p>
            <a:endParaRPr lang="en-US" sz="1200" spc="-10" dirty="0">
              <a:solidFill>
                <a:schemeClr val="accent5"/>
              </a:solidFill>
            </a:endParaRPr>
          </a:p>
          <a:p>
            <a:r>
              <a:rPr lang="en-US" sz="1200" spc="-10" dirty="0">
                <a:solidFill>
                  <a:schemeClr val="accent5"/>
                </a:solidFill>
              </a:rPr>
              <a:t>After startup, </a:t>
            </a:r>
            <a:r>
              <a:rPr lang="en-US" sz="1200" spc="-10" dirty="0">
                <a:solidFill>
                  <a:schemeClr val="accent5"/>
                </a:solidFill>
                <a:latin typeface="Segoe UI Semibold"/>
                <a:cs typeface="Segoe UI Semibold"/>
              </a:rPr>
              <a:t>BitLocker </a:t>
            </a:r>
            <a:r>
              <a:rPr lang="en-US" sz="1200" spc="-10" dirty="0">
                <a:solidFill>
                  <a:schemeClr val="accent5"/>
                </a:solidFill>
              </a:rPr>
              <a:t>encryption helps render data inaccessible even on lost, stolen, or inappropriately decommissioned devices. </a:t>
            </a:r>
            <a:endParaRPr lang="en-US" sz="1200" spc="-10" dirty="0">
              <a:solidFill>
                <a:schemeClr val="accent5"/>
              </a:solidFill>
              <a:cs typeface="Segoe UI"/>
            </a:endParaRPr>
          </a:p>
          <a:p>
            <a:endParaRPr lang="en-US" sz="1200" spc="-10" dirty="0">
              <a:solidFill>
                <a:schemeClr val="accent5"/>
              </a:solidFill>
            </a:endParaRPr>
          </a:p>
          <a:p>
            <a:r>
              <a:rPr lang="en-US" sz="1200" spc="-10" dirty="0">
                <a:solidFill>
                  <a:schemeClr val="accent5"/>
                </a:solidFill>
              </a:rPr>
              <a:t>Robust cybersecurity means evolving from simply maintaining protection to being resilient against current and evolving threats. Cyber resilience is an organizational effort that demands accountability from everyone. Organizations need an integrated approach—with security built into every layer, from chip to cloud—to ensure people and data are protected wherever they work. </a:t>
            </a:r>
            <a:endParaRPr lang="en-US" sz="1200" spc="-10" dirty="0">
              <a:solidFill>
                <a:schemeClr val="accent5"/>
              </a:solidFill>
              <a:cs typeface="Segoe UI"/>
            </a:endParaRPr>
          </a:p>
          <a:p>
            <a:endParaRPr lang="en-US" sz="1200" spc="-10" dirty="0">
              <a:solidFill>
                <a:schemeClr val="accent5"/>
              </a:solidFill>
            </a:endParaRPr>
          </a:p>
          <a:p>
            <a:r>
              <a:rPr lang="en-US" sz="1200" spc="-10" dirty="0">
                <a:solidFill>
                  <a:schemeClr val="accent5"/>
                </a:solidFill>
              </a:rPr>
              <a:t>Want to learn more about the integrated, cyber-resilient solutions designed by Microsoft and built into Surface,</a:t>
            </a:r>
            <a:endParaRPr lang="en-US" sz="1200" spc="-10" dirty="0">
              <a:solidFill>
                <a:schemeClr val="accent5"/>
              </a:solidFill>
              <a:cs typeface="Segoe UI"/>
            </a:endParaRPr>
          </a:p>
          <a:p>
            <a:r>
              <a:rPr lang="en-US" sz="1200" spc="-10" dirty="0">
                <a:solidFill>
                  <a:schemeClr val="accent5"/>
                </a:solidFill>
              </a:rPr>
              <a:t>Windows 11, and Microsoft 365?</a:t>
            </a:r>
            <a:endParaRPr lang="en-US" sz="1200" spc="-10" dirty="0">
              <a:solidFill>
                <a:schemeClr val="accent5"/>
              </a:solidFill>
              <a:cs typeface="Segoe UI"/>
            </a:endParaRPr>
          </a:p>
          <a:p>
            <a:r>
              <a:rPr lang="en-US" sz="1200" spc="-10" dirty="0">
                <a:solidFill>
                  <a:schemeClr val="accent5"/>
                </a:solidFill>
              </a:rPr>
              <a:t>Contact your representative today.</a:t>
            </a:r>
            <a:endParaRPr lang="en-US" sz="1200" spc="-10" dirty="0">
              <a:solidFill>
                <a:schemeClr val="accent5"/>
              </a:solidFill>
              <a:latin typeface="Segoe UI Semibold"/>
              <a:cs typeface="Segoe UI Semibold"/>
            </a:endParaRPr>
          </a:p>
        </p:txBody>
      </p:sp>
      <p:sp>
        <p:nvSpPr>
          <p:cNvPr id="10" name="object 5">
            <a:extLst>
              <a:ext uri="{FF2B5EF4-FFF2-40B4-BE49-F238E27FC236}">
                <a16:creationId xmlns:a16="http://schemas.microsoft.com/office/drawing/2014/main" id="{228575E5-21AD-60B8-7B1F-0E03AD48B32F}"/>
              </a:ext>
            </a:extLst>
          </p:cNvPr>
          <p:cNvSpPr txBox="1"/>
          <p:nvPr/>
        </p:nvSpPr>
        <p:spPr>
          <a:xfrm>
            <a:off x="1261929" y="5869939"/>
            <a:ext cx="2158603" cy="623889"/>
          </a:xfrm>
          <a:prstGeom prst="rect">
            <a:avLst/>
          </a:prstGeom>
        </p:spPr>
        <p:txBody>
          <a:bodyPr vert="horz" wrap="square" lIns="0" tIns="8255" rIns="0" bIns="0" rtlCol="0" anchor="ctr">
            <a:spAutoFit/>
          </a:bodyPr>
          <a:lstStyle/>
          <a:p>
            <a:pPr marL="12700" marR="5080"/>
            <a:r>
              <a:rPr lang="en-US" sz="1000" spc="-10">
                <a:solidFill>
                  <a:schemeClr val="accent5"/>
                </a:solidFill>
              </a:rPr>
              <a:t>reduction in endpoint security spend—firms saved costs by decommissioning or rolling back their use of third-party security solutions.</a:t>
            </a:r>
            <a:r>
              <a:rPr lang="en-US" sz="1000" spc="-10" baseline="30000">
                <a:solidFill>
                  <a:schemeClr val="accent5"/>
                </a:solidFill>
              </a:rPr>
              <a:t>1</a:t>
            </a:r>
          </a:p>
        </p:txBody>
      </p:sp>
      <p:sp>
        <p:nvSpPr>
          <p:cNvPr id="11" name="TextBox 10">
            <a:extLst>
              <a:ext uri="{FF2B5EF4-FFF2-40B4-BE49-F238E27FC236}">
                <a16:creationId xmlns:a16="http://schemas.microsoft.com/office/drawing/2014/main" id="{6CA345DC-2534-133C-97A8-79F57D7E87C0}"/>
              </a:ext>
            </a:extLst>
          </p:cNvPr>
          <p:cNvSpPr txBox="1"/>
          <p:nvPr/>
        </p:nvSpPr>
        <p:spPr>
          <a:xfrm>
            <a:off x="421418" y="6059267"/>
            <a:ext cx="1195429" cy="461665"/>
          </a:xfrm>
          <a:prstGeom prst="rect">
            <a:avLst/>
          </a:prstGeom>
          <a:noFill/>
        </p:spPr>
        <p:txBody>
          <a:bodyPr wrap="square" rtlCol="0">
            <a:spAutoFit/>
          </a:bodyPr>
          <a:lstStyle/>
          <a:p>
            <a:pPr marL="12700" marR="5080"/>
            <a:r>
              <a:rPr lang="en-US" sz="2400">
                <a:solidFill>
                  <a:schemeClr val="accent5"/>
                </a:solidFill>
                <a:latin typeface="+mj-lt"/>
                <a:ea typeface="Roboto" panose="02000000000000000000" pitchFamily="2" charset="0"/>
              </a:rPr>
              <a:t>17</a:t>
            </a:r>
            <a:r>
              <a:rPr lang="en-US">
                <a:solidFill>
                  <a:schemeClr val="accent5"/>
                </a:solidFill>
                <a:latin typeface="+mj-lt"/>
                <a:ea typeface="Roboto" panose="02000000000000000000" pitchFamily="2" charset="0"/>
              </a:rPr>
              <a:t>%</a:t>
            </a:r>
            <a:endParaRPr lang="en-US" sz="2400">
              <a:solidFill>
                <a:schemeClr val="accent5"/>
              </a:solidFill>
              <a:latin typeface="+mj-lt"/>
              <a:ea typeface="Roboto" panose="02000000000000000000" pitchFamily="2" charset="0"/>
            </a:endParaRPr>
          </a:p>
        </p:txBody>
      </p:sp>
      <p:cxnSp>
        <p:nvCxnSpPr>
          <p:cNvPr id="12" name="Straight Connector 11">
            <a:extLst>
              <a:ext uri="{FF2B5EF4-FFF2-40B4-BE49-F238E27FC236}">
                <a16:creationId xmlns:a16="http://schemas.microsoft.com/office/drawing/2014/main" id="{AF8EA24D-EDED-C3DF-72F7-7D9C31108BA8}"/>
              </a:ext>
            </a:extLst>
          </p:cNvPr>
          <p:cNvCxnSpPr>
            <a:cxnSpLocks/>
          </p:cNvCxnSpPr>
          <p:nvPr/>
        </p:nvCxnSpPr>
        <p:spPr>
          <a:xfrm>
            <a:off x="569068" y="5630600"/>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bject 5">
            <a:extLst>
              <a:ext uri="{FF2B5EF4-FFF2-40B4-BE49-F238E27FC236}">
                <a16:creationId xmlns:a16="http://schemas.microsoft.com/office/drawing/2014/main" id="{6CAF0878-DDD9-E04F-F803-B417961FBE81}"/>
              </a:ext>
            </a:extLst>
          </p:cNvPr>
          <p:cNvSpPr txBox="1"/>
          <p:nvPr/>
        </p:nvSpPr>
        <p:spPr>
          <a:xfrm>
            <a:off x="531061" y="5905455"/>
            <a:ext cx="465404" cy="162224"/>
          </a:xfrm>
          <a:prstGeom prst="rect">
            <a:avLst/>
          </a:prstGeom>
        </p:spPr>
        <p:txBody>
          <a:bodyPr vert="horz" wrap="square" lIns="0" tIns="8255" rIns="0" bIns="0" rtlCol="0">
            <a:spAutoFit/>
          </a:bodyPr>
          <a:lstStyle/>
          <a:p>
            <a:pPr marL="12700" marR="5080"/>
            <a:r>
              <a:rPr lang="en-US" sz="1000" spc="-10">
                <a:solidFill>
                  <a:schemeClr val="accent5"/>
                </a:solidFill>
              </a:rPr>
              <a:t>Up to</a:t>
            </a:r>
            <a:endParaRPr lang="en-US" sz="1000" spc="-10" baseline="30000">
              <a:solidFill>
                <a:schemeClr val="accent5"/>
              </a:solidFill>
            </a:endParaRPr>
          </a:p>
        </p:txBody>
      </p:sp>
      <p:sp>
        <p:nvSpPr>
          <p:cNvPr id="16" name="TextBox 15">
            <a:extLst>
              <a:ext uri="{FF2B5EF4-FFF2-40B4-BE49-F238E27FC236}">
                <a16:creationId xmlns:a16="http://schemas.microsoft.com/office/drawing/2014/main" id="{B981EA07-B5CC-F703-0CE3-15993E8B02CD}"/>
              </a:ext>
            </a:extLst>
          </p:cNvPr>
          <p:cNvSpPr txBox="1"/>
          <p:nvPr/>
        </p:nvSpPr>
        <p:spPr>
          <a:xfrm>
            <a:off x="445417" y="7004507"/>
            <a:ext cx="2894355" cy="1200329"/>
          </a:xfrm>
          <a:prstGeom prst="rect">
            <a:avLst/>
          </a:prstGeom>
          <a:noFill/>
        </p:spPr>
        <p:txBody>
          <a:bodyPr wrap="square" lIns="91440" tIns="45720" rIns="91440" bIns="45720" rtlCol="0" anchor="t">
            <a:spAutoFit/>
          </a:bodyPr>
          <a:lstStyle/>
          <a:p>
            <a:pPr>
              <a:spcAft>
                <a:spcPts val="300"/>
              </a:spcAft>
            </a:pPr>
            <a:r>
              <a:rPr lang="en-US" sz="800" spc="-10" baseline="30000" dirty="0">
                <a:solidFill>
                  <a:schemeClr val="accent5"/>
                </a:solidFill>
              </a:rPr>
              <a:t>1 </a:t>
            </a:r>
            <a:r>
              <a:rPr lang="en-US" sz="800" spc="-10" dirty="0">
                <a:solidFill>
                  <a:schemeClr val="accent5"/>
                </a:solidFill>
              </a:rPr>
              <a:t>A Forrester Total Economic Impact™ Study commissioned by Microsoft, </a:t>
            </a:r>
            <a:r>
              <a:rPr lang="en-US" sz="800" spc="-10" dirty="0">
                <a:solidFill>
                  <a:schemeClr val="accent1"/>
                </a:solidFill>
                <a:hlinkClick r:id="rId3">
                  <a:extLst>
                    <a:ext uri="{A12FA001-AC4F-418D-AE19-62706E023703}">
                      <ahyp:hlinkClr xmlns:ahyp="http://schemas.microsoft.com/office/drawing/2018/hyperlinkcolor" val="tx"/>
                    </a:ext>
                  </a:extLst>
                </a:hlinkClick>
              </a:rPr>
              <a:t>Maximizing Your ROI From Microsoft 365 Enterprise With Microsoft Surface, Cost Savings And Business Benefits</a:t>
            </a:r>
            <a:r>
              <a:rPr lang="en-US" sz="800" spc="-10" dirty="0">
                <a:solidFill>
                  <a:schemeClr val="accent5"/>
                </a:solidFill>
              </a:rPr>
              <a:t>, July 2020. Results based on a composite organization with a Microsoft 365 Enterprise E5 license and standardized mix of Surface Book 3, and Surface Hub devices set up and configured using Windows Autopilot and onboarded to the Microsoft Defender ATP service. Based on a survey of 143 Global Microsoft 365 powered device users.</a:t>
            </a:r>
            <a:endParaRPr lang="en-CA" sz="800" spc="-10" dirty="0">
              <a:solidFill>
                <a:schemeClr val="accent5"/>
              </a:solidFill>
            </a:endParaRPr>
          </a:p>
        </p:txBody>
      </p:sp>
      <p:cxnSp>
        <p:nvCxnSpPr>
          <p:cNvPr id="19" name="Straight Connector 18">
            <a:extLst>
              <a:ext uri="{FF2B5EF4-FFF2-40B4-BE49-F238E27FC236}">
                <a16:creationId xmlns:a16="http://schemas.microsoft.com/office/drawing/2014/main" id="{A5AE0CC4-24A0-9CA5-80ED-AD6AE90DB46E}"/>
              </a:ext>
            </a:extLst>
          </p:cNvPr>
          <p:cNvCxnSpPr>
            <a:cxnSpLocks/>
          </p:cNvCxnSpPr>
          <p:nvPr/>
        </p:nvCxnSpPr>
        <p:spPr>
          <a:xfrm>
            <a:off x="569068" y="6764266"/>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6493EDA-273A-6929-ADD8-AB149C891210}"/>
              </a:ext>
            </a:extLst>
          </p:cNvPr>
          <p:cNvSpPr>
            <a:spLocks noGrp="1"/>
          </p:cNvSpPr>
          <p:nvPr>
            <p:ph type="sldNum" sz="quarter" idx="4"/>
          </p:nvPr>
        </p:nvSpPr>
        <p:spPr/>
        <p:txBody>
          <a:bodyPr/>
          <a:lstStyle/>
          <a:p>
            <a:pPr algn="l"/>
            <a:r>
              <a:rPr lang="en-CA"/>
              <a:t>PAGE </a:t>
            </a:r>
            <a:fld id="{16F06BAB-401B-4AF7-A8DB-53485F0763B0}" type="slidenum">
              <a:rPr lang="en-CA" smtClean="0"/>
              <a:pPr algn="l"/>
              <a:t>12</a:t>
            </a:fld>
            <a:endParaRPr lang="en-CA" dirty="0"/>
          </a:p>
        </p:txBody>
      </p:sp>
      <p:pic>
        <p:nvPicPr>
          <p:cNvPr id="9" name="Picture 8">
            <a:extLst>
              <a:ext uri="{FF2B5EF4-FFF2-40B4-BE49-F238E27FC236}">
                <a16:creationId xmlns:a16="http://schemas.microsoft.com/office/drawing/2014/main" id="{FCFDFFF5-E2B8-D752-DAB1-403F681181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13" name="TextBox 12">
            <a:extLst>
              <a:ext uri="{FF2B5EF4-FFF2-40B4-BE49-F238E27FC236}">
                <a16:creationId xmlns:a16="http://schemas.microsoft.com/office/drawing/2014/main" id="{F4FAF4CB-C366-8A27-1222-A7E7933988AA}"/>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1851345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3" descr="A picture containing person&#10;&#10;Description automatically generated">
            <a:extLst>
              <a:ext uri="{FF2B5EF4-FFF2-40B4-BE49-F238E27FC236}">
                <a16:creationId xmlns:a16="http://schemas.microsoft.com/office/drawing/2014/main" id="{64CEDD72-77D0-2563-30E6-97D42F31D53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l="-152"/>
          <a:stretch/>
        </p:blipFill>
        <p:spPr>
          <a:xfrm flipH="1">
            <a:off x="-3873" y="1879"/>
            <a:ext cx="7796048" cy="2618875"/>
          </a:xfrm>
          <a:prstGeom prst="rect">
            <a:avLst/>
          </a:prstGeom>
        </p:spPr>
      </p:pic>
      <p:sp>
        <p:nvSpPr>
          <p:cNvPr id="14" name="Rectangle 13">
            <a:extLst>
              <a:ext uri="{FF2B5EF4-FFF2-40B4-BE49-F238E27FC236}">
                <a16:creationId xmlns:a16="http://schemas.microsoft.com/office/drawing/2014/main" id="{FF69C9B1-8129-A5DF-F6F8-3F65AD078522}"/>
              </a:ext>
            </a:extLst>
          </p:cNvPr>
          <p:cNvSpPr>
            <a:spLocks noGrp="1" noRot="1" noMove="1" noResize="1" noEditPoints="1" noAdjustHandles="1" noChangeArrowheads="1" noChangeShapeType="1"/>
          </p:cNvSpPr>
          <p:nvPr/>
        </p:nvSpPr>
        <p:spPr>
          <a:xfrm>
            <a:off x="-11121" y="0"/>
            <a:ext cx="7796048" cy="2628478"/>
          </a:xfrm>
          <a:prstGeom prst="rect">
            <a:avLst/>
          </a:prstGeom>
          <a:gradFill flip="none" rotWithShape="1">
            <a:gsLst>
              <a:gs pos="55000">
                <a:srgbClr val="616161">
                  <a:alpha val="22000"/>
                </a:srgbClr>
              </a:gs>
              <a:gs pos="29000">
                <a:srgbClr val="373737"/>
              </a:gs>
              <a:gs pos="0">
                <a:schemeClr val="bg2">
                  <a:lumMod val="10000"/>
                </a:schemeClr>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E0834D-B20D-6684-F6F8-8F7A353B7F01}"/>
              </a:ext>
            </a:extLst>
          </p:cNvPr>
          <p:cNvSpPr txBox="1"/>
          <p:nvPr/>
        </p:nvSpPr>
        <p:spPr>
          <a:xfrm>
            <a:off x="446227" y="4049313"/>
            <a:ext cx="3111530" cy="4247317"/>
          </a:xfrm>
          <a:prstGeom prst="rect">
            <a:avLst/>
          </a:prstGeom>
          <a:noFill/>
        </p:spPr>
        <p:txBody>
          <a:bodyPr wrap="square" lIns="91440" tIns="45720" rIns="91440" bIns="45720" rtlCol="0" anchor="t">
            <a:spAutoFit/>
          </a:bodyPr>
          <a:lstStyle/>
          <a:p>
            <a:pPr marL="269875">
              <a:spcAft>
                <a:spcPts val="600"/>
              </a:spcAft>
            </a:pPr>
            <a:r>
              <a:rPr lang="en-US" sz="1200" spc="-10" dirty="0">
                <a:solidFill>
                  <a:schemeClr val="accent5"/>
                </a:solidFill>
              </a:rPr>
              <a:t>What priority does leadership place on security when it comes to vulnerabilities in our end-user devices?</a:t>
            </a:r>
          </a:p>
          <a:p>
            <a:pPr marL="269875">
              <a:spcAft>
                <a:spcPts val="600"/>
              </a:spcAft>
            </a:pPr>
            <a:r>
              <a:rPr lang="en-US" sz="1200" spc="-10" dirty="0">
                <a:solidFill>
                  <a:schemeClr val="accent5"/>
                </a:solidFill>
              </a:rPr>
              <a:t>How much budget does leadership intend to invest in device upgrades to ensure security is maintained?</a:t>
            </a:r>
            <a:endParaRPr lang="en-US" sz="1200" spc="-10" dirty="0">
              <a:solidFill>
                <a:schemeClr val="accent5"/>
              </a:solidFill>
              <a:cs typeface="Segoe UI"/>
            </a:endParaRPr>
          </a:p>
          <a:p>
            <a:pPr marL="269875">
              <a:spcAft>
                <a:spcPts val="600"/>
              </a:spcAft>
            </a:pPr>
            <a:r>
              <a:rPr lang="en-US" sz="1200" spc="-10" dirty="0">
                <a:solidFill>
                  <a:schemeClr val="accent5"/>
                </a:solidFill>
              </a:rPr>
              <a:t>What would it cost if your security was breached?</a:t>
            </a:r>
            <a:endParaRPr lang="en-US" sz="1200" spc="-10" dirty="0">
              <a:solidFill>
                <a:schemeClr val="accent5"/>
              </a:solidFill>
              <a:cs typeface="Segoe UI"/>
            </a:endParaRPr>
          </a:p>
          <a:p>
            <a:pPr marL="269875">
              <a:spcAft>
                <a:spcPts val="600"/>
              </a:spcAft>
            </a:pPr>
            <a:r>
              <a:rPr lang="en-US" sz="1200" spc="-10" dirty="0">
                <a:solidFill>
                  <a:schemeClr val="accent5"/>
                </a:solidFill>
              </a:rPr>
              <a:t>Do you have a complete understanding of endpoints and where they create vulnerabilities? Both quantity and quality.</a:t>
            </a:r>
            <a:endParaRPr lang="en-US" sz="1200" spc="-10" dirty="0">
              <a:solidFill>
                <a:schemeClr val="accent5"/>
              </a:solidFill>
              <a:cs typeface="Segoe UI"/>
            </a:endParaRPr>
          </a:p>
          <a:p>
            <a:pPr marL="269875">
              <a:spcAft>
                <a:spcPts val="600"/>
              </a:spcAft>
            </a:pPr>
            <a:r>
              <a:rPr lang="en-US" sz="1200" spc="-10" dirty="0">
                <a:solidFill>
                  <a:schemeClr val="accent5"/>
                </a:solidFill>
              </a:rPr>
              <a:t>Does your company allow employees to carry or bring their own devices to connect to work?</a:t>
            </a:r>
            <a:endParaRPr lang="en-US" sz="1200" spc="-10" dirty="0">
              <a:solidFill>
                <a:schemeClr val="accent5"/>
              </a:solidFill>
              <a:cs typeface="Segoe UI"/>
            </a:endParaRPr>
          </a:p>
          <a:p>
            <a:pPr marL="269875">
              <a:spcAft>
                <a:spcPts val="600"/>
              </a:spcAft>
            </a:pPr>
            <a:r>
              <a:rPr lang="en-US" sz="1200" spc="-10" dirty="0">
                <a:solidFill>
                  <a:schemeClr val="accent5"/>
                </a:solidFill>
              </a:rPr>
              <a:t>How many solutions do you rely on in your current security ecosystem?</a:t>
            </a:r>
            <a:endParaRPr lang="en-US" sz="1200" spc="-10" dirty="0">
              <a:solidFill>
                <a:schemeClr val="accent5"/>
              </a:solidFill>
              <a:cs typeface="Segoe UI"/>
            </a:endParaRPr>
          </a:p>
          <a:p>
            <a:pPr marL="269875">
              <a:spcAft>
                <a:spcPts val="600"/>
              </a:spcAft>
            </a:pPr>
            <a:r>
              <a:rPr lang="en-US" sz="1200" spc="-10" dirty="0">
                <a:solidFill>
                  <a:schemeClr val="accent5"/>
                </a:solidFill>
              </a:rPr>
              <a:t>Are you using multiple device types and operating systems? Are you able to consolidate?</a:t>
            </a:r>
            <a:endParaRPr lang="en-US" sz="1200" spc="-10" dirty="0">
              <a:solidFill>
                <a:schemeClr val="accent5"/>
              </a:solidFill>
              <a:cs typeface="Segoe UI"/>
            </a:endParaRPr>
          </a:p>
        </p:txBody>
      </p:sp>
      <p:sp>
        <p:nvSpPr>
          <p:cNvPr id="2" name="Rectangle 1">
            <a:extLst>
              <a:ext uri="{FF2B5EF4-FFF2-40B4-BE49-F238E27FC236}">
                <a16:creationId xmlns:a16="http://schemas.microsoft.com/office/drawing/2014/main" id="{C948EAAC-6144-45A1-C4AE-23E4C88F03D0}"/>
              </a:ext>
            </a:extLst>
          </p:cNvPr>
          <p:cNvSpPr/>
          <p:nvPr/>
        </p:nvSpPr>
        <p:spPr>
          <a:xfrm>
            <a:off x="543348" y="4140343"/>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8D84072E-9862-C969-5953-6E2AE9012555}"/>
              </a:ext>
            </a:extLst>
          </p:cNvPr>
          <p:cNvSpPr/>
          <p:nvPr/>
        </p:nvSpPr>
        <p:spPr>
          <a:xfrm>
            <a:off x="543348" y="4758294"/>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D4571C5D-066C-4903-BF15-5024F106E239}"/>
              </a:ext>
            </a:extLst>
          </p:cNvPr>
          <p:cNvSpPr/>
          <p:nvPr/>
        </p:nvSpPr>
        <p:spPr>
          <a:xfrm>
            <a:off x="543348" y="5388782"/>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FEF48E73-94C6-4358-8181-CACAA30A11B9}"/>
              </a:ext>
            </a:extLst>
          </p:cNvPr>
          <p:cNvSpPr/>
          <p:nvPr/>
        </p:nvSpPr>
        <p:spPr>
          <a:xfrm>
            <a:off x="549637" y="5831610"/>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49979F37-6B16-9E26-C9DB-29C323680266}"/>
              </a:ext>
            </a:extLst>
          </p:cNvPr>
          <p:cNvSpPr/>
          <p:nvPr/>
        </p:nvSpPr>
        <p:spPr>
          <a:xfrm>
            <a:off x="549637" y="7265290"/>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8678A689-47BA-03F0-4029-2A57FCE3856B}"/>
              </a:ext>
            </a:extLst>
          </p:cNvPr>
          <p:cNvSpPr/>
          <p:nvPr/>
        </p:nvSpPr>
        <p:spPr>
          <a:xfrm>
            <a:off x="549637" y="7704751"/>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A72F74FE-3E32-B214-5086-3756DD2FB263}"/>
              </a:ext>
            </a:extLst>
          </p:cNvPr>
          <p:cNvSpPr/>
          <p:nvPr/>
        </p:nvSpPr>
        <p:spPr>
          <a:xfrm>
            <a:off x="549637" y="6637589"/>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C7D71CDF-6440-8233-A403-26B9FDC7A4A2}"/>
              </a:ext>
            </a:extLst>
          </p:cNvPr>
          <p:cNvSpPr txBox="1"/>
          <p:nvPr/>
        </p:nvSpPr>
        <p:spPr>
          <a:xfrm>
            <a:off x="449250" y="3034853"/>
            <a:ext cx="3009600" cy="892552"/>
          </a:xfrm>
          <a:prstGeom prst="rect">
            <a:avLst/>
          </a:prstGeom>
          <a:noFill/>
        </p:spPr>
        <p:txBody>
          <a:bodyPr wrap="square" rtlCol="0">
            <a:spAutoFit/>
          </a:bodyPr>
          <a:lstStyle/>
          <a:p>
            <a:r>
              <a:rPr lang="en-US" sz="1300" spc="-10" dirty="0">
                <a:solidFill>
                  <a:schemeClr val="accent5"/>
                </a:solidFill>
                <a:latin typeface="Segoe UI Semibold" panose="020B0702040204020203" pitchFamily="34" charset="0"/>
                <a:cs typeface="Segoe UI Semibold" panose="020B0702040204020203" pitchFamily="34" charset="0"/>
              </a:rPr>
              <a:t>These questions and topics will help you understand where your device portfolio stands as you move deeper into security planning:</a:t>
            </a:r>
          </a:p>
        </p:txBody>
      </p:sp>
      <p:sp>
        <p:nvSpPr>
          <p:cNvPr id="28" name="TextBox 27">
            <a:extLst>
              <a:ext uri="{FF2B5EF4-FFF2-40B4-BE49-F238E27FC236}">
                <a16:creationId xmlns:a16="http://schemas.microsoft.com/office/drawing/2014/main" id="{D0D45672-BBC2-C7DA-9926-DDBC31E7064C}"/>
              </a:ext>
            </a:extLst>
          </p:cNvPr>
          <p:cNvSpPr txBox="1">
            <a:spLocks noGrp="1" noRot="1" noMove="1" noResize="1" noEditPoints="1" noAdjustHandles="1" noChangeArrowheads="1" noChangeShapeType="1"/>
          </p:cNvSpPr>
          <p:nvPr/>
        </p:nvSpPr>
        <p:spPr>
          <a:xfrm>
            <a:off x="423691" y="713032"/>
            <a:ext cx="3930822" cy="461665"/>
          </a:xfrm>
          <a:prstGeom prst="rect">
            <a:avLst/>
          </a:prstGeom>
          <a:noFill/>
        </p:spPr>
        <p:txBody>
          <a:bodyPr wrap="square" lIns="91440" tIns="45720" rIns="91440" bIns="45720" rtlCol="0" anchor="b">
            <a:spAutoFit/>
          </a:bodyPr>
          <a:lstStyle/>
          <a:p>
            <a:pPr>
              <a:defRPr/>
            </a:pPr>
            <a:r>
              <a:rPr lang="en-US" sz="2400">
                <a:solidFill>
                  <a:schemeClr val="bg1"/>
                </a:solidFill>
                <a:latin typeface="+mj-lt"/>
                <a:ea typeface="Roboto"/>
              </a:rPr>
              <a:t>Cyber Resiliency Checklist</a:t>
            </a:r>
          </a:p>
        </p:txBody>
      </p:sp>
      <p:sp>
        <p:nvSpPr>
          <p:cNvPr id="16" name="Rectangle 15">
            <a:extLst>
              <a:ext uri="{FF2B5EF4-FFF2-40B4-BE49-F238E27FC236}">
                <a16:creationId xmlns:a16="http://schemas.microsoft.com/office/drawing/2014/main" id="{58417887-FD57-05E9-CECE-2193C5113335}"/>
              </a:ext>
            </a:extLst>
          </p:cNvPr>
          <p:cNvSpPr/>
          <p:nvPr/>
        </p:nvSpPr>
        <p:spPr>
          <a:xfrm>
            <a:off x="3974400" y="3121025"/>
            <a:ext cx="3798000" cy="63373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F1580ABA-6D71-360D-FA53-53889FCEC310}"/>
              </a:ext>
            </a:extLst>
          </p:cNvPr>
          <p:cNvSpPr txBox="1"/>
          <p:nvPr/>
        </p:nvSpPr>
        <p:spPr>
          <a:xfrm>
            <a:off x="4259230" y="3503353"/>
            <a:ext cx="3009600" cy="4016484"/>
          </a:xfrm>
          <a:prstGeom prst="rect">
            <a:avLst/>
          </a:prstGeom>
          <a:noFill/>
        </p:spPr>
        <p:txBody>
          <a:bodyPr wrap="square" lIns="91440" tIns="45720" rIns="91440" bIns="45720" rtlCol="0" anchor="t">
            <a:spAutoFit/>
          </a:bodyPr>
          <a:lstStyle/>
          <a:p>
            <a:r>
              <a:rPr lang="en-US" dirty="0">
                <a:solidFill>
                  <a:schemeClr val="accent5"/>
                </a:solidFill>
                <a:latin typeface="+mj-lt"/>
                <a:ea typeface="Roboto"/>
              </a:rPr>
              <a:t>Talking to leaders about security</a:t>
            </a:r>
            <a:endParaRPr lang="en-US" dirty="0">
              <a:solidFill>
                <a:schemeClr val="accent5"/>
              </a:solidFill>
              <a:latin typeface="+mj-lt"/>
              <a:ea typeface="Roboto"/>
              <a:cs typeface="Segoe UI Light"/>
            </a:endParaRPr>
          </a:p>
          <a:p>
            <a:endParaRPr lang="en-US" sz="1200" spc="-10" dirty="0">
              <a:solidFill>
                <a:schemeClr val="accent5"/>
              </a:solidFill>
            </a:endParaRPr>
          </a:p>
          <a:p>
            <a:r>
              <a:rPr lang="en-US" sz="1200" spc="-10" dirty="0">
                <a:solidFill>
                  <a:schemeClr val="accent5"/>
                </a:solidFill>
                <a:latin typeface="Segoe UI Semibold"/>
                <a:cs typeface="Segoe UI Semibold"/>
              </a:rPr>
              <a:t>Use these conversation starters to spark discussion around security and, ultimately, decide how to make choices that support cyber resilience:</a:t>
            </a:r>
          </a:p>
          <a:p>
            <a:endParaRPr lang="en-US" sz="1200" spc="-10" dirty="0">
              <a:solidFill>
                <a:schemeClr val="accent5"/>
              </a:solidFill>
            </a:endParaRPr>
          </a:p>
          <a:p>
            <a:pPr marL="171450" indent="-171450">
              <a:spcAft>
                <a:spcPts val="600"/>
              </a:spcAft>
              <a:buFont typeface="Arial" panose="020B0604020202020204" pitchFamily="34" charset="0"/>
              <a:buChar char="•"/>
            </a:pPr>
            <a:r>
              <a:rPr lang="en-US" sz="1200" spc="-10" dirty="0">
                <a:solidFill>
                  <a:schemeClr val="accent5"/>
                </a:solidFill>
              </a:rPr>
              <a:t>What level of priority do we place on the security of our IP, data, and people?</a:t>
            </a:r>
          </a:p>
          <a:p>
            <a:pPr marL="171450" indent="-171450">
              <a:spcAft>
                <a:spcPts val="600"/>
              </a:spcAft>
              <a:buFont typeface="Arial" panose="020B0604020202020204" pitchFamily="34" charset="0"/>
              <a:buChar char="•"/>
            </a:pPr>
            <a:r>
              <a:rPr lang="en-US" sz="1200" spc="-10" dirty="0">
                <a:solidFill>
                  <a:schemeClr val="accent5"/>
                </a:solidFill>
              </a:rPr>
              <a:t>When considering security versus employee experience, which one is more important and to what extent?</a:t>
            </a:r>
          </a:p>
          <a:p>
            <a:pPr marL="171450" indent="-171450">
              <a:spcAft>
                <a:spcPts val="600"/>
              </a:spcAft>
              <a:buFont typeface="Arial" panose="020B0604020202020204" pitchFamily="34" charset="0"/>
              <a:buChar char="•"/>
            </a:pPr>
            <a:r>
              <a:rPr lang="en-US" sz="1200" spc="-10" dirty="0">
                <a:solidFill>
                  <a:schemeClr val="accent5"/>
                </a:solidFill>
              </a:rPr>
              <a:t>Do we have loyalties to vendors or is there opportunity to consolidate?</a:t>
            </a:r>
          </a:p>
          <a:p>
            <a:pPr marL="171450" indent="-171450">
              <a:spcAft>
                <a:spcPts val="600"/>
              </a:spcAft>
              <a:buFont typeface="Arial" panose="020B0604020202020204" pitchFamily="34" charset="0"/>
              <a:buChar char="•"/>
            </a:pPr>
            <a:r>
              <a:rPr lang="en-US" sz="1200" spc="-10" dirty="0">
                <a:solidFill>
                  <a:schemeClr val="accent5"/>
                </a:solidFill>
              </a:rPr>
              <a:t>Embracing a Zero Trust security model will improve our cyber resilience. What is the appetite for making this shift in security mindset?</a:t>
            </a:r>
          </a:p>
        </p:txBody>
      </p:sp>
      <p:pic>
        <p:nvPicPr>
          <p:cNvPr id="26" name="Picture 25">
            <a:extLst>
              <a:ext uri="{FF2B5EF4-FFF2-40B4-BE49-F238E27FC236}">
                <a16:creationId xmlns:a16="http://schemas.microsoft.com/office/drawing/2014/main" id="{00151655-888B-BD4D-9C68-FBBFEFC7099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061327" y="7245866"/>
            <a:ext cx="3624146" cy="2038582"/>
          </a:xfrm>
          <a:prstGeom prst="rect">
            <a:avLst/>
          </a:prstGeom>
        </p:spPr>
      </p:pic>
      <p:sp>
        <p:nvSpPr>
          <p:cNvPr id="11" name="TextBox 10">
            <a:extLst>
              <a:ext uri="{FF2B5EF4-FFF2-40B4-BE49-F238E27FC236}">
                <a16:creationId xmlns:a16="http://schemas.microsoft.com/office/drawing/2014/main" id="{B3BB92F7-8201-EE29-E2A2-9299C32311A1}"/>
              </a:ext>
            </a:extLst>
          </p:cNvPr>
          <p:cNvSpPr txBox="1">
            <a:spLocks noGrp="1" noRot="1" noMove="1" noResize="1" noEditPoints="1" noAdjustHandles="1" noChangeArrowheads="1" noChangeShapeType="1"/>
          </p:cNvSpPr>
          <p:nvPr/>
        </p:nvSpPr>
        <p:spPr>
          <a:xfrm>
            <a:off x="442696" y="1126790"/>
            <a:ext cx="3016153" cy="923330"/>
          </a:xfrm>
          <a:prstGeom prst="rect">
            <a:avLst/>
          </a:prstGeom>
          <a:noFill/>
        </p:spPr>
        <p:txBody>
          <a:bodyPr wrap="square" lIns="91440" tIns="45720" rIns="91440" bIns="45720" rtlCol="0" anchor="b">
            <a:spAutoFit/>
          </a:bodyPr>
          <a:lstStyle/>
          <a:p>
            <a:pPr>
              <a:defRPr/>
            </a:pPr>
            <a:r>
              <a:rPr lang="en-US" dirty="0">
                <a:solidFill>
                  <a:schemeClr val="bg1"/>
                </a:solidFill>
                <a:latin typeface="+mj-lt"/>
                <a:ea typeface="Roboto"/>
              </a:rPr>
              <a:t>Questions to consider when evaluating the impact of your devices on cyber resilience</a:t>
            </a:r>
            <a:endParaRPr lang="en-US" dirty="0">
              <a:solidFill>
                <a:schemeClr val="bg1"/>
              </a:solidFill>
              <a:latin typeface="+mj-lt"/>
              <a:ea typeface="Roboto"/>
              <a:cs typeface="Segoe UI Light"/>
            </a:endParaRPr>
          </a:p>
        </p:txBody>
      </p:sp>
      <p:sp>
        <p:nvSpPr>
          <p:cNvPr id="7" name="Slide Number Placeholder 6">
            <a:extLst>
              <a:ext uri="{FF2B5EF4-FFF2-40B4-BE49-F238E27FC236}">
                <a16:creationId xmlns:a16="http://schemas.microsoft.com/office/drawing/2014/main" id="{434BDE87-B82C-9203-A650-4B5FCBE14F3E}"/>
              </a:ext>
            </a:extLst>
          </p:cNvPr>
          <p:cNvSpPr>
            <a:spLocks noGrp="1"/>
          </p:cNvSpPr>
          <p:nvPr>
            <p:ph type="sldNum" sz="quarter" idx="4"/>
          </p:nvPr>
        </p:nvSpPr>
        <p:spPr/>
        <p:txBody>
          <a:bodyPr/>
          <a:lstStyle/>
          <a:p>
            <a:pPr algn="l"/>
            <a:r>
              <a:rPr lang="en-CA"/>
              <a:t>PAGE </a:t>
            </a:r>
            <a:fld id="{16F06BAB-401B-4AF7-A8DB-53485F0763B0}" type="slidenum">
              <a:rPr lang="en-CA" smtClean="0"/>
              <a:pPr algn="l"/>
              <a:t>13</a:t>
            </a:fld>
            <a:endParaRPr lang="en-CA" dirty="0"/>
          </a:p>
        </p:txBody>
      </p:sp>
      <p:pic>
        <p:nvPicPr>
          <p:cNvPr id="19" name="Picture 18">
            <a:extLst>
              <a:ext uri="{FF2B5EF4-FFF2-40B4-BE49-F238E27FC236}">
                <a16:creationId xmlns:a16="http://schemas.microsoft.com/office/drawing/2014/main" id="{DC76F12F-7C25-0AC7-5EB3-8FE320D6A7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20" name="TextBox 19">
            <a:extLst>
              <a:ext uri="{FF2B5EF4-FFF2-40B4-BE49-F238E27FC236}">
                <a16:creationId xmlns:a16="http://schemas.microsoft.com/office/drawing/2014/main" id="{D70C6690-49CB-B907-4378-85B2EFFF44FF}"/>
              </a:ext>
            </a:extLst>
          </p:cNvPr>
          <p:cNvSpPr txBox="1"/>
          <p:nvPr/>
        </p:nvSpPr>
        <p:spPr>
          <a:xfrm>
            <a:off x="538163" y="241300"/>
            <a:ext cx="1462088" cy="230102"/>
          </a:xfrm>
          <a:prstGeom prst="rect">
            <a:avLst/>
          </a:prstGeom>
          <a:solidFill>
            <a:schemeClr val="tx2"/>
          </a:solidFill>
          <a:ln>
            <a:solidFill>
              <a:schemeClr val="bg1">
                <a:lumMod val="65000"/>
              </a:schemeClr>
            </a:solidFill>
          </a:ln>
        </p:spPr>
        <p:txBody>
          <a:bodyPr wrap="square" lIns="45720" tIns="45720" rIns="0" bIns="45720" rtlCol="0" anchor="t">
            <a:noAutofit/>
          </a:bodyPr>
          <a:lstStyle/>
          <a:p>
            <a:r>
              <a:rPr lang="en-US" sz="500" b="1" dirty="0">
                <a:solidFill>
                  <a:schemeClr val="bg1"/>
                </a:solidFill>
                <a:cs typeface="Segoe UI"/>
              </a:rPr>
              <a:t>Partner Logo </a:t>
            </a:r>
            <a:r>
              <a:rPr lang="en-US" sz="500" dirty="0">
                <a:solidFill>
                  <a:schemeClr val="bg1"/>
                </a:solidFill>
                <a:cs typeface="Segoe UI"/>
              </a:rPr>
              <a:t>= *[$</a:t>
            </a:r>
            <a:r>
              <a:rPr lang="en-US" sz="500" dirty="0" err="1">
                <a:solidFill>
                  <a:schemeClr val="bg1"/>
                </a:solidFill>
                <a:cs typeface="Segoe UI"/>
              </a:rPr>
              <a:t>profile.logo;size</a:t>
            </a:r>
            <a:r>
              <a:rPr lang="en-US" sz="500" dirty="0">
                <a:solidFill>
                  <a:schemeClr val="bg1"/>
                </a:solidFill>
                <a:cs typeface="Segoe UI"/>
              </a:rPr>
              <a:t>&lt;40.64x6.35&gt;; type:&lt;light&gt;;align:&lt;left&gt;;</a:t>
            </a:r>
            <a:r>
              <a:rPr lang="en-US" sz="500" dirty="0" err="1">
                <a:solidFill>
                  <a:schemeClr val="bg1"/>
                </a:solidFill>
                <a:cs typeface="Segoe UI"/>
              </a:rPr>
              <a:t>bc</a:t>
            </a:r>
            <a:r>
              <a:rPr lang="en-US" sz="500" dirty="0">
                <a:solidFill>
                  <a:schemeClr val="bg1"/>
                </a:solidFill>
                <a:cs typeface="Segoe UI"/>
              </a:rPr>
              <a:t>:#000000]*</a:t>
            </a:r>
          </a:p>
        </p:txBody>
      </p:sp>
    </p:spTree>
    <p:extLst>
      <p:ext uri="{BB962C8B-B14F-4D97-AF65-F5344CB8AC3E}">
        <p14:creationId xmlns:p14="http://schemas.microsoft.com/office/powerpoint/2010/main" val="105337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4ED8FBF-1F47-224E-7C88-36AE731A9632}"/>
              </a:ext>
            </a:extLst>
          </p:cNvPr>
          <p:cNvSpPr/>
          <p:nvPr/>
        </p:nvSpPr>
        <p:spPr>
          <a:xfrm>
            <a:off x="0" y="5186721"/>
            <a:ext cx="3798000" cy="48716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01F1D933-F5F8-23C9-1AB7-BA0D65764FE4}"/>
              </a:ext>
            </a:extLst>
          </p:cNvPr>
          <p:cNvSpPr txBox="1"/>
          <p:nvPr/>
        </p:nvSpPr>
        <p:spPr>
          <a:xfrm>
            <a:off x="438553" y="581145"/>
            <a:ext cx="6845138" cy="923330"/>
          </a:xfrm>
          <a:prstGeom prst="rect">
            <a:avLst/>
          </a:prstGeom>
          <a:noFill/>
        </p:spPr>
        <p:txBody>
          <a:bodyPr wrap="square" lIns="91440" tIns="45720" rIns="91440" bIns="45720" rtlCol="0" anchor="t">
            <a:spAutoFit/>
          </a:bodyPr>
          <a:lstStyle/>
          <a:p>
            <a:r>
              <a:rPr lang="en-US" dirty="0">
                <a:solidFill>
                  <a:schemeClr val="accent5"/>
                </a:solidFill>
                <a:latin typeface="+mj-lt"/>
                <a:ea typeface="Roboto" panose="02000000000000000000" pitchFamily="2" charset="0"/>
              </a:rPr>
              <a:t>Cyber resiliency is a team effort</a:t>
            </a:r>
          </a:p>
          <a:p>
            <a:endParaRPr lang="en-US" sz="1200" spc="-10" dirty="0">
              <a:solidFill>
                <a:schemeClr val="accent5"/>
              </a:solidFill>
              <a:latin typeface="Segoe UI Semibold" panose="020B0702040204020203" pitchFamily="34" charset="0"/>
              <a:cs typeface="Segoe UI Semibold" panose="020B0702040204020203" pitchFamily="34" charset="0"/>
            </a:endParaRPr>
          </a:p>
          <a:p>
            <a:pPr>
              <a:spcAft>
                <a:spcPts val="600"/>
              </a:spcAft>
            </a:pPr>
            <a:r>
              <a:rPr lang="en-US" sz="1200" spc="-10" dirty="0">
                <a:solidFill>
                  <a:schemeClr val="accent5"/>
                </a:solidFill>
              </a:rPr>
              <a:t>For organizations to be resilient, technology decision-makers need to bring business decision-makers in all areas of the organization to the table of resilience planning. </a:t>
            </a:r>
          </a:p>
        </p:txBody>
      </p:sp>
      <p:graphicFrame>
        <p:nvGraphicFramePr>
          <p:cNvPr id="26" name="Table 8">
            <a:extLst>
              <a:ext uri="{FF2B5EF4-FFF2-40B4-BE49-F238E27FC236}">
                <a16:creationId xmlns:a16="http://schemas.microsoft.com/office/drawing/2014/main" id="{DDA0FBCE-F650-A4FD-4BD6-439E12D51708}"/>
              </a:ext>
            </a:extLst>
          </p:cNvPr>
          <p:cNvGraphicFramePr>
            <a:graphicFrameLocks noGrp="1"/>
          </p:cNvGraphicFramePr>
          <p:nvPr>
            <p:extLst>
              <p:ext uri="{D42A27DB-BD31-4B8C-83A1-F6EECF244321}">
                <p14:modId xmlns:p14="http://schemas.microsoft.com/office/powerpoint/2010/main" val="2476864368"/>
              </p:ext>
            </p:extLst>
          </p:nvPr>
        </p:nvGraphicFramePr>
        <p:xfrm>
          <a:off x="513121" y="1693185"/>
          <a:ext cx="6971127" cy="3097141"/>
        </p:xfrm>
        <a:graphic>
          <a:graphicData uri="http://schemas.openxmlformats.org/drawingml/2006/table">
            <a:tbl>
              <a:tblPr firstRow="1" bandRow="1">
                <a:tableStyleId>{5940675A-B579-460E-94D1-54222C63F5DA}</a:tableStyleId>
              </a:tblPr>
              <a:tblGrid>
                <a:gridCol w="1377151">
                  <a:extLst>
                    <a:ext uri="{9D8B030D-6E8A-4147-A177-3AD203B41FA5}">
                      <a16:colId xmlns:a16="http://schemas.microsoft.com/office/drawing/2014/main" val="3176239722"/>
                    </a:ext>
                  </a:extLst>
                </a:gridCol>
                <a:gridCol w="2960495">
                  <a:extLst>
                    <a:ext uri="{9D8B030D-6E8A-4147-A177-3AD203B41FA5}">
                      <a16:colId xmlns:a16="http://schemas.microsoft.com/office/drawing/2014/main" val="1827281173"/>
                    </a:ext>
                  </a:extLst>
                </a:gridCol>
                <a:gridCol w="2633481">
                  <a:extLst>
                    <a:ext uri="{9D8B030D-6E8A-4147-A177-3AD203B41FA5}">
                      <a16:colId xmlns:a16="http://schemas.microsoft.com/office/drawing/2014/main" val="3525878359"/>
                    </a:ext>
                  </a:extLst>
                </a:gridCol>
              </a:tblGrid>
              <a:tr h="0">
                <a:tc>
                  <a:txBody>
                    <a:bodyPr/>
                    <a:lstStyle/>
                    <a:p>
                      <a:r>
                        <a:rPr lang="en-US" sz="1300" kern="1200" spc="-10" dirty="0">
                          <a:solidFill>
                            <a:schemeClr val="accent5"/>
                          </a:solidFill>
                          <a:latin typeface="Segoe UI Semibold"/>
                          <a:ea typeface="+mn-ea"/>
                          <a:cs typeface="Segoe UI Semibold"/>
                        </a:rPr>
                        <a:t>Role</a:t>
                      </a:r>
                    </a:p>
                  </a:txBody>
                  <a:tcPr marL="72000" marR="72000" marT="90000" marB="90000" anchor="ctr">
                    <a:lnL w="12700" cmpd="sng">
                      <a:noFill/>
                    </a:lnL>
                    <a:lnR w="12700" cmpd="sng">
                      <a:noFill/>
                    </a:lnR>
                    <a:lnT w="12700" cmpd="sng">
                      <a:noFill/>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kern="1200" spc="-10" dirty="0">
                          <a:solidFill>
                            <a:schemeClr val="accent5"/>
                          </a:solidFill>
                          <a:latin typeface="Segoe UI Semibold"/>
                          <a:ea typeface="+mn-ea"/>
                          <a:cs typeface="Segoe UI Semibold"/>
                        </a:rPr>
                        <a:t>Relevancy of device choice</a:t>
                      </a:r>
                    </a:p>
                  </a:txBody>
                  <a:tcPr marL="72000" marR="72000" marT="90000" marB="90000" anchor="ctr">
                    <a:lnL w="12700" cmpd="sng">
                      <a:noFill/>
                    </a:lnL>
                    <a:lnR w="12700" cmpd="sng">
                      <a:noFill/>
                    </a:lnR>
                    <a:lnT w="12700" cmpd="sng">
                      <a:noFill/>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kern="1200" spc="-10" dirty="0">
                          <a:solidFill>
                            <a:schemeClr val="accent5"/>
                          </a:solidFill>
                          <a:latin typeface="Segoe UI Semibold"/>
                          <a:ea typeface="+mn-ea"/>
                          <a:cs typeface="Segoe UI Semibold"/>
                        </a:rPr>
                        <a:t>For consideration</a:t>
                      </a:r>
                    </a:p>
                  </a:txBody>
                  <a:tcPr marL="72000" marR="72000" marT="90000" marB="90000" anchor="ctr">
                    <a:lnL w="12700" cmpd="sng">
                      <a:noFill/>
                    </a:lnL>
                    <a:lnR w="12700" cmpd="sng">
                      <a:noFill/>
                    </a:lnR>
                    <a:lnT w="12700" cmpd="sng">
                      <a:noFill/>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1787795"/>
                  </a:ext>
                </a:extLst>
              </a:tr>
              <a:tr h="0">
                <a:tc>
                  <a:txBody>
                    <a:bodyPr/>
                    <a:lstStyle/>
                    <a:p>
                      <a:r>
                        <a:rPr lang="en-US" sz="1200" kern="1200" spc="-10" dirty="0">
                          <a:solidFill>
                            <a:schemeClr val="accent5"/>
                          </a:solidFill>
                          <a:latin typeface="+mn-lt"/>
                          <a:ea typeface="+mn-ea"/>
                          <a:cs typeface="+mn-cs"/>
                        </a:rPr>
                        <a:t>Chief Financial Officer</a:t>
                      </a:r>
                    </a:p>
                  </a:txBody>
                  <a:tcPr marL="72000" marR="72000" marT="90000" marB="90000" anchor="ctr">
                    <a:lnL w="12700" cmpd="sng">
                      <a:noFill/>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spc="-10" dirty="0">
                          <a:solidFill>
                            <a:schemeClr val="accent5"/>
                          </a:solidFill>
                          <a:latin typeface="+mn-lt"/>
                          <a:ea typeface="+mn-ea"/>
                          <a:cs typeface="+mn-cs"/>
                        </a:rPr>
                        <a:t>ROI on device investment </a:t>
                      </a:r>
                    </a:p>
                  </a:txBody>
                  <a:tcPr marL="72000" marR="72000" marT="90000" marB="90000" anchor="ctr">
                    <a:lnL w="12700" cmpd="sng">
                      <a:noFill/>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US" sz="1200" kern="1200" spc="-10" dirty="0">
                          <a:solidFill>
                            <a:schemeClr val="accent1"/>
                          </a:solidFill>
                          <a:latin typeface="+mn-lt"/>
                          <a:ea typeface="+mn-ea"/>
                          <a:cs typeface="+mn-cs"/>
                          <a:hlinkClick r:id="rId3">
                            <a:extLst>
                              <a:ext uri="{A12FA001-AC4F-418D-AE19-62706E023703}">
                                <ahyp:hlinkClr xmlns:ahyp="http://schemas.microsoft.com/office/drawing/2018/hyperlinkcolor" val="tx"/>
                              </a:ext>
                            </a:extLst>
                          </a:hlinkClick>
                        </a:rPr>
                        <a:t>Evaluating the Business Case of Microsoft &amp; Total Cost of Ownership</a:t>
                      </a:r>
                      <a:endParaRPr lang="en-US" sz="1200" kern="1200" spc="-10" dirty="0">
                        <a:solidFill>
                          <a:schemeClr val="accent1"/>
                        </a:solidFill>
                        <a:latin typeface="+mn-lt"/>
                        <a:ea typeface="+mn-ea"/>
                        <a:cs typeface="+mn-cs"/>
                      </a:endParaRPr>
                    </a:p>
                  </a:txBody>
                  <a:tcPr marL="72000" marR="72000" marT="90000" marB="90000" anchor="ctr">
                    <a:lnL w="12700" cmpd="sng">
                      <a:noFill/>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47263"/>
                  </a:ext>
                </a:extLst>
              </a:tr>
              <a:tr h="0">
                <a:tc>
                  <a:txBody>
                    <a:bodyPr/>
                    <a:lstStyle/>
                    <a:p>
                      <a:r>
                        <a:rPr lang="en-US" sz="1200" kern="1200" spc="-10" dirty="0">
                          <a:solidFill>
                            <a:schemeClr val="accent5"/>
                          </a:solidFill>
                          <a:latin typeface="+mn-lt"/>
                          <a:ea typeface="+mn-ea"/>
                          <a:cs typeface="+mn-cs"/>
                        </a:rPr>
                        <a:t>Chief Sustainability Officer</a:t>
                      </a:r>
                    </a:p>
                  </a:txBody>
                  <a:tcPr marL="72000" marR="72000" marT="90000" marB="90000" anchor="ctr">
                    <a:lnL w="12700" cmpd="sng">
                      <a:noFill/>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spc="-10" dirty="0">
                          <a:solidFill>
                            <a:schemeClr val="accent5"/>
                          </a:solidFill>
                          <a:latin typeface="+mn-lt"/>
                          <a:ea typeface="+mn-ea"/>
                          <a:cs typeface="+mn-cs"/>
                        </a:rPr>
                        <a:t>Alignment to ESG goals</a:t>
                      </a:r>
                    </a:p>
                  </a:txBody>
                  <a:tcPr marL="72000" marR="72000" marT="90000" marB="90000" anchor="ctr">
                    <a:lnL w="12700" cmpd="sng">
                      <a:noFill/>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spc="-10" dirty="0">
                          <a:solidFill>
                            <a:schemeClr val="accent1"/>
                          </a:solidFill>
                          <a:latin typeface="+mn-lt"/>
                          <a:ea typeface="+mn-ea"/>
                          <a:cs typeface="+mn-cs"/>
                          <a:hlinkClick r:id="rId4">
                            <a:extLst>
                              <a:ext uri="{A12FA001-AC4F-418D-AE19-62706E023703}">
                                <ahyp:hlinkClr xmlns:ahyp="http://schemas.microsoft.com/office/drawing/2018/hyperlinkcolor" val="tx"/>
                              </a:ext>
                            </a:extLst>
                          </a:hlinkClick>
                        </a:rPr>
                        <a:t>Microsoft Surface Emissions Estimator</a:t>
                      </a:r>
                      <a:endParaRPr lang="en-US" sz="1200" kern="1200" spc="-10" dirty="0">
                        <a:solidFill>
                          <a:schemeClr val="accent1"/>
                        </a:solidFill>
                        <a:latin typeface="+mn-lt"/>
                        <a:ea typeface="+mn-ea"/>
                        <a:cs typeface="+mn-cs"/>
                      </a:endParaRPr>
                    </a:p>
                  </a:txBody>
                  <a:tcPr marL="72000" marR="72000" marT="90000" marB="90000" anchor="ctr">
                    <a:lnL w="12700" cmpd="sng">
                      <a:noFill/>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269787"/>
                  </a:ext>
                </a:extLst>
              </a:tr>
              <a:tr h="715981">
                <a:tc>
                  <a:txBody>
                    <a:bodyPr/>
                    <a:lstStyle/>
                    <a:p>
                      <a:r>
                        <a:rPr lang="en-US" sz="1200" kern="1200" spc="-10" dirty="0">
                          <a:solidFill>
                            <a:schemeClr val="accent5"/>
                          </a:solidFill>
                          <a:latin typeface="+mn-lt"/>
                          <a:ea typeface="+mn-ea"/>
                          <a:cs typeface="+mn-cs"/>
                        </a:rPr>
                        <a:t>Chief Security Officer</a:t>
                      </a:r>
                    </a:p>
                  </a:txBody>
                  <a:tcPr marL="72000" marR="72000" marT="90000" marB="90000" anchor="ctr">
                    <a:lnL w="12700" cmpd="sng">
                      <a:noFill/>
                    </a:lnL>
                    <a:lnR w="12700" cmpd="sng">
                      <a:noFill/>
                    </a:lnR>
                    <a:lnT w="317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spc="-10" dirty="0">
                          <a:solidFill>
                            <a:schemeClr val="accent5"/>
                          </a:solidFill>
                          <a:latin typeface="+mn-lt"/>
                          <a:ea typeface="+mn-ea"/>
                          <a:cs typeface="+mn-cs"/>
                        </a:rPr>
                        <a:t>Integration into security ecosystem, protecting data and intellectual property</a:t>
                      </a:r>
                    </a:p>
                  </a:txBody>
                  <a:tcPr marL="72000" marR="72000" marT="90000" marB="90000" anchor="ctr">
                    <a:lnL w="12700" cmpd="sng">
                      <a:noFill/>
                    </a:lnL>
                    <a:lnR w="12700" cmpd="sng">
                      <a:noFill/>
                    </a:lnR>
                    <a:lnT w="317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spc="-10" dirty="0">
                          <a:solidFill>
                            <a:schemeClr val="accent1"/>
                          </a:solidFill>
                          <a:latin typeface="+mn-lt"/>
                          <a:ea typeface="+mn-ea"/>
                          <a:cs typeface="+mn-cs"/>
                          <a:hlinkClick r:id="rId5">
                            <a:extLst>
                              <a:ext uri="{A12FA001-AC4F-418D-AE19-62706E023703}">
                                <ahyp:hlinkClr xmlns:ahyp="http://schemas.microsoft.com/office/drawing/2018/hyperlinkcolor" val="tx"/>
                              </a:ext>
                            </a:extLst>
                          </a:hlinkClick>
                        </a:rPr>
                        <a:t>Microsoft Surface &amp; Endpoint Security</a:t>
                      </a:r>
                      <a:endParaRPr lang="en-US" sz="1200" kern="1200" spc="-10" dirty="0">
                        <a:solidFill>
                          <a:schemeClr val="accent1"/>
                        </a:solidFill>
                        <a:latin typeface="+mn-lt"/>
                        <a:ea typeface="+mn-ea"/>
                        <a:cs typeface="+mn-cs"/>
                      </a:endParaRPr>
                    </a:p>
                  </a:txBody>
                  <a:tcPr marL="72000" marR="72000" marT="90000" marB="90000" anchor="ctr">
                    <a:lnL w="12700" cmpd="sng">
                      <a:noFill/>
                    </a:lnL>
                    <a:lnR w="12700" cmpd="sng">
                      <a:noFill/>
                    </a:lnR>
                    <a:lnT w="317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2972348"/>
                  </a:ext>
                </a:extLst>
              </a:tr>
              <a:tr h="0">
                <a:tc>
                  <a:txBody>
                    <a:bodyPr/>
                    <a:lstStyle/>
                    <a:p>
                      <a:r>
                        <a:rPr lang="en-US" sz="1200" kern="1200" spc="-10">
                          <a:solidFill>
                            <a:schemeClr val="accent5"/>
                          </a:solidFill>
                          <a:latin typeface="+mn-lt"/>
                          <a:ea typeface="+mn-ea"/>
                          <a:cs typeface="+mn-cs"/>
                        </a:rPr>
                        <a:t>Chief Human Resources Officer</a:t>
                      </a:r>
                    </a:p>
                  </a:txBody>
                  <a:tcPr marL="72000" marR="72000" marT="90000" marB="90000" anchor="ctr">
                    <a:lnL w="12700" cmpd="sng">
                      <a:noFill/>
                    </a:lnL>
                    <a:lnR w="12700" cmpd="sng">
                      <a:noFill/>
                    </a:lnR>
                    <a:lnT w="9525"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kern="1200" spc="-10" dirty="0">
                          <a:solidFill>
                            <a:schemeClr val="accent5"/>
                          </a:solidFill>
                          <a:latin typeface="+mn-lt"/>
                          <a:ea typeface="+mn-ea"/>
                          <a:cs typeface="+mn-cs"/>
                        </a:rPr>
                        <a:t>Support of productivity, versatility, devices, and employee experience</a:t>
                      </a:r>
                    </a:p>
                  </a:txBody>
                  <a:tcPr marL="72000" marR="72000" marT="90000" marB="90000" anchor="ctr">
                    <a:lnL w="12700" cmpd="sng">
                      <a:noFill/>
                    </a:lnL>
                    <a:lnR w="12700" cmpd="sng">
                      <a:noFill/>
                    </a:lnR>
                    <a:lnT w="9525"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kern="1200" spc="-10" dirty="0">
                          <a:solidFill>
                            <a:schemeClr val="accent1"/>
                          </a:solidFill>
                          <a:latin typeface="+mn-lt"/>
                          <a:ea typeface="+mn-ea"/>
                          <a:cs typeface="+mn-cs"/>
                          <a:hlinkClick r:id="rId6">
                            <a:extLst>
                              <a:ext uri="{A12FA001-AC4F-418D-AE19-62706E023703}">
                                <ahyp:hlinkClr xmlns:ahyp="http://schemas.microsoft.com/office/drawing/2018/hyperlinkcolor" val="tx"/>
                              </a:ext>
                            </a:extLst>
                          </a:hlinkClick>
                        </a:rPr>
                        <a:t>Understanding the role of Modernized PCs in Hybrid Work Environment Optimization</a:t>
                      </a:r>
                      <a:endParaRPr lang="en-US" sz="1200" kern="1200" spc="-10" dirty="0">
                        <a:solidFill>
                          <a:schemeClr val="accent1"/>
                        </a:solidFill>
                        <a:latin typeface="+mn-lt"/>
                        <a:ea typeface="+mn-ea"/>
                        <a:cs typeface="+mn-cs"/>
                      </a:endParaRPr>
                    </a:p>
                  </a:txBody>
                  <a:tcPr marL="72000" marR="72000" marT="90000" marB="90000" anchor="ctr">
                    <a:lnL w="12700" cmpd="sng">
                      <a:noFill/>
                    </a:lnL>
                    <a:lnR w="12700" cmpd="sng">
                      <a:noFill/>
                    </a:lnR>
                    <a:lnT w="9525"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4759329"/>
                  </a:ext>
                </a:extLst>
              </a:tr>
            </a:tbl>
          </a:graphicData>
        </a:graphic>
      </p:graphicFrame>
      <p:sp>
        <p:nvSpPr>
          <p:cNvPr id="13" name="TextBox 12">
            <a:extLst>
              <a:ext uri="{FF2B5EF4-FFF2-40B4-BE49-F238E27FC236}">
                <a16:creationId xmlns:a16="http://schemas.microsoft.com/office/drawing/2014/main" id="{BD903C44-616C-5BC2-5261-5CE555A8B9F4}"/>
              </a:ext>
            </a:extLst>
          </p:cNvPr>
          <p:cNvSpPr txBox="1"/>
          <p:nvPr/>
        </p:nvSpPr>
        <p:spPr>
          <a:xfrm>
            <a:off x="438553" y="5451939"/>
            <a:ext cx="6580866" cy="369332"/>
          </a:xfrm>
          <a:prstGeom prst="rect">
            <a:avLst/>
          </a:prstGeom>
          <a:noFill/>
        </p:spPr>
        <p:txBody>
          <a:bodyPr wrap="square" rtlCol="0" anchor="b">
            <a:spAutoFit/>
          </a:bodyPr>
          <a:lstStyle/>
          <a:p>
            <a:pPr>
              <a:defRPr/>
            </a:pPr>
            <a:r>
              <a:rPr lang="en-US" dirty="0">
                <a:solidFill>
                  <a:schemeClr val="accent5"/>
                </a:solidFill>
                <a:latin typeface="+mj-lt"/>
                <a:ea typeface="Roboto" panose="02000000000000000000" pitchFamily="2" charset="0"/>
              </a:rPr>
              <a:t>Additional resources</a:t>
            </a:r>
          </a:p>
        </p:txBody>
      </p:sp>
      <p:sp>
        <p:nvSpPr>
          <p:cNvPr id="14" name="TextBox 13">
            <a:extLst>
              <a:ext uri="{FF2B5EF4-FFF2-40B4-BE49-F238E27FC236}">
                <a16:creationId xmlns:a16="http://schemas.microsoft.com/office/drawing/2014/main" id="{7820897A-B737-DA29-F467-5B25ECEDA0D1}"/>
              </a:ext>
            </a:extLst>
          </p:cNvPr>
          <p:cNvSpPr txBox="1"/>
          <p:nvPr/>
        </p:nvSpPr>
        <p:spPr>
          <a:xfrm>
            <a:off x="440681" y="6066809"/>
            <a:ext cx="2766976" cy="2923877"/>
          </a:xfrm>
          <a:prstGeom prst="rect">
            <a:avLst/>
          </a:prstGeom>
          <a:noFill/>
        </p:spPr>
        <p:txBody>
          <a:bodyPr wrap="square" rtlCol="0">
            <a:spAutoFit/>
          </a:bodyPr>
          <a:lstStyle/>
          <a:p>
            <a:pPr>
              <a:spcAft>
                <a:spcPts val="800"/>
              </a:spcAft>
            </a:pPr>
            <a:r>
              <a:rPr lang="en-US" sz="1200" spc="-10" dirty="0">
                <a:solidFill>
                  <a:schemeClr val="accent1"/>
                </a:solidFill>
                <a:hlinkClick r:id="rId7">
                  <a:extLst>
                    <a:ext uri="{A12FA001-AC4F-418D-AE19-62706E023703}">
                      <ahyp:hlinkClr xmlns:ahyp="http://schemas.microsoft.com/office/drawing/2018/hyperlinkcolor" val="tx"/>
                    </a:ext>
                  </a:extLst>
                </a:hlinkClick>
              </a:rPr>
              <a:t>Microsoft Security Insider</a:t>
            </a:r>
            <a:endParaRPr lang="en-US" sz="1200" spc="-10" dirty="0">
              <a:solidFill>
                <a:schemeClr val="accent1"/>
              </a:solidFill>
            </a:endParaRPr>
          </a:p>
          <a:p>
            <a:pPr>
              <a:spcAft>
                <a:spcPts val="800"/>
              </a:spcAft>
            </a:pPr>
            <a:r>
              <a:rPr lang="en-US" sz="1200" spc="-10" dirty="0">
                <a:solidFill>
                  <a:schemeClr val="accent1"/>
                </a:solidFill>
                <a:hlinkClick r:id="rId8">
                  <a:extLst>
                    <a:ext uri="{A12FA001-AC4F-418D-AE19-62706E023703}">
                      <ahyp:hlinkClr xmlns:ahyp="http://schemas.microsoft.com/office/drawing/2018/hyperlinkcolor" val="tx"/>
                    </a:ext>
                  </a:extLst>
                </a:hlinkClick>
              </a:rPr>
              <a:t>Microsoft Secure</a:t>
            </a:r>
            <a:endParaRPr lang="en-US" sz="1200" spc="-10" dirty="0">
              <a:solidFill>
                <a:schemeClr val="accent1"/>
              </a:solidFill>
            </a:endParaRPr>
          </a:p>
          <a:p>
            <a:pPr>
              <a:spcAft>
                <a:spcPts val="800"/>
              </a:spcAft>
            </a:pPr>
            <a:r>
              <a:rPr lang="en-US" sz="1200" spc="-10" dirty="0">
                <a:solidFill>
                  <a:schemeClr val="accent1"/>
                </a:solidFill>
                <a:hlinkClick r:id="rId9">
                  <a:extLst>
                    <a:ext uri="{A12FA001-AC4F-418D-AE19-62706E023703}">
                      <ahyp:hlinkClr xmlns:ahyp="http://schemas.microsoft.com/office/drawing/2018/hyperlinkcolor" val="tx"/>
                    </a:ext>
                  </a:extLst>
                </a:hlinkClick>
              </a:rPr>
              <a:t>Learn more about Zero Trust</a:t>
            </a:r>
            <a:endParaRPr lang="en-US" sz="1200" spc="-10" dirty="0">
              <a:solidFill>
                <a:schemeClr val="accent1"/>
              </a:solidFill>
            </a:endParaRPr>
          </a:p>
          <a:p>
            <a:pPr>
              <a:spcAft>
                <a:spcPts val="800"/>
              </a:spcAft>
            </a:pPr>
            <a:r>
              <a:rPr lang="en-US" sz="1200" spc="-10" dirty="0">
                <a:solidFill>
                  <a:schemeClr val="accent1"/>
                </a:solidFill>
                <a:hlinkClick r:id="rId10">
                  <a:extLst>
                    <a:ext uri="{A12FA001-AC4F-418D-AE19-62706E023703}">
                      <ahyp:hlinkClr xmlns:ahyp="http://schemas.microsoft.com/office/drawing/2018/hyperlinkcolor" val="tx"/>
                    </a:ext>
                  </a:extLst>
                </a:hlinkClick>
              </a:rPr>
              <a:t>5 Steps to Cyber Resilience</a:t>
            </a:r>
            <a:endParaRPr lang="en-US" sz="1200" spc="-10" dirty="0">
              <a:solidFill>
                <a:schemeClr val="accent1"/>
              </a:solidFill>
              <a:hlinkClick r:id="rId11">
                <a:extLst>
                  <a:ext uri="{A12FA001-AC4F-418D-AE19-62706E023703}">
                    <ahyp:hlinkClr xmlns:ahyp="http://schemas.microsoft.com/office/drawing/2018/hyperlinkcolor" val="tx"/>
                  </a:ext>
                </a:extLst>
              </a:hlinkClick>
            </a:endParaRPr>
          </a:p>
          <a:p>
            <a:pPr>
              <a:spcAft>
                <a:spcPts val="800"/>
              </a:spcAft>
            </a:pPr>
            <a:r>
              <a:rPr lang="en-US" sz="1200" spc="-10" dirty="0">
                <a:solidFill>
                  <a:schemeClr val="accent1"/>
                </a:solidFill>
                <a:hlinkClick r:id="rId11">
                  <a:extLst>
                    <a:ext uri="{A12FA001-AC4F-418D-AE19-62706E023703}">
                      <ahyp:hlinkClr xmlns:ahyp="http://schemas.microsoft.com/office/drawing/2018/hyperlinkcolor" val="tx"/>
                    </a:ext>
                  </a:extLst>
                </a:hlinkClick>
              </a:rPr>
              <a:t>Business resilience – Cloud Adoption Framework | Microsoft Learn</a:t>
            </a:r>
            <a:endParaRPr lang="en-CA" sz="1200" spc="-10" dirty="0">
              <a:solidFill>
                <a:schemeClr val="accent1"/>
              </a:solidFill>
            </a:endParaRPr>
          </a:p>
          <a:p>
            <a:pPr>
              <a:spcAft>
                <a:spcPts val="800"/>
              </a:spcAft>
            </a:pPr>
            <a:r>
              <a:rPr lang="en-US" sz="1200" spc="-10" dirty="0">
                <a:solidFill>
                  <a:schemeClr val="accent1"/>
                </a:solidFill>
                <a:hlinkClick r:id="rId12">
                  <a:extLst>
                    <a:ext uri="{A12FA001-AC4F-418D-AE19-62706E023703}">
                      <ahyp:hlinkClr xmlns:ahyp="http://schemas.microsoft.com/office/drawing/2018/hyperlinkcolor" val="tx"/>
                    </a:ext>
                  </a:extLst>
                </a:hlinkClick>
              </a:rPr>
              <a:t>The Chief Information Security Officer (CISO) Workshop – Security documentation | Microsoft Learn</a:t>
            </a:r>
            <a:r>
              <a:rPr lang="en-US" sz="1200" spc="-10" dirty="0">
                <a:solidFill>
                  <a:schemeClr val="accent1"/>
                </a:solidFill>
              </a:rPr>
              <a:t> </a:t>
            </a:r>
          </a:p>
          <a:p>
            <a:pPr>
              <a:spcAft>
                <a:spcPts val="800"/>
              </a:spcAft>
            </a:pPr>
            <a:r>
              <a:rPr lang="en-US" sz="1200" spc="-10" dirty="0">
                <a:solidFill>
                  <a:schemeClr val="accent5"/>
                </a:solidFill>
              </a:rPr>
              <a:t>Have a small business? See how Surface and security </a:t>
            </a:r>
            <a:r>
              <a:rPr lang="en-US" sz="1200" spc="-10" dirty="0">
                <a:solidFill>
                  <a:schemeClr val="accent1"/>
                </a:solidFill>
                <a:hlinkClick r:id="rId13">
                  <a:extLst>
                    <a:ext uri="{A12FA001-AC4F-418D-AE19-62706E023703}">
                      <ahyp:hlinkClr xmlns:ahyp="http://schemas.microsoft.com/office/drawing/2018/hyperlinkcolor" val="tx"/>
                    </a:ext>
                  </a:extLst>
                </a:hlinkClick>
              </a:rPr>
              <a:t>can unlock your potential.</a:t>
            </a:r>
            <a:endParaRPr lang="en-CA" sz="1200" spc="-10" dirty="0">
              <a:solidFill>
                <a:schemeClr val="accent1"/>
              </a:solidFill>
            </a:endParaRPr>
          </a:p>
        </p:txBody>
      </p:sp>
      <p:pic>
        <p:nvPicPr>
          <p:cNvPr id="31" name="Picture 30">
            <a:extLst>
              <a:ext uri="{FF2B5EF4-FFF2-40B4-BE49-F238E27FC236}">
                <a16:creationId xmlns:a16="http://schemas.microsoft.com/office/drawing/2014/main" id="{C7F06A2A-241B-FFA3-BB79-D0B5E7218CE8}"/>
              </a:ext>
            </a:extLst>
          </p:cNvPr>
          <p:cNvPicPr>
            <a:picLocks noChangeAspect="1"/>
          </p:cNvPicPr>
          <p:nvPr/>
        </p:nvPicPr>
        <p:blipFill rotWithShape="1">
          <a:blip r:embed="rId14">
            <a:extLst>
              <a:ext uri="{28A0092B-C50C-407E-A947-70E740481C1C}">
                <a14:useLocalDpi xmlns:a14="http://schemas.microsoft.com/office/drawing/2010/main" val="0"/>
              </a:ext>
            </a:extLst>
          </a:blip>
          <a:srcRect l="28918" t="18500" r="30402" b="3261"/>
          <a:stretch/>
        </p:blipFill>
        <p:spPr>
          <a:xfrm>
            <a:off x="3974400" y="5186723"/>
            <a:ext cx="3798000" cy="4871678"/>
          </a:xfrm>
          <a:prstGeom prst="rect">
            <a:avLst/>
          </a:prstGeom>
        </p:spPr>
      </p:pic>
      <p:sp>
        <p:nvSpPr>
          <p:cNvPr id="4" name="Slide Number Placeholder 3">
            <a:extLst>
              <a:ext uri="{FF2B5EF4-FFF2-40B4-BE49-F238E27FC236}">
                <a16:creationId xmlns:a16="http://schemas.microsoft.com/office/drawing/2014/main" id="{D346C773-F12E-56E1-25AD-9890501E7431}"/>
              </a:ext>
            </a:extLst>
          </p:cNvPr>
          <p:cNvSpPr>
            <a:spLocks noGrp="1"/>
          </p:cNvSpPr>
          <p:nvPr>
            <p:ph type="sldNum" sz="quarter" idx="4"/>
          </p:nvPr>
        </p:nvSpPr>
        <p:spPr/>
        <p:txBody>
          <a:bodyPr/>
          <a:lstStyle/>
          <a:p>
            <a:pPr algn="l"/>
            <a:r>
              <a:rPr lang="en-CA"/>
              <a:t>PAGE </a:t>
            </a:r>
            <a:fld id="{16F06BAB-401B-4AF7-A8DB-53485F0763B0}" type="slidenum">
              <a:rPr lang="en-CA" smtClean="0"/>
              <a:pPr algn="l"/>
              <a:t>14</a:t>
            </a:fld>
            <a:endParaRPr lang="en-CA" dirty="0"/>
          </a:p>
        </p:txBody>
      </p:sp>
      <p:sp>
        <p:nvSpPr>
          <p:cNvPr id="5" name="TextBox 4">
            <a:extLst>
              <a:ext uri="{FF2B5EF4-FFF2-40B4-BE49-F238E27FC236}">
                <a16:creationId xmlns:a16="http://schemas.microsoft.com/office/drawing/2014/main" id="{9CAD8236-1569-7E45-D65C-8E7C0F62CDBC}"/>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
        <p:nvSpPr>
          <p:cNvPr id="8" name="Rectangle 7">
            <a:extLst>
              <a:ext uri="{FF2B5EF4-FFF2-40B4-BE49-F238E27FC236}">
                <a16:creationId xmlns:a16="http://schemas.microsoft.com/office/drawing/2014/main" id="{44037945-7B7C-F7F3-6021-03DF77B15A4E}"/>
              </a:ext>
            </a:extLst>
          </p:cNvPr>
          <p:cNvSpPr/>
          <p:nvPr/>
        </p:nvSpPr>
        <p:spPr>
          <a:xfrm>
            <a:off x="3974401" y="8839201"/>
            <a:ext cx="3798000" cy="1219200"/>
          </a:xfrm>
          <a:prstGeom prst="rect">
            <a:avLst/>
          </a:prstGeom>
          <a:gradFill>
            <a:gsLst>
              <a:gs pos="0">
                <a:schemeClr val="tx1">
                  <a:alpha val="0"/>
                </a:schemeClr>
              </a:gs>
              <a:gs pos="100000">
                <a:schemeClr val="tx1">
                  <a:alpha val="7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white text&#10;&#10;Description automatically generated">
            <a:extLst>
              <a:ext uri="{FF2B5EF4-FFF2-40B4-BE49-F238E27FC236}">
                <a16:creationId xmlns:a16="http://schemas.microsoft.com/office/drawing/2014/main" id="{15994EAB-C971-6F00-09CA-C46AFDC64744}"/>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5595697" y="9397772"/>
            <a:ext cx="1832000" cy="571012"/>
          </a:xfrm>
          <a:prstGeom prst="rect">
            <a:avLst/>
          </a:prstGeom>
        </p:spPr>
      </p:pic>
    </p:spTree>
    <p:extLst>
      <p:ext uri="{BB962C8B-B14F-4D97-AF65-F5344CB8AC3E}">
        <p14:creationId xmlns:p14="http://schemas.microsoft.com/office/powerpoint/2010/main" val="2080776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wo people sitting on a couch&#10;&#10;Description automatically generated with medium confidence">
            <a:extLst>
              <a:ext uri="{FF2B5EF4-FFF2-40B4-BE49-F238E27FC236}">
                <a16:creationId xmlns:a16="http://schemas.microsoft.com/office/drawing/2014/main" id="{D76EFDCF-2E98-7317-7BF2-09FD8C294A5B}"/>
              </a:ext>
            </a:extLst>
          </p:cNvPr>
          <p:cNvPicPr>
            <a:picLocks noChangeAspect="1"/>
          </p:cNvPicPr>
          <p:nvPr/>
        </p:nvPicPr>
        <p:blipFill rotWithShape="1">
          <a:blip r:embed="rId3">
            <a:extLst>
              <a:ext uri="{28A0092B-C50C-407E-A947-70E740481C1C}">
                <a14:useLocalDpi xmlns:a14="http://schemas.microsoft.com/office/drawing/2010/main" val="0"/>
              </a:ext>
            </a:extLst>
          </a:blip>
          <a:srcRect l="5891" t="7981" b="5971"/>
          <a:stretch/>
        </p:blipFill>
        <p:spPr>
          <a:xfrm>
            <a:off x="0" y="0"/>
            <a:ext cx="7772400" cy="4692388"/>
          </a:xfrm>
          <a:prstGeom prst="rect">
            <a:avLst/>
          </a:prstGeom>
        </p:spPr>
      </p:pic>
      <p:sp>
        <p:nvSpPr>
          <p:cNvPr id="30" name="TextBox 29">
            <a:extLst>
              <a:ext uri="{FF2B5EF4-FFF2-40B4-BE49-F238E27FC236}">
                <a16:creationId xmlns:a16="http://schemas.microsoft.com/office/drawing/2014/main" id="{AE4A00F2-089F-25B7-3558-0DEF20192A1C}"/>
              </a:ext>
            </a:extLst>
          </p:cNvPr>
          <p:cNvSpPr txBox="1"/>
          <p:nvPr/>
        </p:nvSpPr>
        <p:spPr>
          <a:xfrm>
            <a:off x="453305" y="5158457"/>
            <a:ext cx="6980892" cy="461665"/>
          </a:xfrm>
          <a:prstGeom prst="rect">
            <a:avLst/>
          </a:prstGeom>
          <a:noFill/>
        </p:spPr>
        <p:txBody>
          <a:bodyPr wrap="square" lIns="91440" tIns="45720" rIns="91440" bIns="45720" rtlCol="0" anchor="b">
            <a:spAutoFit/>
          </a:bodyPr>
          <a:lstStyle/>
          <a:p>
            <a:pPr>
              <a:defRPr/>
            </a:pPr>
            <a:r>
              <a:rPr lang="en-US" sz="2400" dirty="0">
                <a:solidFill>
                  <a:schemeClr val="accent5"/>
                </a:solidFill>
                <a:latin typeface="+mj-lt"/>
                <a:ea typeface="Roboto"/>
              </a:rPr>
              <a:t>What does it mean to be cyber resilient? </a:t>
            </a:r>
          </a:p>
        </p:txBody>
      </p:sp>
      <p:sp>
        <p:nvSpPr>
          <p:cNvPr id="32" name="TextBox 31">
            <a:extLst>
              <a:ext uri="{FF2B5EF4-FFF2-40B4-BE49-F238E27FC236}">
                <a16:creationId xmlns:a16="http://schemas.microsoft.com/office/drawing/2014/main" id="{1822F7C6-E7B9-79E3-00BE-06B504BEEADA}"/>
              </a:ext>
            </a:extLst>
          </p:cNvPr>
          <p:cNvSpPr txBox="1"/>
          <p:nvPr/>
        </p:nvSpPr>
        <p:spPr>
          <a:xfrm>
            <a:off x="441358" y="5953473"/>
            <a:ext cx="2979843" cy="1569660"/>
          </a:xfrm>
          <a:prstGeom prst="rect">
            <a:avLst/>
          </a:prstGeom>
          <a:noFill/>
        </p:spPr>
        <p:txBody>
          <a:bodyPr wrap="square" lIns="91440" tIns="45720" rIns="91440" bIns="45720" rtlCol="0" anchor="t">
            <a:spAutoFit/>
          </a:bodyPr>
          <a:lstStyle/>
          <a:p>
            <a:pPr marL="12700" marR="5080"/>
            <a:r>
              <a:rPr lang="en-US" sz="1200" spc="-10" dirty="0">
                <a:solidFill>
                  <a:schemeClr val="accent5"/>
                </a:solidFill>
                <a:cs typeface="DM Sans"/>
              </a:rPr>
              <a:t>Almost every organization today, from neighborhood coffee shops to global enterprises, depends on data, analytics, automation, and digital technologies. This reliance, coupled with a remote workforce, has increased the risk and cost of cyberattacks on a scale of impact ranging from local to global. </a:t>
            </a:r>
          </a:p>
        </p:txBody>
      </p:sp>
      <p:sp>
        <p:nvSpPr>
          <p:cNvPr id="34" name="TextBox 33">
            <a:extLst>
              <a:ext uri="{FF2B5EF4-FFF2-40B4-BE49-F238E27FC236}">
                <a16:creationId xmlns:a16="http://schemas.microsoft.com/office/drawing/2014/main" id="{FB966C84-391C-0E13-2D35-F9F5BAF699AD}"/>
              </a:ext>
            </a:extLst>
          </p:cNvPr>
          <p:cNvSpPr txBox="1"/>
          <p:nvPr/>
        </p:nvSpPr>
        <p:spPr>
          <a:xfrm>
            <a:off x="4254395" y="5953473"/>
            <a:ext cx="2979844" cy="1938992"/>
          </a:xfrm>
          <a:prstGeom prst="rect">
            <a:avLst/>
          </a:prstGeom>
          <a:noFill/>
        </p:spPr>
        <p:txBody>
          <a:bodyPr wrap="square" lIns="91440" tIns="45720" rIns="91440" bIns="45720" rtlCol="0" anchor="t">
            <a:spAutoFit/>
          </a:bodyPr>
          <a:lstStyle/>
          <a:p>
            <a:pPr marL="12700" marR="5080"/>
            <a:r>
              <a:rPr lang="en-US" sz="1200" spc="-10" dirty="0">
                <a:solidFill>
                  <a:schemeClr val="accent5"/>
                </a:solidFill>
              </a:rPr>
              <a:t>As these scenarios multiply in frequency and sophistication, successful security leaders now need to look beyond prevention. Cyber resilience is the ability of an organization to quickly respond and effectively recover from a negative event, minimizing the fiscal blows of security vulnerabilities. Resilience can mean the difference between losing ground or leaping forward in their recovery.</a:t>
            </a:r>
            <a:endParaRPr lang="en-US" sz="1200" spc="-10" dirty="0">
              <a:solidFill>
                <a:schemeClr val="accent5"/>
              </a:solidFill>
              <a:cs typeface="Segoe UI"/>
            </a:endParaRPr>
          </a:p>
        </p:txBody>
      </p:sp>
      <p:grpSp>
        <p:nvGrpSpPr>
          <p:cNvPr id="7" name="Group 6">
            <a:extLst>
              <a:ext uri="{FF2B5EF4-FFF2-40B4-BE49-F238E27FC236}">
                <a16:creationId xmlns:a16="http://schemas.microsoft.com/office/drawing/2014/main" id="{83682C7A-DA63-CA13-685D-D1EDD82567A0}"/>
              </a:ext>
            </a:extLst>
          </p:cNvPr>
          <p:cNvGrpSpPr/>
          <p:nvPr/>
        </p:nvGrpSpPr>
        <p:grpSpPr>
          <a:xfrm>
            <a:off x="411458" y="8621486"/>
            <a:ext cx="2734125" cy="470000"/>
            <a:chOff x="411458" y="7916788"/>
            <a:chExt cx="2734125" cy="470000"/>
          </a:xfrm>
        </p:grpSpPr>
        <p:sp>
          <p:nvSpPr>
            <p:cNvPr id="19" name="object 5">
              <a:extLst>
                <a:ext uri="{FF2B5EF4-FFF2-40B4-BE49-F238E27FC236}">
                  <a16:creationId xmlns:a16="http://schemas.microsoft.com/office/drawing/2014/main" id="{CB5F7353-2CCB-48C3-853D-310C30EC2615}"/>
                </a:ext>
              </a:extLst>
            </p:cNvPr>
            <p:cNvSpPr txBox="1"/>
            <p:nvPr/>
          </p:nvSpPr>
          <p:spPr>
            <a:xfrm>
              <a:off x="1136530" y="7916788"/>
              <a:ext cx="2009053" cy="470000"/>
            </a:xfrm>
            <a:prstGeom prst="rect">
              <a:avLst/>
            </a:prstGeom>
          </p:spPr>
          <p:txBody>
            <a:bodyPr vert="horz" wrap="square" lIns="0" tIns="8255" rIns="0" bIns="0" rtlCol="0" anchor="t">
              <a:spAutoFit/>
            </a:bodyPr>
            <a:lstStyle/>
            <a:p>
              <a:pPr marL="12700" marR="5080"/>
              <a:r>
                <a:rPr lang="en-US" sz="1000" spc="-10" dirty="0">
                  <a:solidFill>
                    <a:schemeClr val="accent5"/>
                  </a:solidFill>
                </a:rPr>
                <a:t>increase in cyberattacks against remotely managed devices between May 2021 and May 2022.</a:t>
              </a:r>
              <a:r>
                <a:rPr lang="en-US" sz="1000" spc="-10" baseline="30000" dirty="0">
                  <a:solidFill>
                    <a:schemeClr val="accent5"/>
                  </a:solidFill>
                </a:rPr>
                <a:t>1</a:t>
              </a:r>
            </a:p>
          </p:txBody>
        </p:sp>
        <p:sp>
          <p:nvSpPr>
            <p:cNvPr id="35" name="TextBox 34">
              <a:extLst>
                <a:ext uri="{FF2B5EF4-FFF2-40B4-BE49-F238E27FC236}">
                  <a16:creationId xmlns:a16="http://schemas.microsoft.com/office/drawing/2014/main" id="{4B22A536-4E23-BAFD-997F-698B13748E19}"/>
                </a:ext>
              </a:extLst>
            </p:cNvPr>
            <p:cNvSpPr txBox="1"/>
            <p:nvPr/>
          </p:nvSpPr>
          <p:spPr>
            <a:xfrm>
              <a:off x="411458" y="7920956"/>
              <a:ext cx="725073" cy="461665"/>
            </a:xfrm>
            <a:prstGeom prst="rect">
              <a:avLst/>
            </a:prstGeom>
            <a:noFill/>
          </p:spPr>
          <p:txBody>
            <a:bodyPr wrap="square" rtlCol="0">
              <a:spAutoFit/>
            </a:bodyPr>
            <a:lstStyle/>
            <a:p>
              <a:pPr marL="12700" marR="5080"/>
              <a:r>
                <a:rPr lang="en-US" sz="2400" dirty="0">
                  <a:solidFill>
                    <a:schemeClr val="accent5"/>
                  </a:solidFill>
                  <a:latin typeface="+mj-lt"/>
                  <a:ea typeface="Roboto" panose="02000000000000000000" pitchFamily="2" charset="0"/>
                </a:rPr>
                <a:t>5x</a:t>
              </a:r>
            </a:p>
          </p:txBody>
        </p:sp>
      </p:grpSp>
      <p:grpSp>
        <p:nvGrpSpPr>
          <p:cNvPr id="2" name="Group 1">
            <a:extLst>
              <a:ext uri="{FF2B5EF4-FFF2-40B4-BE49-F238E27FC236}">
                <a16:creationId xmlns:a16="http://schemas.microsoft.com/office/drawing/2014/main" id="{6BA7FBE9-DD50-D572-4091-1877CF33B3B7}"/>
              </a:ext>
            </a:extLst>
          </p:cNvPr>
          <p:cNvGrpSpPr/>
          <p:nvPr/>
        </p:nvGrpSpPr>
        <p:grpSpPr>
          <a:xfrm>
            <a:off x="4177190" y="8625653"/>
            <a:ext cx="2838005" cy="470000"/>
            <a:chOff x="4221890" y="5178303"/>
            <a:chExt cx="2838005" cy="470000"/>
          </a:xfrm>
        </p:grpSpPr>
        <p:sp>
          <p:nvSpPr>
            <p:cNvPr id="20" name="object 5">
              <a:extLst>
                <a:ext uri="{FF2B5EF4-FFF2-40B4-BE49-F238E27FC236}">
                  <a16:creationId xmlns:a16="http://schemas.microsoft.com/office/drawing/2014/main" id="{F9049A25-6208-CCCC-05F3-27F7A5F32786}"/>
                </a:ext>
              </a:extLst>
            </p:cNvPr>
            <p:cNvSpPr txBox="1"/>
            <p:nvPr/>
          </p:nvSpPr>
          <p:spPr>
            <a:xfrm>
              <a:off x="5781895" y="5178303"/>
              <a:ext cx="1278000" cy="470000"/>
            </a:xfrm>
            <a:prstGeom prst="rect">
              <a:avLst/>
            </a:prstGeom>
          </p:spPr>
          <p:txBody>
            <a:bodyPr vert="horz" wrap="square" lIns="0" tIns="8255" rIns="0" bIns="0" rtlCol="0">
              <a:spAutoFit/>
            </a:bodyPr>
            <a:lstStyle/>
            <a:p>
              <a:pPr marL="12700" marR="5080"/>
              <a:r>
                <a:rPr lang="en-US" sz="1000" spc="-10" dirty="0">
                  <a:solidFill>
                    <a:schemeClr val="accent5"/>
                  </a:solidFill>
                </a:rPr>
                <a:t>USD was the global average cost of a data breach in 2022.</a:t>
              </a:r>
              <a:r>
                <a:rPr lang="en-US" sz="1000" spc="-10" baseline="30000" dirty="0">
                  <a:solidFill>
                    <a:schemeClr val="accent5"/>
                  </a:solidFill>
                </a:rPr>
                <a:t>1</a:t>
              </a:r>
            </a:p>
          </p:txBody>
        </p:sp>
        <p:sp>
          <p:nvSpPr>
            <p:cNvPr id="36" name="TextBox 35">
              <a:extLst>
                <a:ext uri="{FF2B5EF4-FFF2-40B4-BE49-F238E27FC236}">
                  <a16:creationId xmlns:a16="http://schemas.microsoft.com/office/drawing/2014/main" id="{30AF23FE-5C45-9EC2-25EE-279D24615DBF}"/>
                </a:ext>
              </a:extLst>
            </p:cNvPr>
            <p:cNvSpPr txBox="1"/>
            <p:nvPr/>
          </p:nvSpPr>
          <p:spPr>
            <a:xfrm>
              <a:off x="4221890" y="5182471"/>
              <a:ext cx="1664546" cy="461665"/>
            </a:xfrm>
            <a:prstGeom prst="rect">
              <a:avLst/>
            </a:prstGeom>
            <a:noFill/>
          </p:spPr>
          <p:txBody>
            <a:bodyPr wrap="square" rtlCol="0">
              <a:spAutoFit/>
            </a:bodyPr>
            <a:lstStyle/>
            <a:p>
              <a:pPr marL="12700" marR="5080"/>
              <a:r>
                <a:rPr lang="en-US" sz="2400" dirty="0">
                  <a:solidFill>
                    <a:schemeClr val="accent5"/>
                  </a:solidFill>
                  <a:latin typeface="+mj-lt"/>
                  <a:ea typeface="Roboto" panose="02000000000000000000" pitchFamily="2" charset="0"/>
                </a:rPr>
                <a:t>$4.24 M</a:t>
              </a:r>
            </a:p>
          </p:txBody>
        </p:sp>
      </p:grpSp>
      <p:sp>
        <p:nvSpPr>
          <p:cNvPr id="3" name="TextBox 2">
            <a:extLst>
              <a:ext uri="{FF2B5EF4-FFF2-40B4-BE49-F238E27FC236}">
                <a16:creationId xmlns:a16="http://schemas.microsoft.com/office/drawing/2014/main" id="{DDB5D50E-5759-5812-1F97-853FD9A4E6DE}"/>
              </a:ext>
            </a:extLst>
          </p:cNvPr>
          <p:cNvSpPr txBox="1"/>
          <p:nvPr/>
        </p:nvSpPr>
        <p:spPr>
          <a:xfrm>
            <a:off x="430213" y="9399414"/>
            <a:ext cx="3185506" cy="212559"/>
          </a:xfrm>
          <a:prstGeom prst="rect">
            <a:avLst/>
          </a:prstGeom>
          <a:noFill/>
        </p:spPr>
        <p:txBody>
          <a:bodyPr wrap="square" rtlCol="0">
            <a:spAutoFit/>
          </a:bodyPr>
          <a:lstStyle/>
          <a:p>
            <a:pPr>
              <a:lnSpc>
                <a:spcPct val="105000"/>
              </a:lnSpc>
            </a:pPr>
            <a:r>
              <a:rPr lang="en-US" sz="800" spc="-10" baseline="30000" dirty="0">
                <a:solidFill>
                  <a:schemeClr val="accent5"/>
                </a:solidFill>
              </a:rPr>
              <a:t>1 </a:t>
            </a:r>
            <a:r>
              <a:rPr lang="en-US" sz="800" spc="-10" dirty="0">
                <a:solidFill>
                  <a:schemeClr val="accent5"/>
                </a:solidFill>
              </a:rPr>
              <a:t>Microsoft</a:t>
            </a:r>
            <a:r>
              <a:rPr lang="en-US" sz="800" spc="-10" dirty="0">
                <a:solidFill>
                  <a:srgbClr val="505050"/>
                </a:solidFill>
              </a:rPr>
              <a:t>, </a:t>
            </a:r>
            <a:r>
              <a:rPr lang="en-US" sz="800" spc="-10" dirty="0">
                <a:solidFill>
                  <a:schemeClr val="accent1"/>
                </a:solidFill>
                <a:hlinkClick r:id="rId4">
                  <a:extLst>
                    <a:ext uri="{A12FA001-AC4F-418D-AE19-62706E023703}">
                      <ahyp:hlinkClr xmlns:ahyp="http://schemas.microsoft.com/office/drawing/2018/hyperlinkcolor" val="tx"/>
                    </a:ext>
                  </a:extLst>
                </a:hlinkClick>
              </a:rPr>
              <a:t>Microsoft Digital Defense Report 2022</a:t>
            </a:r>
            <a:r>
              <a:rPr lang="en-US" sz="800" spc="-10" dirty="0">
                <a:solidFill>
                  <a:srgbClr val="505050"/>
                </a:solidFill>
              </a:rPr>
              <a:t>, </a:t>
            </a:r>
            <a:r>
              <a:rPr lang="en-US" sz="800" spc="-10" dirty="0">
                <a:solidFill>
                  <a:schemeClr val="accent5"/>
                </a:solidFill>
              </a:rPr>
              <a:t>2022. </a:t>
            </a:r>
            <a:endParaRPr lang="en-CA" sz="800" spc="-10" dirty="0">
              <a:solidFill>
                <a:schemeClr val="accent5"/>
              </a:solidFill>
            </a:endParaRPr>
          </a:p>
        </p:txBody>
      </p:sp>
      <p:cxnSp>
        <p:nvCxnSpPr>
          <p:cNvPr id="4" name="Straight Connector 3">
            <a:extLst>
              <a:ext uri="{FF2B5EF4-FFF2-40B4-BE49-F238E27FC236}">
                <a16:creationId xmlns:a16="http://schemas.microsoft.com/office/drawing/2014/main" id="{D95EDC1C-3AC0-8CFB-17AC-DE26B23F96D1}"/>
              </a:ext>
            </a:extLst>
          </p:cNvPr>
          <p:cNvCxnSpPr>
            <a:cxnSpLocks/>
          </p:cNvCxnSpPr>
          <p:nvPr/>
        </p:nvCxnSpPr>
        <p:spPr>
          <a:xfrm>
            <a:off x="526846" y="8207277"/>
            <a:ext cx="6488349"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EA096B74-432C-08C5-D093-9DF8D30E28D3}"/>
              </a:ext>
            </a:extLst>
          </p:cNvPr>
          <p:cNvSpPr>
            <a:spLocks noGrp="1"/>
          </p:cNvSpPr>
          <p:nvPr>
            <p:ph type="sldNum" sz="quarter" idx="4"/>
          </p:nvPr>
        </p:nvSpPr>
        <p:spPr/>
        <p:txBody>
          <a:bodyPr/>
          <a:lstStyle/>
          <a:p>
            <a:pPr algn="l"/>
            <a:r>
              <a:rPr lang="en-CA"/>
              <a:t>PAGE </a:t>
            </a:r>
            <a:fld id="{16F06BAB-401B-4AF7-A8DB-53485F0763B0}" type="slidenum">
              <a:rPr lang="en-CA" smtClean="0"/>
              <a:pPr algn="l"/>
              <a:t>2</a:t>
            </a:fld>
            <a:endParaRPr lang="en-CA" dirty="0"/>
          </a:p>
        </p:txBody>
      </p:sp>
      <p:pic>
        <p:nvPicPr>
          <p:cNvPr id="13" name="Picture 12">
            <a:extLst>
              <a:ext uri="{FF2B5EF4-FFF2-40B4-BE49-F238E27FC236}">
                <a16:creationId xmlns:a16="http://schemas.microsoft.com/office/drawing/2014/main" id="{B7E1A66F-744B-11FB-5921-5C63180FC5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15" name="Rectangle 14">
            <a:extLst>
              <a:ext uri="{FF2B5EF4-FFF2-40B4-BE49-F238E27FC236}">
                <a16:creationId xmlns:a16="http://schemas.microsoft.com/office/drawing/2014/main" id="{F1AF1749-DC1D-D2BD-9BE0-BF1D1A86DFAC}"/>
              </a:ext>
            </a:extLst>
          </p:cNvPr>
          <p:cNvSpPr/>
          <p:nvPr/>
        </p:nvSpPr>
        <p:spPr>
          <a:xfrm>
            <a:off x="0" y="0"/>
            <a:ext cx="7772401" cy="769257"/>
          </a:xfrm>
          <a:prstGeom prst="rect">
            <a:avLst/>
          </a:prstGeom>
          <a:gradFill flip="none" rotWithShape="1">
            <a:gsLst>
              <a:gs pos="0">
                <a:schemeClr val="tx1">
                  <a:alpha val="0"/>
                </a:schemeClr>
              </a:gs>
              <a:gs pos="100000">
                <a:schemeClr val="tx1">
                  <a:alpha val="6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6FFC08-ACE7-FC7C-4113-1CBDA91AD4A7}"/>
              </a:ext>
            </a:extLst>
          </p:cNvPr>
          <p:cNvSpPr txBox="1"/>
          <p:nvPr/>
        </p:nvSpPr>
        <p:spPr>
          <a:xfrm>
            <a:off x="538163" y="241300"/>
            <a:ext cx="1462088" cy="230102"/>
          </a:xfrm>
          <a:prstGeom prst="rect">
            <a:avLst/>
          </a:prstGeom>
          <a:solidFill>
            <a:schemeClr val="tx2"/>
          </a:solidFill>
          <a:ln>
            <a:solidFill>
              <a:schemeClr val="bg1"/>
            </a:solidFill>
          </a:ln>
        </p:spPr>
        <p:txBody>
          <a:bodyPr wrap="square" lIns="45720" tIns="45720" rIns="0" bIns="45720" rtlCol="0" anchor="t">
            <a:noAutofit/>
          </a:bodyPr>
          <a:lstStyle/>
          <a:p>
            <a:r>
              <a:rPr lang="en-US" sz="500" b="1" dirty="0">
                <a:solidFill>
                  <a:schemeClr val="bg1"/>
                </a:solidFill>
                <a:cs typeface="Segoe UI"/>
              </a:rPr>
              <a:t>Partner Logo </a:t>
            </a:r>
            <a:r>
              <a:rPr lang="en-US" sz="500" dirty="0">
                <a:solidFill>
                  <a:schemeClr val="bg1"/>
                </a:solidFill>
                <a:cs typeface="Segoe UI"/>
              </a:rPr>
              <a:t>= *[$</a:t>
            </a:r>
            <a:r>
              <a:rPr lang="en-US" sz="500" dirty="0" err="1">
                <a:solidFill>
                  <a:schemeClr val="bg1"/>
                </a:solidFill>
                <a:cs typeface="Segoe UI"/>
              </a:rPr>
              <a:t>profile.logo;size</a:t>
            </a:r>
            <a:r>
              <a:rPr lang="en-US" sz="500" dirty="0">
                <a:solidFill>
                  <a:schemeClr val="bg1"/>
                </a:solidFill>
                <a:cs typeface="Segoe UI"/>
              </a:rPr>
              <a:t>&lt;40.64x6.35&gt;; type:&lt;light&gt;;align:&lt;left&gt;;</a:t>
            </a:r>
            <a:r>
              <a:rPr lang="en-US" sz="500" dirty="0" err="1">
                <a:solidFill>
                  <a:schemeClr val="bg1"/>
                </a:solidFill>
                <a:cs typeface="Segoe UI"/>
              </a:rPr>
              <a:t>bc</a:t>
            </a:r>
            <a:r>
              <a:rPr lang="en-US" sz="500" dirty="0">
                <a:solidFill>
                  <a:schemeClr val="bg1"/>
                </a:solidFill>
                <a:cs typeface="Segoe UI"/>
              </a:rPr>
              <a:t>:#000000]*</a:t>
            </a:r>
          </a:p>
        </p:txBody>
      </p:sp>
    </p:spTree>
    <p:extLst>
      <p:ext uri="{BB962C8B-B14F-4D97-AF65-F5344CB8AC3E}">
        <p14:creationId xmlns:p14="http://schemas.microsoft.com/office/powerpoint/2010/main" val="249026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D03D49-F044-55EC-7C7E-3F04749A83D7}"/>
              </a:ext>
            </a:extLst>
          </p:cNvPr>
          <p:cNvPicPr>
            <a:picLocks noChangeAspect="1"/>
          </p:cNvPicPr>
          <p:nvPr/>
        </p:nvPicPr>
        <p:blipFill>
          <a:blip r:embed="rId3">
            <a:extLst>
              <a:ext uri="{28A0092B-C50C-407E-A947-70E740481C1C}">
                <a14:useLocalDpi xmlns:a14="http://schemas.microsoft.com/office/drawing/2010/main" val="0"/>
              </a:ext>
            </a:extLst>
          </a:blip>
          <a:srcRect l="5670" r="5670"/>
          <a:stretch/>
        </p:blipFill>
        <p:spPr>
          <a:xfrm>
            <a:off x="3974400" y="0"/>
            <a:ext cx="3798000" cy="6432102"/>
          </a:xfrm>
          <a:prstGeom prst="rect">
            <a:avLst/>
          </a:prstGeom>
        </p:spPr>
      </p:pic>
      <p:sp>
        <p:nvSpPr>
          <p:cNvPr id="9" name="TextBox 8">
            <a:extLst>
              <a:ext uri="{FF2B5EF4-FFF2-40B4-BE49-F238E27FC236}">
                <a16:creationId xmlns:a16="http://schemas.microsoft.com/office/drawing/2014/main" id="{CD91A95A-BCE9-33C3-C487-92B475D6AE89}"/>
              </a:ext>
            </a:extLst>
          </p:cNvPr>
          <p:cNvSpPr txBox="1"/>
          <p:nvPr/>
        </p:nvSpPr>
        <p:spPr>
          <a:xfrm>
            <a:off x="453305" y="1277661"/>
            <a:ext cx="2911687" cy="523220"/>
          </a:xfrm>
          <a:prstGeom prst="rect">
            <a:avLst/>
          </a:prstGeom>
          <a:noFill/>
        </p:spPr>
        <p:txBody>
          <a:bodyPr wrap="square" lIns="91440" tIns="45720" rIns="91440" bIns="45720" rtlCol="0" anchor="b">
            <a:spAutoFit/>
          </a:bodyPr>
          <a:lstStyle/>
          <a:p>
            <a:pPr>
              <a:defRPr/>
            </a:pPr>
            <a:endParaRPr lang="en-US" sz="2800">
              <a:solidFill>
                <a:srgbClr val="505050"/>
              </a:solidFill>
              <a:latin typeface="+mj-lt"/>
              <a:ea typeface="Roboto" panose="02000000000000000000" pitchFamily="2" charset="0"/>
              <a:cs typeface="Roboto" panose="02000000000000000000" pitchFamily="2" charset="0"/>
            </a:endParaRPr>
          </a:p>
        </p:txBody>
      </p:sp>
      <p:pic>
        <p:nvPicPr>
          <p:cNvPr id="10" name="Picture 9">
            <a:extLst>
              <a:ext uri="{FF2B5EF4-FFF2-40B4-BE49-F238E27FC236}">
                <a16:creationId xmlns:a16="http://schemas.microsoft.com/office/drawing/2014/main" id="{12791E76-9846-7DD5-7456-6622EAECA5EC}"/>
              </a:ext>
            </a:extLst>
          </p:cNvPr>
          <p:cNvPicPr>
            <a:picLocks noChangeAspect="1"/>
          </p:cNvPicPr>
          <p:nvPr/>
        </p:nvPicPr>
        <p:blipFill rotWithShape="1">
          <a:blip r:embed="rId4">
            <a:extLst>
              <a:ext uri="{28A0092B-C50C-407E-A947-70E740481C1C}">
                <a14:useLocalDpi xmlns:a14="http://schemas.microsoft.com/office/drawing/2010/main" val="0"/>
              </a:ext>
            </a:extLst>
          </a:blip>
          <a:srcRect l="24182" t="2073" r="14678" b="2920"/>
          <a:stretch/>
        </p:blipFill>
        <p:spPr>
          <a:xfrm>
            <a:off x="0" y="6129903"/>
            <a:ext cx="3798000" cy="3928497"/>
          </a:xfrm>
          <a:prstGeom prst="rect">
            <a:avLst/>
          </a:prstGeom>
        </p:spPr>
      </p:pic>
      <p:sp>
        <p:nvSpPr>
          <p:cNvPr id="16" name="Rectangle 15">
            <a:extLst>
              <a:ext uri="{FF2B5EF4-FFF2-40B4-BE49-F238E27FC236}">
                <a16:creationId xmlns:a16="http://schemas.microsoft.com/office/drawing/2014/main" id="{3F692BFA-9481-72B7-784A-76DAC3DCA8D5}"/>
              </a:ext>
            </a:extLst>
          </p:cNvPr>
          <p:cNvSpPr/>
          <p:nvPr/>
        </p:nvSpPr>
        <p:spPr>
          <a:xfrm>
            <a:off x="0" y="0"/>
            <a:ext cx="3798000" cy="5863638"/>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B4124DE2-05AC-259C-3F59-09FBF65DAECA}"/>
              </a:ext>
            </a:extLst>
          </p:cNvPr>
          <p:cNvSpPr txBox="1"/>
          <p:nvPr/>
        </p:nvSpPr>
        <p:spPr>
          <a:xfrm>
            <a:off x="433408" y="717833"/>
            <a:ext cx="3082751" cy="5262979"/>
          </a:xfrm>
          <a:prstGeom prst="rect">
            <a:avLst/>
          </a:prstGeom>
          <a:noFill/>
        </p:spPr>
        <p:txBody>
          <a:bodyPr wrap="square" lIns="91440" tIns="45720" rIns="91440" bIns="45720" rtlCol="0" anchor="t">
            <a:spAutoFit/>
          </a:bodyPr>
          <a:lstStyle/>
          <a:p>
            <a:r>
              <a:rPr lang="en-US" sz="1200" spc="-10" dirty="0">
                <a:solidFill>
                  <a:schemeClr val="accent5"/>
                </a:solidFill>
              </a:rPr>
              <a:t>How is this possible? From large enterprises to medium, small, and very small businesses, there are key principles any company can adopt to gain resilience during a crisis. It requires taking a pragmatic view of cybersecurity that assumes breaches are inevitable. In other words, it means ‘assuming compromise’. </a:t>
            </a:r>
          </a:p>
          <a:p>
            <a:endParaRPr lang="en-US" sz="1200" spc="-10" dirty="0">
              <a:solidFill>
                <a:schemeClr val="accent5"/>
              </a:solidFill>
            </a:endParaRPr>
          </a:p>
          <a:p>
            <a:r>
              <a:rPr lang="en-US" sz="1200" spc="-10" dirty="0">
                <a:solidFill>
                  <a:schemeClr val="accent5"/>
                </a:solidFill>
              </a:rPr>
              <a:t>Assuming compromise is a significant departure from the traditional security mindset. Previously, IT professionals believed they could construct a secure network with a fortified perimeter, confining all business operations to the network while tightly restricting end-user devices.</a:t>
            </a:r>
            <a:endParaRPr lang="en-US" sz="1200" spc="-10" dirty="0">
              <a:solidFill>
                <a:schemeClr val="accent5"/>
              </a:solidFill>
              <a:cs typeface="Segoe UI"/>
            </a:endParaRPr>
          </a:p>
          <a:p>
            <a:endParaRPr lang="en-US" sz="1200" spc="-10" dirty="0">
              <a:solidFill>
                <a:schemeClr val="accent5"/>
              </a:solidFill>
              <a:cs typeface="Segoe UI"/>
            </a:endParaRPr>
          </a:p>
          <a:p>
            <a:r>
              <a:rPr lang="en-US" sz="1200" spc="-10" dirty="0">
                <a:solidFill>
                  <a:schemeClr val="accent5"/>
                </a:solidFill>
              </a:rPr>
              <a:t>However, the traditional approach overlooks the demands of modern work environments, changing business models, new technologies, and evolving security threats. To cultivate resilience, organizations require Zero Trust, a collaborative partnership between business stakeholders, IT leaders, and security professionals, and the use of advanced technology designed to enhance protection.</a:t>
            </a:r>
            <a:endParaRPr lang="en-US" sz="1200" spc="-10" dirty="0">
              <a:solidFill>
                <a:schemeClr val="accent5"/>
              </a:solidFill>
              <a:cs typeface="Segoe UI"/>
            </a:endParaRPr>
          </a:p>
          <a:p>
            <a:endParaRPr lang="en-US" sz="1200" spc="-10" dirty="0">
              <a:solidFill>
                <a:schemeClr val="accent5"/>
              </a:solidFill>
              <a:cs typeface="Segoe UI"/>
            </a:endParaRPr>
          </a:p>
        </p:txBody>
      </p:sp>
      <p:sp>
        <p:nvSpPr>
          <p:cNvPr id="21" name="Rectangle 20">
            <a:extLst>
              <a:ext uri="{FF2B5EF4-FFF2-40B4-BE49-F238E27FC236}">
                <a16:creationId xmlns:a16="http://schemas.microsoft.com/office/drawing/2014/main" id="{6119680B-EF6B-241E-2ED7-8ED907996D64}"/>
              </a:ext>
            </a:extLst>
          </p:cNvPr>
          <p:cNvSpPr/>
          <p:nvPr/>
        </p:nvSpPr>
        <p:spPr>
          <a:xfrm>
            <a:off x="3974400" y="6686029"/>
            <a:ext cx="3798000" cy="3372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bject 5">
            <a:extLst>
              <a:ext uri="{FF2B5EF4-FFF2-40B4-BE49-F238E27FC236}">
                <a16:creationId xmlns:a16="http://schemas.microsoft.com/office/drawing/2014/main" id="{DCC6224F-9160-D9F8-E53C-D8BE30CAFA84}"/>
              </a:ext>
            </a:extLst>
          </p:cNvPr>
          <p:cNvSpPr txBox="1"/>
          <p:nvPr/>
        </p:nvSpPr>
        <p:spPr>
          <a:xfrm>
            <a:off x="5164828" y="7018322"/>
            <a:ext cx="2069409" cy="623889"/>
          </a:xfrm>
          <a:prstGeom prst="rect">
            <a:avLst/>
          </a:prstGeom>
        </p:spPr>
        <p:txBody>
          <a:bodyPr vert="horz" wrap="square" lIns="0" tIns="8255" rIns="0" bIns="0" rtlCol="0" anchor="t">
            <a:spAutoFit/>
          </a:bodyPr>
          <a:lstStyle/>
          <a:p>
            <a:pPr marL="12700" marR="5080"/>
            <a:r>
              <a:rPr lang="en-US" sz="1000" spc="-10">
                <a:solidFill>
                  <a:schemeClr val="accent5"/>
                </a:solidFill>
              </a:rPr>
              <a:t>of C-level executives will have performance requirements related to risk built into their employment contracts.</a:t>
            </a:r>
            <a:r>
              <a:rPr lang="en-US" sz="1000" spc="-10" baseline="30000">
                <a:solidFill>
                  <a:schemeClr val="accent5"/>
                </a:solidFill>
              </a:rPr>
              <a:t>1</a:t>
            </a:r>
          </a:p>
        </p:txBody>
      </p:sp>
      <p:sp>
        <p:nvSpPr>
          <p:cNvPr id="4" name="TextBox 3">
            <a:extLst>
              <a:ext uri="{FF2B5EF4-FFF2-40B4-BE49-F238E27FC236}">
                <a16:creationId xmlns:a16="http://schemas.microsoft.com/office/drawing/2014/main" id="{8F67148D-0D5C-B3F3-7364-407E35F06B60}"/>
              </a:ext>
            </a:extLst>
          </p:cNvPr>
          <p:cNvSpPr txBox="1"/>
          <p:nvPr/>
        </p:nvSpPr>
        <p:spPr>
          <a:xfrm>
            <a:off x="4223781" y="7130878"/>
            <a:ext cx="1195429" cy="584775"/>
          </a:xfrm>
          <a:prstGeom prst="rect">
            <a:avLst/>
          </a:prstGeom>
          <a:noFill/>
        </p:spPr>
        <p:txBody>
          <a:bodyPr wrap="square" rtlCol="0">
            <a:spAutoFit/>
          </a:bodyPr>
          <a:lstStyle/>
          <a:p>
            <a:pPr marL="12700" marR="5080"/>
            <a:r>
              <a:rPr lang="en-US" sz="3200" dirty="0">
                <a:solidFill>
                  <a:schemeClr val="accent5"/>
                </a:solidFill>
                <a:latin typeface="+mj-lt"/>
                <a:ea typeface="Roboto" panose="02000000000000000000" pitchFamily="2" charset="0"/>
              </a:rPr>
              <a:t>50</a:t>
            </a:r>
            <a:r>
              <a:rPr lang="en-US" sz="2400" dirty="0">
                <a:solidFill>
                  <a:schemeClr val="accent5"/>
                </a:solidFill>
                <a:latin typeface="+mj-lt"/>
                <a:ea typeface="Roboto" panose="02000000000000000000" pitchFamily="2" charset="0"/>
              </a:rPr>
              <a:t>%</a:t>
            </a:r>
            <a:endParaRPr lang="en-US" sz="3600" dirty="0">
              <a:solidFill>
                <a:schemeClr val="accent5"/>
              </a:solidFill>
              <a:latin typeface="+mj-lt"/>
              <a:ea typeface="Roboto" panose="02000000000000000000" pitchFamily="2" charset="0"/>
            </a:endParaRPr>
          </a:p>
        </p:txBody>
      </p:sp>
      <p:sp>
        <p:nvSpPr>
          <p:cNvPr id="7" name="TextBox 6">
            <a:extLst>
              <a:ext uri="{FF2B5EF4-FFF2-40B4-BE49-F238E27FC236}">
                <a16:creationId xmlns:a16="http://schemas.microsoft.com/office/drawing/2014/main" id="{452EC0C0-80D6-F49D-B29C-C5B2475729DA}"/>
              </a:ext>
            </a:extLst>
          </p:cNvPr>
          <p:cNvSpPr txBox="1"/>
          <p:nvPr/>
        </p:nvSpPr>
        <p:spPr>
          <a:xfrm>
            <a:off x="4254780" y="8797415"/>
            <a:ext cx="2979458" cy="600357"/>
          </a:xfrm>
          <a:prstGeom prst="rect">
            <a:avLst/>
          </a:prstGeom>
          <a:noFill/>
        </p:spPr>
        <p:txBody>
          <a:bodyPr wrap="square" rtlCol="0" anchor="b">
            <a:spAutoFit/>
          </a:bodyPr>
          <a:lstStyle/>
          <a:p>
            <a:pPr>
              <a:lnSpc>
                <a:spcPct val="105000"/>
              </a:lnSpc>
            </a:pPr>
            <a:r>
              <a:rPr lang="en-US" sz="800" spc="-10" baseline="30000" dirty="0">
                <a:solidFill>
                  <a:schemeClr val="accent5"/>
                </a:solidFill>
              </a:rPr>
              <a:t>1 </a:t>
            </a:r>
            <a:r>
              <a:rPr lang="en-US" sz="800" dirty="0">
                <a:solidFill>
                  <a:schemeClr val="accent5"/>
                </a:solidFill>
                <a:effectLst/>
              </a:rPr>
              <a:t>Gartner Press Release, “Gartner Unveils the Top Eight Cybersecurity Predictions for 2022-23,” 21 June 2022. </a:t>
            </a:r>
            <a:r>
              <a:rPr lang="en-US" sz="800" dirty="0">
                <a:solidFill>
                  <a:schemeClr val="accent1"/>
                </a:solidFill>
                <a:effectLst/>
                <a:hlinkClick r:id="rId5">
                  <a:extLst>
                    <a:ext uri="{A12FA001-AC4F-418D-AE19-62706E023703}">
                      <ahyp:hlinkClr xmlns:ahyp="http://schemas.microsoft.com/office/drawing/2018/hyperlinkcolor" val="tx"/>
                    </a:ext>
                  </a:extLst>
                </a:hlinkClick>
              </a:rPr>
              <a:t>https://www.gartner.com/en/newsroom/press-releases/2022-06-21-gartner-unveils-the-top-eight-cybersecurity-predictio</a:t>
            </a:r>
            <a:r>
              <a:rPr lang="en-US" sz="800" dirty="0">
                <a:solidFill>
                  <a:schemeClr val="accent1"/>
                </a:solidFill>
                <a:effectLst/>
              </a:rPr>
              <a:t> </a:t>
            </a:r>
            <a:endParaRPr lang="en-CA" sz="800" spc="-10" dirty="0">
              <a:solidFill>
                <a:schemeClr val="accent1"/>
              </a:solidFill>
            </a:endParaRPr>
          </a:p>
        </p:txBody>
      </p:sp>
      <p:cxnSp>
        <p:nvCxnSpPr>
          <p:cNvPr id="20" name="Straight Connector 19">
            <a:extLst>
              <a:ext uri="{FF2B5EF4-FFF2-40B4-BE49-F238E27FC236}">
                <a16:creationId xmlns:a16="http://schemas.microsoft.com/office/drawing/2014/main" id="{5B21D45C-AFAF-4002-9064-B8054FB5AB8D}"/>
              </a:ext>
            </a:extLst>
          </p:cNvPr>
          <p:cNvCxnSpPr>
            <a:cxnSpLocks/>
          </p:cNvCxnSpPr>
          <p:nvPr/>
        </p:nvCxnSpPr>
        <p:spPr>
          <a:xfrm>
            <a:off x="4352067" y="8693140"/>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object 5">
            <a:extLst>
              <a:ext uri="{FF2B5EF4-FFF2-40B4-BE49-F238E27FC236}">
                <a16:creationId xmlns:a16="http://schemas.microsoft.com/office/drawing/2014/main" id="{4425151E-06CB-0248-75DE-CA420A2A6E77}"/>
              </a:ext>
            </a:extLst>
          </p:cNvPr>
          <p:cNvSpPr txBox="1"/>
          <p:nvPr/>
        </p:nvSpPr>
        <p:spPr>
          <a:xfrm>
            <a:off x="4335138" y="7008687"/>
            <a:ext cx="622109" cy="162224"/>
          </a:xfrm>
          <a:prstGeom prst="rect">
            <a:avLst/>
          </a:prstGeom>
        </p:spPr>
        <p:txBody>
          <a:bodyPr vert="horz" wrap="square" lIns="0" tIns="8255" rIns="0" bIns="0" rtlCol="0" anchor="t">
            <a:spAutoFit/>
          </a:bodyPr>
          <a:lstStyle/>
          <a:p>
            <a:pPr marL="12700" marR="5080"/>
            <a:r>
              <a:rPr lang="en-US" sz="1000" spc="-10">
                <a:solidFill>
                  <a:schemeClr val="accent5"/>
                </a:solidFill>
              </a:rPr>
              <a:t>By 2026</a:t>
            </a:r>
            <a:endParaRPr lang="en-US" sz="1000" spc="-10" baseline="30000">
              <a:solidFill>
                <a:schemeClr val="accent5"/>
              </a:solidFill>
              <a:cs typeface="Segoe UI"/>
            </a:endParaRPr>
          </a:p>
        </p:txBody>
      </p:sp>
      <p:sp>
        <p:nvSpPr>
          <p:cNvPr id="14" name="object 5">
            <a:extLst>
              <a:ext uri="{FF2B5EF4-FFF2-40B4-BE49-F238E27FC236}">
                <a16:creationId xmlns:a16="http://schemas.microsoft.com/office/drawing/2014/main" id="{3F63E8FF-EAE0-A85E-E484-46E3FAC0481C}"/>
              </a:ext>
            </a:extLst>
          </p:cNvPr>
          <p:cNvSpPr txBox="1"/>
          <p:nvPr/>
        </p:nvSpPr>
        <p:spPr>
          <a:xfrm>
            <a:off x="5159960" y="7842166"/>
            <a:ext cx="2143313" cy="623889"/>
          </a:xfrm>
          <a:prstGeom prst="rect">
            <a:avLst/>
          </a:prstGeom>
        </p:spPr>
        <p:txBody>
          <a:bodyPr vert="horz" wrap="square" lIns="0" tIns="8255" rIns="0" bIns="0" rtlCol="0" anchor="t">
            <a:spAutoFit/>
          </a:bodyPr>
          <a:lstStyle/>
          <a:p>
            <a:pPr marL="12700" marR="5080"/>
            <a:r>
              <a:rPr lang="en-US" sz="1000" spc="-10">
                <a:solidFill>
                  <a:schemeClr val="accent5"/>
                </a:solidFill>
              </a:rPr>
              <a:t>of organizations will use cybersecurity risk as a primary determinant in conducting third-party transactions and business engagements.</a:t>
            </a:r>
            <a:r>
              <a:rPr lang="en-US" sz="1000" spc="-10" baseline="30000">
                <a:solidFill>
                  <a:schemeClr val="accent5"/>
                </a:solidFill>
              </a:rPr>
              <a:t>1</a:t>
            </a:r>
            <a:endParaRPr lang="en-US" sz="1000" spc="-10" baseline="30000">
              <a:solidFill>
                <a:schemeClr val="accent5"/>
              </a:solidFill>
              <a:cs typeface="Segoe UI"/>
            </a:endParaRPr>
          </a:p>
        </p:txBody>
      </p:sp>
      <p:sp>
        <p:nvSpPr>
          <p:cNvPr id="15" name="TextBox 14">
            <a:extLst>
              <a:ext uri="{FF2B5EF4-FFF2-40B4-BE49-F238E27FC236}">
                <a16:creationId xmlns:a16="http://schemas.microsoft.com/office/drawing/2014/main" id="{B1477EBA-0198-7A20-7587-B5D760B8EC17}"/>
              </a:ext>
            </a:extLst>
          </p:cNvPr>
          <p:cNvSpPr txBox="1"/>
          <p:nvPr/>
        </p:nvSpPr>
        <p:spPr>
          <a:xfrm>
            <a:off x="4218913" y="7954722"/>
            <a:ext cx="1195429" cy="584775"/>
          </a:xfrm>
          <a:prstGeom prst="rect">
            <a:avLst/>
          </a:prstGeom>
          <a:noFill/>
        </p:spPr>
        <p:txBody>
          <a:bodyPr wrap="square" rtlCol="0">
            <a:spAutoFit/>
          </a:bodyPr>
          <a:lstStyle/>
          <a:p>
            <a:pPr marL="12700" marR="5080"/>
            <a:r>
              <a:rPr lang="en-US" sz="3200">
                <a:solidFill>
                  <a:schemeClr val="accent5"/>
                </a:solidFill>
                <a:latin typeface="+mj-lt"/>
                <a:ea typeface="Roboto" panose="02000000000000000000" pitchFamily="2" charset="0"/>
              </a:rPr>
              <a:t>60</a:t>
            </a:r>
            <a:r>
              <a:rPr lang="en-US" sz="2400">
                <a:solidFill>
                  <a:schemeClr val="accent5"/>
                </a:solidFill>
                <a:latin typeface="+mj-lt"/>
                <a:ea typeface="Roboto" panose="02000000000000000000" pitchFamily="2" charset="0"/>
              </a:rPr>
              <a:t>%</a:t>
            </a:r>
            <a:endParaRPr lang="en-US" sz="3600">
              <a:solidFill>
                <a:schemeClr val="accent5"/>
              </a:solidFill>
              <a:latin typeface="+mj-lt"/>
              <a:ea typeface="Roboto" panose="02000000000000000000" pitchFamily="2" charset="0"/>
            </a:endParaRPr>
          </a:p>
        </p:txBody>
      </p:sp>
      <p:sp>
        <p:nvSpPr>
          <p:cNvPr id="18" name="object 5">
            <a:extLst>
              <a:ext uri="{FF2B5EF4-FFF2-40B4-BE49-F238E27FC236}">
                <a16:creationId xmlns:a16="http://schemas.microsoft.com/office/drawing/2014/main" id="{54286526-FDEC-01D2-025C-A4EA307792C2}"/>
              </a:ext>
            </a:extLst>
          </p:cNvPr>
          <p:cNvSpPr txBox="1"/>
          <p:nvPr/>
        </p:nvSpPr>
        <p:spPr>
          <a:xfrm>
            <a:off x="4330270" y="7832531"/>
            <a:ext cx="622109" cy="162224"/>
          </a:xfrm>
          <a:prstGeom prst="rect">
            <a:avLst/>
          </a:prstGeom>
        </p:spPr>
        <p:txBody>
          <a:bodyPr vert="horz" wrap="square" lIns="0" tIns="8255" rIns="0" bIns="0" rtlCol="0" anchor="t">
            <a:spAutoFit/>
          </a:bodyPr>
          <a:lstStyle/>
          <a:p>
            <a:pPr marL="12700" marR="5080"/>
            <a:r>
              <a:rPr lang="en-US" sz="1000" spc="-10">
                <a:solidFill>
                  <a:schemeClr val="accent5"/>
                </a:solidFill>
              </a:rPr>
              <a:t>By 2025</a:t>
            </a:r>
            <a:endParaRPr lang="en-US" sz="1000" spc="-10" baseline="30000">
              <a:solidFill>
                <a:schemeClr val="accent5"/>
              </a:solidFill>
              <a:cs typeface="Segoe UI"/>
            </a:endParaRPr>
          </a:p>
        </p:txBody>
      </p:sp>
      <p:sp>
        <p:nvSpPr>
          <p:cNvPr id="12" name="Slide Number Placeholder 11">
            <a:extLst>
              <a:ext uri="{FF2B5EF4-FFF2-40B4-BE49-F238E27FC236}">
                <a16:creationId xmlns:a16="http://schemas.microsoft.com/office/drawing/2014/main" id="{6353C975-5E76-E4B6-CE64-EC37C7273544}"/>
              </a:ext>
            </a:extLst>
          </p:cNvPr>
          <p:cNvSpPr>
            <a:spLocks noGrp="1"/>
          </p:cNvSpPr>
          <p:nvPr>
            <p:ph type="sldNum" sz="quarter" idx="4"/>
          </p:nvPr>
        </p:nvSpPr>
        <p:spPr/>
        <p:txBody>
          <a:bodyPr/>
          <a:lstStyle/>
          <a:p>
            <a:pPr algn="l"/>
            <a:r>
              <a:rPr lang="en-CA">
                <a:solidFill>
                  <a:schemeClr val="bg1"/>
                </a:solidFill>
              </a:rPr>
              <a:t>PAGE </a:t>
            </a:r>
            <a:fld id="{16F06BAB-401B-4AF7-A8DB-53485F0763B0}" type="slidenum">
              <a:rPr lang="en-CA" smtClean="0">
                <a:solidFill>
                  <a:schemeClr val="bg1"/>
                </a:solidFill>
              </a:rPr>
              <a:pPr algn="l"/>
              <a:t>3</a:t>
            </a:fld>
            <a:endParaRPr lang="en-CA" dirty="0">
              <a:solidFill>
                <a:schemeClr val="bg1"/>
              </a:solidFill>
            </a:endParaRPr>
          </a:p>
        </p:txBody>
      </p:sp>
      <p:pic>
        <p:nvPicPr>
          <p:cNvPr id="22" name="Picture 21">
            <a:extLst>
              <a:ext uri="{FF2B5EF4-FFF2-40B4-BE49-F238E27FC236}">
                <a16:creationId xmlns:a16="http://schemas.microsoft.com/office/drawing/2014/main" id="{E1F1D6B4-F6AD-4086-8D53-3493807B129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23" name="TextBox 22">
            <a:extLst>
              <a:ext uri="{FF2B5EF4-FFF2-40B4-BE49-F238E27FC236}">
                <a16:creationId xmlns:a16="http://schemas.microsoft.com/office/drawing/2014/main" id="{A874E46C-62D5-8C94-6B49-3890B2F60CD0}"/>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316208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216724-0864-4933-8A21-C28C84A0ADAD}"/>
              </a:ext>
            </a:extLst>
          </p:cNvPr>
          <p:cNvSpPr/>
          <p:nvPr/>
        </p:nvSpPr>
        <p:spPr>
          <a:xfrm>
            <a:off x="3974400" y="0"/>
            <a:ext cx="3798000" cy="100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D5FB9E8D-A3CE-DDE7-061B-3783B9D0870B}"/>
              </a:ext>
            </a:extLst>
          </p:cNvPr>
          <p:cNvSpPr txBox="1"/>
          <p:nvPr/>
        </p:nvSpPr>
        <p:spPr>
          <a:xfrm>
            <a:off x="4410576" y="577655"/>
            <a:ext cx="2858400" cy="6417141"/>
          </a:xfrm>
          <a:prstGeom prst="rect">
            <a:avLst/>
          </a:prstGeom>
          <a:noFill/>
        </p:spPr>
        <p:txBody>
          <a:bodyPr wrap="square" lIns="91440" tIns="45720" rIns="91440" bIns="45720" rtlCol="0" anchor="t">
            <a:spAutoFit/>
          </a:bodyPr>
          <a:lstStyle/>
          <a:p>
            <a:r>
              <a:rPr lang="en-US" dirty="0">
                <a:solidFill>
                  <a:schemeClr val="accent5"/>
                </a:solidFill>
                <a:latin typeface="+mj-lt"/>
                <a:ea typeface="Roboto"/>
              </a:rPr>
              <a:t>Key components of </a:t>
            </a:r>
          </a:p>
          <a:p>
            <a:r>
              <a:rPr lang="en-US" dirty="0">
                <a:solidFill>
                  <a:schemeClr val="accent5"/>
                </a:solidFill>
                <a:latin typeface="+mj-lt"/>
                <a:ea typeface="Roboto"/>
              </a:rPr>
              <a:t>cyber resiliency</a:t>
            </a:r>
            <a:endParaRPr lang="en-US" dirty="0">
              <a:solidFill>
                <a:schemeClr val="accent5"/>
              </a:solidFill>
              <a:latin typeface="+mj-lt"/>
              <a:ea typeface="Roboto"/>
              <a:cs typeface="Segoe UI Light"/>
            </a:endParaRPr>
          </a:p>
          <a:p>
            <a:endParaRPr lang="en-US" sz="1200" spc="-10" dirty="0">
              <a:solidFill>
                <a:schemeClr val="accent5"/>
              </a:solidFill>
            </a:endParaRPr>
          </a:p>
          <a:p>
            <a:r>
              <a:rPr lang="en-US" sz="1300" spc="-10" dirty="0">
                <a:solidFill>
                  <a:schemeClr val="accent5"/>
                </a:solidFill>
                <a:latin typeface="Segoe UI Semibold"/>
                <a:cs typeface="Segoe UI Semibold"/>
              </a:rPr>
              <a:t>Protect and defend</a:t>
            </a:r>
          </a:p>
          <a:p>
            <a:endParaRPr lang="en-US" sz="1200" spc="-10" dirty="0">
              <a:solidFill>
                <a:schemeClr val="accent5"/>
              </a:solidFill>
            </a:endParaRPr>
          </a:p>
          <a:p>
            <a:r>
              <a:rPr lang="en-US" sz="1200" spc="-10" dirty="0">
                <a:solidFill>
                  <a:schemeClr val="accent5"/>
                </a:solidFill>
              </a:rPr>
              <a:t>All good resilience strategies begin with protecting systems, applications, and data. Grant access only to authorized users needing customer, employee, and business data. Also analyze applications and endpoint devices for vulnerabilities that may exist anywhere from chip</a:t>
            </a:r>
            <a:br>
              <a:rPr lang="en-US" sz="1200" spc="-10" dirty="0">
                <a:solidFill>
                  <a:schemeClr val="accent5"/>
                </a:solidFill>
              </a:rPr>
            </a:br>
            <a:r>
              <a:rPr lang="en-US" sz="1200" spc="-10" dirty="0">
                <a:solidFill>
                  <a:schemeClr val="accent5"/>
                </a:solidFill>
              </a:rPr>
              <a:t>to cloud. </a:t>
            </a:r>
            <a:endParaRPr lang="en-US" sz="1200" spc="-10" dirty="0">
              <a:solidFill>
                <a:schemeClr val="accent5"/>
              </a:solidFill>
              <a:cs typeface="Segoe UI"/>
            </a:endParaRPr>
          </a:p>
          <a:p>
            <a:endParaRPr lang="en-US" sz="1200" spc="-10" dirty="0">
              <a:solidFill>
                <a:schemeClr val="accent5"/>
              </a:solidFill>
              <a:cs typeface="Segoe UI"/>
            </a:endParaRPr>
          </a:p>
          <a:p>
            <a:r>
              <a:rPr lang="en-US" sz="1300" spc="-10" dirty="0">
                <a:solidFill>
                  <a:schemeClr val="accent5"/>
                </a:solidFill>
                <a:latin typeface="Segoe UI Semibold"/>
                <a:cs typeface="Segoe UI Semibold"/>
              </a:rPr>
              <a:t>Detect and inspect</a:t>
            </a:r>
          </a:p>
          <a:p>
            <a:endParaRPr lang="en-US" sz="1200" spc="-10" dirty="0">
              <a:solidFill>
                <a:schemeClr val="accent5"/>
              </a:solidFill>
              <a:latin typeface="Segoe UI Semibold" panose="020B0702040204020203" pitchFamily="34" charset="0"/>
              <a:cs typeface="Segoe UI Semibold" panose="020B0702040204020203" pitchFamily="34" charset="0"/>
            </a:endParaRPr>
          </a:p>
          <a:p>
            <a:r>
              <a:rPr lang="en-US" sz="1200" spc="-10" dirty="0">
                <a:solidFill>
                  <a:schemeClr val="accent5"/>
                </a:solidFill>
              </a:rPr>
              <a:t>As cyberattacks become more frequent and sophisticated, it becomes increasingly important to run diagnostics on devices and software, continually monitoring for anomalies. Automation can be helpful in this area, triggering system responses to certain threats, and prioritizing those that should be escalated to a team member. </a:t>
            </a:r>
            <a:endParaRPr lang="en-US" sz="1200" spc="-10" dirty="0">
              <a:solidFill>
                <a:schemeClr val="accent5"/>
              </a:solidFill>
              <a:cs typeface="Segoe UI"/>
            </a:endParaRPr>
          </a:p>
          <a:p>
            <a:endParaRPr lang="en-US" sz="1200" spc="-10" dirty="0">
              <a:solidFill>
                <a:schemeClr val="accent5"/>
              </a:solidFill>
              <a:latin typeface="Segoe UI Semibold" panose="020B0702040204020203" pitchFamily="34" charset="0"/>
              <a:cs typeface="Segoe UI Semibold" panose="020B0702040204020203" pitchFamily="34" charset="0"/>
            </a:endParaRPr>
          </a:p>
          <a:p>
            <a:r>
              <a:rPr lang="en-US" sz="1300" spc="-10" dirty="0">
                <a:solidFill>
                  <a:schemeClr val="accent5"/>
                </a:solidFill>
                <a:latin typeface="Segoe UI Semibold"/>
                <a:cs typeface="Segoe UI Semibold"/>
              </a:rPr>
              <a:t>Recover</a:t>
            </a:r>
          </a:p>
          <a:p>
            <a:endParaRPr lang="en-US" sz="1200" spc="-10" dirty="0">
              <a:solidFill>
                <a:schemeClr val="accent5"/>
              </a:solidFill>
              <a:latin typeface="Segoe UI Semibold" panose="020B0702040204020203" pitchFamily="34" charset="0"/>
              <a:cs typeface="Segoe UI Semibold" panose="020B0702040204020203" pitchFamily="34" charset="0"/>
            </a:endParaRPr>
          </a:p>
          <a:p>
            <a:r>
              <a:rPr lang="en-US" sz="1200" spc="-10" dirty="0">
                <a:solidFill>
                  <a:schemeClr val="accent5"/>
                </a:solidFill>
              </a:rPr>
              <a:t>Attacks are inevitable. Accepting this reality opens the door to planning</a:t>
            </a:r>
            <a:br>
              <a:rPr lang="en-US" sz="1200" spc="-10" dirty="0">
                <a:solidFill>
                  <a:schemeClr val="accent5"/>
                </a:solidFill>
              </a:rPr>
            </a:br>
            <a:r>
              <a:rPr lang="en-US" sz="1200" spc="-10" dirty="0">
                <a:solidFill>
                  <a:schemeClr val="accent5"/>
                </a:solidFill>
              </a:rPr>
              <a:t>for minimal business disruption, and efficient recovery with devices designed for cyber resilience. </a:t>
            </a:r>
            <a:endParaRPr lang="en-US" sz="1200" spc="-10" dirty="0">
              <a:solidFill>
                <a:schemeClr val="accent5"/>
              </a:solidFill>
              <a:cs typeface="Segoe UI"/>
            </a:endParaRPr>
          </a:p>
        </p:txBody>
      </p:sp>
      <p:pic>
        <p:nvPicPr>
          <p:cNvPr id="30" name="Picture 29">
            <a:extLst>
              <a:ext uri="{FF2B5EF4-FFF2-40B4-BE49-F238E27FC236}">
                <a16:creationId xmlns:a16="http://schemas.microsoft.com/office/drawing/2014/main" id="{C4004AFB-AD36-8DB6-293E-2769226B691B}"/>
              </a:ext>
            </a:extLst>
          </p:cNvPr>
          <p:cNvPicPr>
            <a:picLocks noChangeAspect="1"/>
          </p:cNvPicPr>
          <p:nvPr/>
        </p:nvPicPr>
        <p:blipFill>
          <a:blip r:embed="rId3">
            <a:extLst>
              <a:ext uri="{28A0092B-C50C-407E-A947-70E740481C1C}">
                <a14:useLocalDpi xmlns:a14="http://schemas.microsoft.com/office/drawing/2010/main" val="0"/>
              </a:ext>
            </a:extLst>
          </a:blip>
          <a:srcRect l="19514" r="19514"/>
          <a:stretch/>
        </p:blipFill>
        <p:spPr>
          <a:xfrm>
            <a:off x="3974400" y="6419752"/>
            <a:ext cx="3798000" cy="3503288"/>
          </a:xfrm>
          <a:prstGeom prst="rect">
            <a:avLst/>
          </a:prstGeom>
        </p:spPr>
      </p:pic>
      <p:sp>
        <p:nvSpPr>
          <p:cNvPr id="4" name="TextBox 3">
            <a:extLst>
              <a:ext uri="{FF2B5EF4-FFF2-40B4-BE49-F238E27FC236}">
                <a16:creationId xmlns:a16="http://schemas.microsoft.com/office/drawing/2014/main" id="{B146ABF7-23DE-6B69-8A8F-CAC6E7E972DE}"/>
              </a:ext>
            </a:extLst>
          </p:cNvPr>
          <p:cNvSpPr txBox="1"/>
          <p:nvPr/>
        </p:nvSpPr>
        <p:spPr>
          <a:xfrm>
            <a:off x="441726" y="540387"/>
            <a:ext cx="3356275" cy="830997"/>
          </a:xfrm>
          <a:prstGeom prst="rect">
            <a:avLst/>
          </a:prstGeom>
          <a:noFill/>
        </p:spPr>
        <p:txBody>
          <a:bodyPr wrap="square" lIns="91440" tIns="45720" rIns="91440" bIns="45720" rtlCol="0" anchor="b">
            <a:spAutoFit/>
          </a:bodyPr>
          <a:lstStyle/>
          <a:p>
            <a:pPr>
              <a:defRPr/>
            </a:pPr>
            <a:r>
              <a:rPr lang="en-US" sz="2400" dirty="0">
                <a:solidFill>
                  <a:schemeClr val="accent5"/>
                </a:solidFill>
                <a:latin typeface="+mj-lt"/>
                <a:ea typeface="Roboto"/>
                <a:cs typeface="Roboto"/>
              </a:rPr>
              <a:t>Two steps to begin building cyber resiliency</a:t>
            </a:r>
            <a:endParaRPr lang="en-US" sz="2400" baseline="30000" dirty="0">
              <a:solidFill>
                <a:schemeClr val="accent5"/>
              </a:solidFill>
              <a:latin typeface="+mj-lt"/>
              <a:ea typeface="Roboto"/>
              <a:cs typeface="Roboto"/>
            </a:endParaRPr>
          </a:p>
        </p:txBody>
      </p:sp>
      <p:sp>
        <p:nvSpPr>
          <p:cNvPr id="10" name="object 5">
            <a:extLst>
              <a:ext uri="{FF2B5EF4-FFF2-40B4-BE49-F238E27FC236}">
                <a16:creationId xmlns:a16="http://schemas.microsoft.com/office/drawing/2014/main" id="{9E00ABF5-2A1A-5D84-6BD2-627C9272690A}"/>
              </a:ext>
            </a:extLst>
          </p:cNvPr>
          <p:cNvSpPr txBox="1"/>
          <p:nvPr/>
        </p:nvSpPr>
        <p:spPr>
          <a:xfrm>
            <a:off x="1372961" y="7178428"/>
            <a:ext cx="1562442" cy="470000"/>
          </a:xfrm>
          <a:prstGeom prst="rect">
            <a:avLst/>
          </a:prstGeom>
        </p:spPr>
        <p:txBody>
          <a:bodyPr vert="horz" wrap="square" lIns="0" tIns="8255" rIns="0" bIns="0" rtlCol="0">
            <a:spAutoFit/>
          </a:bodyPr>
          <a:lstStyle/>
          <a:p>
            <a:pPr marL="12700" marR="5080"/>
            <a:r>
              <a:rPr lang="en-US" sz="1000" spc="-10" dirty="0">
                <a:solidFill>
                  <a:schemeClr val="accent5"/>
                </a:solidFill>
              </a:rPr>
              <a:t>of attacks can be stopped by putting in place basic hygiene measures.</a:t>
            </a:r>
            <a:r>
              <a:rPr lang="en-US" sz="1000" spc="-10" baseline="30000" dirty="0">
                <a:solidFill>
                  <a:schemeClr val="accent5"/>
                </a:solidFill>
              </a:rPr>
              <a:t>1 </a:t>
            </a:r>
          </a:p>
        </p:txBody>
      </p:sp>
      <p:sp>
        <p:nvSpPr>
          <p:cNvPr id="11" name="TextBox 10">
            <a:extLst>
              <a:ext uri="{FF2B5EF4-FFF2-40B4-BE49-F238E27FC236}">
                <a16:creationId xmlns:a16="http://schemas.microsoft.com/office/drawing/2014/main" id="{C0AA53CE-B3B9-AB47-0046-26E26031C2CE}"/>
              </a:ext>
            </a:extLst>
          </p:cNvPr>
          <p:cNvSpPr txBox="1"/>
          <p:nvPr/>
        </p:nvSpPr>
        <p:spPr>
          <a:xfrm>
            <a:off x="431597" y="7182596"/>
            <a:ext cx="1195429" cy="461665"/>
          </a:xfrm>
          <a:prstGeom prst="rect">
            <a:avLst/>
          </a:prstGeom>
        </p:spPr>
        <p:txBody>
          <a:bodyPr wrap="square" rtlCol="0">
            <a:spAutoFit/>
          </a:bodyPr>
          <a:lstStyle/>
          <a:p>
            <a:pPr marL="12700" marR="5080"/>
            <a:r>
              <a:rPr lang="en-US" sz="2400" dirty="0">
                <a:solidFill>
                  <a:schemeClr val="accent5"/>
                </a:solidFill>
                <a:latin typeface="+mj-lt"/>
                <a:ea typeface="Roboto" panose="02000000000000000000" pitchFamily="2" charset="0"/>
              </a:rPr>
              <a:t>98</a:t>
            </a:r>
            <a:r>
              <a:rPr lang="en-US" dirty="0">
                <a:solidFill>
                  <a:schemeClr val="accent5"/>
                </a:solidFill>
                <a:latin typeface="+mj-lt"/>
                <a:ea typeface="Roboto" panose="02000000000000000000" pitchFamily="2" charset="0"/>
              </a:rPr>
              <a:t>%</a:t>
            </a:r>
            <a:endParaRPr lang="en-US" sz="2400" dirty="0">
              <a:solidFill>
                <a:schemeClr val="accent5"/>
              </a:solidFill>
              <a:latin typeface="+mj-lt"/>
              <a:ea typeface="Roboto" panose="02000000000000000000" pitchFamily="2" charset="0"/>
            </a:endParaRPr>
          </a:p>
        </p:txBody>
      </p:sp>
      <p:cxnSp>
        <p:nvCxnSpPr>
          <p:cNvPr id="20" name="Straight Connector 19">
            <a:extLst>
              <a:ext uri="{FF2B5EF4-FFF2-40B4-BE49-F238E27FC236}">
                <a16:creationId xmlns:a16="http://schemas.microsoft.com/office/drawing/2014/main" id="{FEB41634-B242-34FB-B448-A21DE75E718F}"/>
              </a:ext>
            </a:extLst>
          </p:cNvPr>
          <p:cNvCxnSpPr>
            <a:cxnSpLocks/>
          </p:cNvCxnSpPr>
          <p:nvPr/>
        </p:nvCxnSpPr>
        <p:spPr>
          <a:xfrm>
            <a:off x="557302" y="6724170"/>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object 5">
            <a:extLst>
              <a:ext uri="{FF2B5EF4-FFF2-40B4-BE49-F238E27FC236}">
                <a16:creationId xmlns:a16="http://schemas.microsoft.com/office/drawing/2014/main" id="{2247AE48-8E66-0482-97CA-2608124341A5}"/>
              </a:ext>
            </a:extLst>
          </p:cNvPr>
          <p:cNvSpPr txBox="1"/>
          <p:nvPr/>
        </p:nvSpPr>
        <p:spPr>
          <a:xfrm>
            <a:off x="1372960" y="8171396"/>
            <a:ext cx="1781541" cy="623889"/>
          </a:xfrm>
          <a:prstGeom prst="rect">
            <a:avLst/>
          </a:prstGeom>
          <a:noFill/>
          <a:ln>
            <a:noFill/>
          </a:ln>
        </p:spPr>
        <p:txBody>
          <a:bodyPr vert="horz" wrap="square" lIns="0" tIns="8255" rIns="0" bIns="0" rtlCol="0" anchor="t">
            <a:spAutoFit/>
          </a:bodyPr>
          <a:lstStyle/>
          <a:p>
            <a:pPr marL="12700" marR="5080"/>
            <a:r>
              <a:rPr lang="en-US" sz="1000" spc="-10" dirty="0">
                <a:solidFill>
                  <a:schemeClr val="accent5"/>
                </a:solidFill>
              </a:rPr>
              <a:t>of security professionals identify email and collaboration tools as the aspect of their organization most susceptible to attacks.</a:t>
            </a:r>
            <a:r>
              <a:rPr lang="en-US" sz="1000" spc="-10" baseline="30000" dirty="0">
                <a:solidFill>
                  <a:schemeClr val="accent5"/>
                </a:solidFill>
              </a:rPr>
              <a:t>2</a:t>
            </a:r>
            <a:endParaRPr lang="en-US" sz="1000" spc="-10" baseline="30000" dirty="0">
              <a:solidFill>
                <a:schemeClr val="accent5"/>
              </a:solidFill>
              <a:cs typeface="Segoe UI"/>
            </a:endParaRPr>
          </a:p>
        </p:txBody>
      </p:sp>
      <p:sp>
        <p:nvSpPr>
          <p:cNvPr id="28" name="TextBox 27">
            <a:extLst>
              <a:ext uri="{FF2B5EF4-FFF2-40B4-BE49-F238E27FC236}">
                <a16:creationId xmlns:a16="http://schemas.microsoft.com/office/drawing/2014/main" id="{74105BBC-D1A7-5F2A-F768-D43379F165EE}"/>
              </a:ext>
            </a:extLst>
          </p:cNvPr>
          <p:cNvSpPr txBox="1"/>
          <p:nvPr/>
        </p:nvSpPr>
        <p:spPr>
          <a:xfrm>
            <a:off x="431597" y="8175564"/>
            <a:ext cx="1195429" cy="461665"/>
          </a:xfrm>
          <a:prstGeom prst="rect">
            <a:avLst/>
          </a:prstGeom>
        </p:spPr>
        <p:txBody>
          <a:bodyPr wrap="square" rtlCol="0">
            <a:spAutoFit/>
          </a:bodyPr>
          <a:lstStyle/>
          <a:p>
            <a:pPr marL="12700" marR="5080"/>
            <a:r>
              <a:rPr lang="en-US" sz="2400">
                <a:solidFill>
                  <a:schemeClr val="accent5"/>
                </a:solidFill>
                <a:latin typeface="+mj-lt"/>
                <a:ea typeface="Roboto" panose="02000000000000000000" pitchFamily="2" charset="0"/>
              </a:rPr>
              <a:t>45</a:t>
            </a:r>
            <a:r>
              <a:rPr lang="en-US">
                <a:solidFill>
                  <a:schemeClr val="accent5"/>
                </a:solidFill>
                <a:latin typeface="+mj-lt"/>
                <a:ea typeface="Roboto" panose="02000000000000000000" pitchFamily="2" charset="0"/>
              </a:rPr>
              <a:t>%</a:t>
            </a:r>
            <a:endParaRPr lang="en-US" sz="2400">
              <a:solidFill>
                <a:schemeClr val="accent5"/>
              </a:solidFill>
              <a:latin typeface="+mj-lt"/>
              <a:ea typeface="Roboto" panose="02000000000000000000" pitchFamily="2" charset="0"/>
            </a:endParaRPr>
          </a:p>
        </p:txBody>
      </p:sp>
      <p:sp>
        <p:nvSpPr>
          <p:cNvPr id="12" name="TextBox 11">
            <a:extLst>
              <a:ext uri="{FF2B5EF4-FFF2-40B4-BE49-F238E27FC236}">
                <a16:creationId xmlns:a16="http://schemas.microsoft.com/office/drawing/2014/main" id="{A1C019EE-95DF-988F-D83D-53B54EED3A15}"/>
              </a:ext>
            </a:extLst>
          </p:cNvPr>
          <p:cNvSpPr txBox="1"/>
          <p:nvPr/>
        </p:nvSpPr>
        <p:spPr>
          <a:xfrm>
            <a:off x="447043" y="9201858"/>
            <a:ext cx="3439158" cy="341825"/>
          </a:xfrm>
          <a:prstGeom prst="rect">
            <a:avLst/>
          </a:prstGeom>
          <a:noFill/>
        </p:spPr>
        <p:txBody>
          <a:bodyPr wrap="square" lIns="91440" tIns="45720" rIns="91440" bIns="45720" rtlCol="0" anchor="t">
            <a:spAutoFit/>
          </a:bodyPr>
          <a:lstStyle/>
          <a:p>
            <a:pPr>
              <a:lnSpc>
                <a:spcPct val="105000"/>
              </a:lnSpc>
            </a:pPr>
            <a:r>
              <a:rPr lang="en-US" sz="800" spc="-10" baseline="30000" dirty="0">
                <a:solidFill>
                  <a:schemeClr val="accent5"/>
                </a:solidFill>
              </a:rPr>
              <a:t>1 </a:t>
            </a:r>
            <a:r>
              <a:rPr lang="en-US" sz="800" spc="-10" dirty="0">
                <a:solidFill>
                  <a:schemeClr val="accent5"/>
                </a:solidFill>
              </a:rPr>
              <a:t>Microsoft, </a:t>
            </a:r>
            <a:r>
              <a:rPr lang="en-US" sz="800" spc="-10" dirty="0">
                <a:solidFill>
                  <a:schemeClr val="accent1"/>
                </a:solidFill>
                <a:hlinkClick r:id="rId4">
                  <a:extLst>
                    <a:ext uri="{A12FA001-AC4F-418D-AE19-62706E023703}">
                      <ahyp:hlinkClr xmlns:ahyp="http://schemas.microsoft.com/office/drawing/2018/hyperlinkcolor" val="tx"/>
                    </a:ext>
                  </a:extLst>
                </a:hlinkClick>
              </a:rPr>
              <a:t>Microsoft Digital Defense Report 2022</a:t>
            </a:r>
            <a:r>
              <a:rPr lang="en-US" sz="800" spc="-10" dirty="0">
                <a:solidFill>
                  <a:schemeClr val="accent5"/>
                </a:solidFill>
              </a:rPr>
              <a:t>, 2022.</a:t>
            </a:r>
          </a:p>
          <a:p>
            <a:pPr>
              <a:lnSpc>
                <a:spcPct val="105000"/>
              </a:lnSpc>
            </a:pPr>
            <a:r>
              <a:rPr lang="en-US" sz="800" spc="-10" baseline="30000" dirty="0">
                <a:solidFill>
                  <a:schemeClr val="accent5"/>
                </a:solidFill>
              </a:rPr>
              <a:t>2 </a:t>
            </a:r>
            <a:r>
              <a:rPr lang="en-US" sz="800" spc="-10" dirty="0">
                <a:solidFill>
                  <a:schemeClr val="accent5"/>
                </a:solidFill>
              </a:rPr>
              <a:t>Microsoft, </a:t>
            </a:r>
            <a:r>
              <a:rPr lang="en-US" sz="800" spc="-10" dirty="0">
                <a:solidFill>
                  <a:schemeClr val="accent1"/>
                </a:solidFill>
                <a:hlinkClick r:id="rId5">
                  <a:extLst>
                    <a:ext uri="{A12FA001-AC4F-418D-AE19-62706E023703}">
                      <ahyp:hlinkClr xmlns:ahyp="http://schemas.microsoft.com/office/drawing/2018/hyperlinkcolor" val="tx"/>
                    </a:ext>
                  </a:extLst>
                </a:hlinkClick>
              </a:rPr>
              <a:t>Cyber Resilience</a:t>
            </a:r>
            <a:r>
              <a:rPr lang="en-US" sz="800" spc="-10" dirty="0">
                <a:solidFill>
                  <a:schemeClr val="accent5"/>
                </a:solidFill>
              </a:rPr>
              <a:t>, 2022.</a:t>
            </a:r>
            <a:endParaRPr lang="en-CA" sz="800" spc="-10" dirty="0">
              <a:solidFill>
                <a:schemeClr val="accent5"/>
              </a:solidFill>
            </a:endParaRPr>
          </a:p>
        </p:txBody>
      </p:sp>
      <p:grpSp>
        <p:nvGrpSpPr>
          <p:cNvPr id="14" name="Group 13">
            <a:extLst>
              <a:ext uri="{FF2B5EF4-FFF2-40B4-BE49-F238E27FC236}">
                <a16:creationId xmlns:a16="http://schemas.microsoft.com/office/drawing/2014/main" id="{747A8C20-F21E-84E6-683E-A7C724D2CDEB}"/>
              </a:ext>
            </a:extLst>
          </p:cNvPr>
          <p:cNvGrpSpPr/>
          <p:nvPr/>
        </p:nvGrpSpPr>
        <p:grpSpPr>
          <a:xfrm>
            <a:off x="443984" y="1773247"/>
            <a:ext cx="3081830" cy="4577377"/>
            <a:chOff x="-4611423" y="3697288"/>
            <a:chExt cx="3081830" cy="4577377"/>
          </a:xfrm>
        </p:grpSpPr>
        <p:sp>
          <p:nvSpPr>
            <p:cNvPr id="3" name="TextBox 2">
              <a:extLst>
                <a:ext uri="{FF2B5EF4-FFF2-40B4-BE49-F238E27FC236}">
                  <a16:creationId xmlns:a16="http://schemas.microsoft.com/office/drawing/2014/main" id="{E00E65E9-ACA9-00B4-9C42-1EFA60FADC0F}"/>
                </a:ext>
              </a:extLst>
            </p:cNvPr>
            <p:cNvSpPr txBox="1"/>
            <p:nvPr/>
          </p:nvSpPr>
          <p:spPr>
            <a:xfrm>
              <a:off x="-4035954" y="3712677"/>
              <a:ext cx="2135049" cy="492443"/>
            </a:xfrm>
            <a:prstGeom prst="rect">
              <a:avLst/>
            </a:prstGeom>
            <a:noFill/>
          </p:spPr>
          <p:txBody>
            <a:bodyPr wrap="square" lIns="91440" tIns="45720" rIns="91440" bIns="45720" rtlCol="0" anchor="t">
              <a:spAutoFit/>
            </a:bodyPr>
            <a:lstStyle/>
            <a:p>
              <a:pPr>
                <a:spcBef>
                  <a:spcPts val="600"/>
                </a:spcBef>
              </a:pPr>
              <a:r>
                <a:rPr lang="en-US" sz="1300" spc="-10" dirty="0">
                  <a:solidFill>
                    <a:schemeClr val="accent5"/>
                  </a:solidFill>
                  <a:latin typeface="Segoe UI Semibold" panose="020B0702040204020203" pitchFamily="34" charset="0"/>
                  <a:cs typeface="Segoe UI Semibold" panose="020B0702040204020203" pitchFamily="34" charset="0"/>
                </a:rPr>
                <a:t>Implement basic measures</a:t>
              </a:r>
            </a:p>
          </p:txBody>
        </p:sp>
        <p:sp>
          <p:nvSpPr>
            <p:cNvPr id="9" name="TextBox 8">
              <a:extLst>
                <a:ext uri="{FF2B5EF4-FFF2-40B4-BE49-F238E27FC236}">
                  <a16:creationId xmlns:a16="http://schemas.microsoft.com/office/drawing/2014/main" id="{96434B69-5C94-F527-7F0A-763EE89F4093}"/>
                </a:ext>
              </a:extLst>
            </p:cNvPr>
            <p:cNvSpPr txBox="1"/>
            <p:nvPr/>
          </p:nvSpPr>
          <p:spPr>
            <a:xfrm>
              <a:off x="-4611423" y="3697288"/>
              <a:ext cx="956196" cy="461665"/>
            </a:xfrm>
            <a:prstGeom prst="rect">
              <a:avLst/>
            </a:prstGeom>
            <a:noFill/>
          </p:spPr>
          <p:txBody>
            <a:bodyPr wrap="square" rtlCol="0">
              <a:spAutoFit/>
            </a:bodyPr>
            <a:lstStyle/>
            <a:p>
              <a:r>
                <a:rPr lang="en-US" sz="2400" dirty="0">
                  <a:solidFill>
                    <a:schemeClr val="accent5"/>
                  </a:solidFill>
                  <a:latin typeface="+mj-lt"/>
                  <a:ea typeface="Roboto" panose="02000000000000000000" pitchFamily="2" charset="0"/>
                </a:rPr>
                <a:t>01</a:t>
              </a:r>
              <a:endParaRPr lang="en-US" sz="1100" spc="-10" dirty="0">
                <a:solidFill>
                  <a:schemeClr val="accent5"/>
                </a:solidFill>
              </a:endParaRPr>
            </a:p>
          </p:txBody>
        </p:sp>
        <p:sp>
          <p:nvSpPr>
            <p:cNvPr id="13" name="TextBox 12">
              <a:extLst>
                <a:ext uri="{FF2B5EF4-FFF2-40B4-BE49-F238E27FC236}">
                  <a16:creationId xmlns:a16="http://schemas.microsoft.com/office/drawing/2014/main" id="{FB1FB9B4-9D91-F9C2-0A07-1B7BD87B1050}"/>
                </a:ext>
              </a:extLst>
            </p:cNvPr>
            <p:cNvSpPr txBox="1"/>
            <p:nvPr/>
          </p:nvSpPr>
          <p:spPr>
            <a:xfrm>
              <a:off x="-4611423" y="4304347"/>
              <a:ext cx="3081830" cy="3970318"/>
            </a:xfrm>
            <a:prstGeom prst="rect">
              <a:avLst/>
            </a:prstGeom>
            <a:noFill/>
          </p:spPr>
          <p:txBody>
            <a:bodyPr wrap="square" lIns="91440" tIns="45720" rIns="91440" bIns="45720" rtlCol="0" anchor="t">
              <a:spAutoFit/>
            </a:bodyPr>
            <a:lstStyle/>
            <a:p>
              <a:r>
                <a:rPr lang="en-US" sz="1200" spc="-10" dirty="0">
                  <a:solidFill>
                    <a:schemeClr val="accent5"/>
                  </a:solidFill>
                </a:rPr>
                <a:t>The majority of cyberattacks can be stopped by implementing simple practices including eliminating antiquated applications, devices, and infrastructure. Automating highly manual processes, enabling multi-factor authentication (MFA), adopting </a:t>
              </a:r>
              <a:r>
                <a:rPr lang="en-US" sz="1200" spc="-10" dirty="0">
                  <a:solidFill>
                    <a:srgbClr val="505050"/>
                  </a:solidFill>
                  <a:hlinkClick r:id="rId6"/>
                </a:rPr>
                <a:t>Zero Trust principles</a:t>
              </a:r>
              <a:r>
                <a:rPr lang="en-US" sz="1200" spc="-10" dirty="0">
                  <a:solidFill>
                    <a:schemeClr val="accent5"/>
                  </a:solidFill>
                </a:rPr>
                <a:t>, and using modern anti-malware are also advised. </a:t>
              </a:r>
            </a:p>
            <a:p>
              <a:endParaRPr lang="en-US" sz="1200" spc="-10" dirty="0">
                <a:solidFill>
                  <a:srgbClr val="505050"/>
                </a:solidFill>
              </a:endParaRPr>
            </a:p>
            <a:p>
              <a:r>
                <a:rPr lang="en-US" sz="1200" spc="-10" dirty="0">
                  <a:solidFill>
                    <a:schemeClr val="accent5"/>
                  </a:solidFill>
                </a:rPr>
                <a:t>Regularly applying firmware and software updates eliminates vulnerabilities on an</a:t>
              </a:r>
              <a:br>
                <a:rPr lang="en-US" sz="1200" spc="-10" dirty="0">
                  <a:solidFill>
                    <a:schemeClr val="accent5"/>
                  </a:solidFill>
                </a:rPr>
              </a:br>
              <a:r>
                <a:rPr lang="en-US" sz="1200" spc="-10" dirty="0">
                  <a:solidFill>
                    <a:schemeClr val="accent5"/>
                  </a:solidFill>
                </a:rPr>
                <a:t>on-going basis. Firmware attacks represent one of the most significant risks for organizations, potentially giving bad actors unrestricted and undetected access to your network through devices from laptops to printers, routers, and more. </a:t>
              </a:r>
              <a:endParaRPr lang="en-US" sz="1200" spc="-10" dirty="0">
                <a:solidFill>
                  <a:schemeClr val="accent5"/>
                </a:solidFill>
                <a:cs typeface="Segoe UI"/>
              </a:endParaRPr>
            </a:p>
            <a:p>
              <a:endParaRPr lang="en-US" sz="1200" spc="-10" dirty="0">
                <a:solidFill>
                  <a:schemeClr val="accent5"/>
                </a:solidFill>
              </a:endParaRPr>
            </a:p>
            <a:p>
              <a:r>
                <a:rPr lang="en-US" sz="1200" spc="-10" dirty="0">
                  <a:solidFill>
                    <a:schemeClr val="accent5"/>
                  </a:solidFill>
                </a:rPr>
                <a:t>A key first step in building cyber resilience is auditing user endpoints to identify those containing accessible firmware. </a:t>
              </a:r>
              <a:endParaRPr lang="en-US" sz="1200" spc="-10" dirty="0">
                <a:solidFill>
                  <a:schemeClr val="accent5"/>
                </a:solidFill>
                <a:cs typeface="Segoe UI"/>
              </a:endParaRPr>
            </a:p>
          </p:txBody>
        </p:sp>
      </p:grpSp>
      <p:sp>
        <p:nvSpPr>
          <p:cNvPr id="8" name="Slide Number Placeholder 7">
            <a:extLst>
              <a:ext uri="{FF2B5EF4-FFF2-40B4-BE49-F238E27FC236}">
                <a16:creationId xmlns:a16="http://schemas.microsoft.com/office/drawing/2014/main" id="{0E96382A-B847-3B2D-1261-0D0C99601A5A}"/>
              </a:ext>
            </a:extLst>
          </p:cNvPr>
          <p:cNvSpPr>
            <a:spLocks noGrp="1"/>
          </p:cNvSpPr>
          <p:nvPr>
            <p:ph type="sldNum" sz="quarter" idx="4"/>
          </p:nvPr>
        </p:nvSpPr>
        <p:spPr/>
        <p:txBody>
          <a:bodyPr/>
          <a:lstStyle/>
          <a:p>
            <a:pPr algn="l"/>
            <a:r>
              <a:rPr lang="en-CA"/>
              <a:t>PAGE </a:t>
            </a:r>
            <a:fld id="{16F06BAB-401B-4AF7-A8DB-53485F0763B0}" type="slidenum">
              <a:rPr lang="en-CA" smtClean="0"/>
              <a:pPr algn="l"/>
              <a:t>4</a:t>
            </a:fld>
            <a:endParaRPr lang="en-CA" dirty="0"/>
          </a:p>
        </p:txBody>
      </p:sp>
      <p:pic>
        <p:nvPicPr>
          <p:cNvPr id="17" name="Picture 16">
            <a:extLst>
              <a:ext uri="{FF2B5EF4-FFF2-40B4-BE49-F238E27FC236}">
                <a16:creationId xmlns:a16="http://schemas.microsoft.com/office/drawing/2014/main" id="{7C04846D-2272-992A-0551-699BF476EC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18" name="TextBox 17">
            <a:extLst>
              <a:ext uri="{FF2B5EF4-FFF2-40B4-BE49-F238E27FC236}">
                <a16:creationId xmlns:a16="http://schemas.microsoft.com/office/drawing/2014/main" id="{5429D71D-43E6-BFDD-5C37-91F353894F68}"/>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3311483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216724-0864-4933-8A21-C28C84A0ADAD}"/>
              </a:ext>
            </a:extLst>
          </p:cNvPr>
          <p:cNvSpPr/>
          <p:nvPr/>
        </p:nvSpPr>
        <p:spPr>
          <a:xfrm>
            <a:off x="3974400" y="0"/>
            <a:ext cx="3798000" cy="100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D5FB9E8D-A3CE-DDE7-061B-3783B9D0870B}"/>
              </a:ext>
            </a:extLst>
          </p:cNvPr>
          <p:cNvSpPr txBox="1"/>
          <p:nvPr/>
        </p:nvSpPr>
        <p:spPr>
          <a:xfrm>
            <a:off x="4410576" y="577656"/>
            <a:ext cx="2858400" cy="6463308"/>
          </a:xfrm>
          <a:prstGeom prst="rect">
            <a:avLst/>
          </a:prstGeom>
          <a:noFill/>
        </p:spPr>
        <p:txBody>
          <a:bodyPr wrap="square" lIns="91440" tIns="45720" rIns="91440" bIns="45720" rtlCol="0" anchor="t">
            <a:spAutoFit/>
          </a:bodyPr>
          <a:lstStyle/>
          <a:p>
            <a:r>
              <a:rPr lang="en-US" dirty="0">
                <a:solidFill>
                  <a:schemeClr val="accent5"/>
                </a:solidFill>
                <a:latin typeface="+mj-lt"/>
                <a:ea typeface="Roboto"/>
              </a:rPr>
              <a:t>Key components of a cyber-resilient infrastructure</a:t>
            </a:r>
            <a:endParaRPr lang="en-US" sz="1200" spc="-10" dirty="0">
              <a:solidFill>
                <a:schemeClr val="accent5"/>
              </a:solidFill>
              <a:ea typeface="Roboto"/>
            </a:endParaRPr>
          </a:p>
          <a:p>
            <a:endParaRPr lang="en-US" sz="1200" spc="-10" dirty="0">
              <a:solidFill>
                <a:schemeClr val="accent5"/>
              </a:solidFill>
              <a:latin typeface="Segoe UI Semibold" panose="020B0702040204020203" pitchFamily="34" charset="0"/>
              <a:cs typeface="Segoe UI Semibold" panose="020B0702040204020203" pitchFamily="34" charset="0"/>
            </a:endParaRPr>
          </a:p>
          <a:p>
            <a:pPr marL="171450" indent="-171450">
              <a:spcAft>
                <a:spcPts val="600"/>
              </a:spcAft>
              <a:buFont typeface="Arial" panose="020B0604020202020204" pitchFamily="34" charset="0"/>
              <a:buChar char="•"/>
            </a:pPr>
            <a:r>
              <a:rPr lang="en-US" sz="1200" spc="-10" dirty="0">
                <a:solidFill>
                  <a:schemeClr val="accent5"/>
                </a:solidFill>
              </a:rPr>
              <a:t>Create a firmware protection plan and stay on top of firmware, UEFI, and operating system updates that can provide additional protection against emerging threats.  </a:t>
            </a:r>
            <a:endParaRPr lang="en-US" sz="1200" spc="-10" dirty="0">
              <a:solidFill>
                <a:schemeClr val="accent5"/>
              </a:solidFill>
              <a:cs typeface="Segoe UI"/>
            </a:endParaRPr>
          </a:p>
          <a:p>
            <a:pPr marL="171450" indent="-171450">
              <a:spcAft>
                <a:spcPts val="600"/>
              </a:spcAft>
              <a:buFont typeface="Arial" panose="020B0604020202020204" pitchFamily="34" charset="0"/>
              <a:buChar char="•"/>
            </a:pPr>
            <a:r>
              <a:rPr lang="en-US" sz="1200" spc="-10" dirty="0">
                <a:solidFill>
                  <a:schemeClr val="accent5"/>
                </a:solidFill>
              </a:rPr>
              <a:t>Accelerate automation of manual tasks such as remote updates and device activation, leaving the IT workforce more time for high-touch activities.</a:t>
            </a:r>
            <a:endParaRPr lang="en-US" sz="1200" spc="-10" dirty="0">
              <a:solidFill>
                <a:schemeClr val="accent5"/>
              </a:solidFill>
              <a:cs typeface="Segoe UI"/>
            </a:endParaRPr>
          </a:p>
          <a:p>
            <a:pPr marL="171450" indent="-171450">
              <a:spcAft>
                <a:spcPts val="600"/>
              </a:spcAft>
              <a:buFont typeface="Arial" panose="020B0604020202020204" pitchFamily="34" charset="0"/>
              <a:buChar char="•"/>
            </a:pPr>
            <a:r>
              <a:rPr lang="en-US" sz="1200" spc="-10" dirty="0">
                <a:solidFill>
                  <a:schemeClr val="accent5"/>
                </a:solidFill>
              </a:rPr>
              <a:t>Activate a schedule to keep UEFI, firmware, and security updates current. </a:t>
            </a:r>
            <a:endParaRPr lang="en-US" sz="1200" spc="-10" dirty="0">
              <a:solidFill>
                <a:schemeClr val="accent5"/>
              </a:solidFill>
              <a:cs typeface="Segoe UI"/>
            </a:endParaRPr>
          </a:p>
          <a:p>
            <a:pPr marL="171450" indent="-171450">
              <a:spcAft>
                <a:spcPts val="600"/>
              </a:spcAft>
              <a:buFont typeface="Arial" panose="020B0604020202020204" pitchFamily="34" charset="0"/>
              <a:buChar char="•"/>
            </a:pPr>
            <a:r>
              <a:rPr lang="en-US" sz="1200" spc="-10" dirty="0">
                <a:solidFill>
                  <a:schemeClr val="accent5"/>
                </a:solidFill>
              </a:rPr>
              <a:t>Enable MFA for all end users and implement a conditional access strategy.</a:t>
            </a:r>
            <a:endParaRPr lang="en-US" sz="1200" spc="-10" dirty="0">
              <a:solidFill>
                <a:schemeClr val="accent5"/>
              </a:solidFill>
              <a:cs typeface="Segoe UI"/>
            </a:endParaRPr>
          </a:p>
          <a:p>
            <a:pPr marL="171450" indent="-171450">
              <a:spcAft>
                <a:spcPts val="600"/>
              </a:spcAft>
              <a:buFont typeface="Arial" panose="020B0604020202020204" pitchFamily="34" charset="0"/>
              <a:buChar char="•"/>
            </a:pPr>
            <a:r>
              <a:rPr lang="en-US" sz="1200" spc="-10" dirty="0">
                <a:solidFill>
                  <a:schemeClr val="accent5"/>
                </a:solidFill>
              </a:rPr>
              <a:t>Implement biometric scanning—such as Windows Hello for Business—to reduce reliance on codes, card scans, and passwords.</a:t>
            </a:r>
            <a:endParaRPr lang="en-US" sz="1200" spc="-10" dirty="0">
              <a:solidFill>
                <a:schemeClr val="accent5"/>
              </a:solidFill>
              <a:cs typeface="Segoe UI"/>
            </a:endParaRPr>
          </a:p>
          <a:p>
            <a:pPr marL="171450" indent="-171450">
              <a:spcAft>
                <a:spcPts val="600"/>
              </a:spcAft>
              <a:buFont typeface="Arial" panose="020B0604020202020204" pitchFamily="34" charset="0"/>
              <a:buChar char="•"/>
            </a:pPr>
            <a:r>
              <a:rPr lang="en-US" sz="1200" spc="-10" dirty="0">
                <a:solidFill>
                  <a:schemeClr val="accent5"/>
                </a:solidFill>
              </a:rPr>
              <a:t>Adopt devices considered to be Secured-core PCs or configure your devices to meet similar requirements. </a:t>
            </a:r>
            <a:endParaRPr lang="en-US" sz="1200" spc="-10" dirty="0">
              <a:solidFill>
                <a:schemeClr val="accent5"/>
              </a:solidFill>
              <a:cs typeface="Segoe UI"/>
            </a:endParaRPr>
          </a:p>
          <a:p>
            <a:pPr marL="171450" indent="-171450">
              <a:spcAft>
                <a:spcPts val="600"/>
              </a:spcAft>
              <a:buFont typeface="Arial" panose="020B0604020202020204" pitchFamily="34" charset="0"/>
              <a:buChar char="•"/>
            </a:pPr>
            <a:r>
              <a:rPr lang="en-US" sz="1200" spc="-10" dirty="0">
                <a:solidFill>
                  <a:schemeClr val="accent5"/>
                </a:solidFill>
              </a:rPr>
              <a:t>Reduce vulnerabilities in endpoint devices by turning off unused functionality such as Bluetooth or video cameras.</a:t>
            </a:r>
            <a:endParaRPr lang="en-US" sz="1200" spc="-10" dirty="0">
              <a:solidFill>
                <a:schemeClr val="accent5"/>
              </a:solidFill>
              <a:cs typeface="Segoe UI"/>
            </a:endParaRPr>
          </a:p>
        </p:txBody>
      </p:sp>
      <p:pic>
        <p:nvPicPr>
          <p:cNvPr id="8" name="Picture 7" descr="A picture containing computer, indoor, computer, kitchen appliance&#10;&#10;Description automatically generated">
            <a:extLst>
              <a:ext uri="{FF2B5EF4-FFF2-40B4-BE49-F238E27FC236}">
                <a16:creationId xmlns:a16="http://schemas.microsoft.com/office/drawing/2014/main" id="{E4E290D3-38E3-2EF0-184D-9F99AFACDCED}"/>
              </a:ext>
            </a:extLst>
          </p:cNvPr>
          <p:cNvPicPr>
            <a:picLocks noChangeAspect="1"/>
          </p:cNvPicPr>
          <p:nvPr/>
        </p:nvPicPr>
        <p:blipFill rotWithShape="1">
          <a:blip r:embed="rId2">
            <a:extLst>
              <a:ext uri="{28A0092B-C50C-407E-A947-70E740481C1C}">
                <a14:useLocalDpi xmlns:a14="http://schemas.microsoft.com/office/drawing/2010/main" val="0"/>
              </a:ext>
            </a:extLst>
          </a:blip>
          <a:srcRect l="20676" r="11280"/>
          <a:stretch/>
        </p:blipFill>
        <p:spPr>
          <a:xfrm>
            <a:off x="4248000" y="6904993"/>
            <a:ext cx="3524400" cy="2913497"/>
          </a:xfrm>
          <a:prstGeom prst="rect">
            <a:avLst/>
          </a:prstGeom>
        </p:spPr>
      </p:pic>
      <p:sp>
        <p:nvSpPr>
          <p:cNvPr id="12" name="TextBox 11">
            <a:extLst>
              <a:ext uri="{FF2B5EF4-FFF2-40B4-BE49-F238E27FC236}">
                <a16:creationId xmlns:a16="http://schemas.microsoft.com/office/drawing/2014/main" id="{39DDDBAE-EAED-D396-F145-7635117DB429}"/>
              </a:ext>
            </a:extLst>
          </p:cNvPr>
          <p:cNvSpPr txBox="1"/>
          <p:nvPr/>
        </p:nvSpPr>
        <p:spPr>
          <a:xfrm>
            <a:off x="443177" y="7012856"/>
            <a:ext cx="3081830" cy="2492990"/>
          </a:xfrm>
          <a:prstGeom prst="rect">
            <a:avLst/>
          </a:prstGeom>
          <a:noFill/>
        </p:spPr>
        <p:txBody>
          <a:bodyPr wrap="square" lIns="91440" tIns="45720" rIns="91440" bIns="45720" rtlCol="0" anchor="t">
            <a:spAutoFit/>
          </a:bodyPr>
          <a:lstStyle/>
          <a:p>
            <a:r>
              <a:rPr lang="en-US" sz="1200" spc="-10" dirty="0">
                <a:solidFill>
                  <a:schemeClr val="accent5"/>
                </a:solidFill>
              </a:rPr>
              <a:t>Compromise at the hardware level through a physical device such as a laptop, tablet, smartphone, or IoT device flows up, compromising other layers to reach the data and networks they’re intended</a:t>
            </a:r>
            <a:br>
              <a:rPr lang="en-US" sz="1200" spc="-10" dirty="0">
                <a:solidFill>
                  <a:schemeClr val="accent5"/>
                </a:solidFill>
              </a:rPr>
            </a:br>
            <a:r>
              <a:rPr lang="en-US" sz="1200" spc="-10" dirty="0">
                <a:solidFill>
                  <a:schemeClr val="accent5"/>
                </a:solidFill>
              </a:rPr>
              <a:t>to protect. </a:t>
            </a:r>
          </a:p>
          <a:p>
            <a:endParaRPr lang="en-US" sz="1200" spc="-10" dirty="0">
              <a:solidFill>
                <a:schemeClr val="accent5"/>
              </a:solidFill>
            </a:endParaRPr>
          </a:p>
          <a:p>
            <a:r>
              <a:rPr lang="en-US" sz="1200" spc="-10" dirty="0">
                <a:solidFill>
                  <a:schemeClr val="accent5"/>
                </a:solidFill>
              </a:rPr>
              <a:t>Partnering with technology decision-makers to choose the right device is foundational to your cyber resilience plan. Factors such</a:t>
            </a:r>
            <a:br>
              <a:rPr lang="en-US" sz="1200" spc="-10" dirty="0">
                <a:solidFill>
                  <a:schemeClr val="accent5"/>
                </a:solidFill>
              </a:rPr>
            </a:br>
            <a:r>
              <a:rPr lang="en-US" sz="1200" spc="-10" dirty="0">
                <a:solidFill>
                  <a:schemeClr val="accent5"/>
                </a:solidFill>
              </a:rPr>
              <a:t>as performance aligned with use, scalability, compatibility, reliability, and the security of the device itself, all come into play.</a:t>
            </a:r>
            <a:endParaRPr lang="en-US" sz="1200" spc="-10" dirty="0">
              <a:solidFill>
                <a:schemeClr val="accent5"/>
              </a:solidFill>
              <a:cs typeface="Segoe UI"/>
            </a:endParaRPr>
          </a:p>
        </p:txBody>
      </p:sp>
      <p:sp>
        <p:nvSpPr>
          <p:cNvPr id="4" name="TextBox 3">
            <a:extLst>
              <a:ext uri="{FF2B5EF4-FFF2-40B4-BE49-F238E27FC236}">
                <a16:creationId xmlns:a16="http://schemas.microsoft.com/office/drawing/2014/main" id="{9351C1DA-AFE2-AEDE-B337-4D566E742535}"/>
              </a:ext>
            </a:extLst>
          </p:cNvPr>
          <p:cNvSpPr txBox="1"/>
          <p:nvPr/>
        </p:nvSpPr>
        <p:spPr>
          <a:xfrm>
            <a:off x="1018646" y="592187"/>
            <a:ext cx="2135049" cy="492443"/>
          </a:xfrm>
          <a:prstGeom prst="rect">
            <a:avLst/>
          </a:prstGeom>
          <a:noFill/>
        </p:spPr>
        <p:txBody>
          <a:bodyPr wrap="square" rtlCol="0">
            <a:spAutoFit/>
          </a:bodyPr>
          <a:lstStyle/>
          <a:p>
            <a:pPr>
              <a:spcBef>
                <a:spcPts val="600"/>
              </a:spcBef>
            </a:pPr>
            <a:r>
              <a:rPr lang="en-US" sz="1300" spc="-10" dirty="0">
                <a:solidFill>
                  <a:schemeClr val="accent5"/>
                </a:solidFill>
                <a:latin typeface="Segoe UI Semibold" panose="020B0702040204020203" pitchFamily="34" charset="0"/>
                <a:cs typeface="Segoe UI Semibold" panose="020B0702040204020203" pitchFamily="34" charset="0"/>
              </a:rPr>
              <a:t>Invest in technology that withstands disruption</a:t>
            </a:r>
          </a:p>
        </p:txBody>
      </p:sp>
      <p:sp>
        <p:nvSpPr>
          <p:cNvPr id="10" name="TextBox 9">
            <a:extLst>
              <a:ext uri="{FF2B5EF4-FFF2-40B4-BE49-F238E27FC236}">
                <a16:creationId xmlns:a16="http://schemas.microsoft.com/office/drawing/2014/main" id="{CD0B278F-13C2-128F-E160-534D051F2321}"/>
              </a:ext>
            </a:extLst>
          </p:cNvPr>
          <p:cNvSpPr txBox="1"/>
          <p:nvPr/>
        </p:nvSpPr>
        <p:spPr>
          <a:xfrm>
            <a:off x="443177" y="576798"/>
            <a:ext cx="956196" cy="461665"/>
          </a:xfrm>
          <a:prstGeom prst="rect">
            <a:avLst/>
          </a:prstGeom>
          <a:noFill/>
        </p:spPr>
        <p:txBody>
          <a:bodyPr wrap="square" rtlCol="0">
            <a:spAutoFit/>
          </a:bodyPr>
          <a:lstStyle/>
          <a:p>
            <a:r>
              <a:rPr lang="en-US" sz="2400" dirty="0">
                <a:solidFill>
                  <a:schemeClr val="accent5"/>
                </a:solidFill>
                <a:latin typeface="+mj-lt"/>
                <a:ea typeface="Roboto" panose="02000000000000000000" pitchFamily="2" charset="0"/>
              </a:rPr>
              <a:t>02</a:t>
            </a:r>
            <a:endParaRPr lang="en-US" sz="1200" spc="-10" dirty="0">
              <a:solidFill>
                <a:schemeClr val="accent5"/>
              </a:solidFill>
            </a:endParaRPr>
          </a:p>
        </p:txBody>
      </p:sp>
      <p:sp>
        <p:nvSpPr>
          <p:cNvPr id="11" name="TextBox 10">
            <a:extLst>
              <a:ext uri="{FF2B5EF4-FFF2-40B4-BE49-F238E27FC236}">
                <a16:creationId xmlns:a16="http://schemas.microsoft.com/office/drawing/2014/main" id="{A780FADA-8A16-F50B-97A1-84593CA0BD5F}"/>
              </a:ext>
            </a:extLst>
          </p:cNvPr>
          <p:cNvSpPr txBox="1"/>
          <p:nvPr/>
        </p:nvSpPr>
        <p:spPr>
          <a:xfrm>
            <a:off x="443177" y="1183857"/>
            <a:ext cx="3081830" cy="2308324"/>
          </a:xfrm>
          <a:prstGeom prst="rect">
            <a:avLst/>
          </a:prstGeom>
          <a:noFill/>
        </p:spPr>
        <p:txBody>
          <a:bodyPr wrap="square" rtlCol="0">
            <a:spAutoFit/>
          </a:bodyPr>
          <a:lstStyle/>
          <a:p>
            <a:r>
              <a:rPr lang="en-US" sz="1200" spc="-10" dirty="0">
                <a:solidFill>
                  <a:schemeClr val="accent5"/>
                </a:solidFill>
              </a:rPr>
              <a:t>Security decision-makers (SDMs) are investing heavily in software security. Firewalls and data encryption, intrusion detection, and attack prevention are at the top of the list. However, neglecting to understand the vulnerability of hardware can undermine all efforts. </a:t>
            </a:r>
          </a:p>
          <a:p>
            <a:endParaRPr lang="en-US" sz="1200" spc="-10" dirty="0">
              <a:solidFill>
                <a:schemeClr val="accent5"/>
              </a:solidFill>
            </a:endParaRPr>
          </a:p>
          <a:p>
            <a:r>
              <a:rPr lang="en-US" sz="1200" spc="-10" dirty="0">
                <a:solidFill>
                  <a:schemeClr val="accent5"/>
                </a:solidFill>
              </a:rPr>
              <a:t>A typical security infrastructure is composed of several layers that work together to protect an organization’s assets, data, and its operations.</a:t>
            </a:r>
          </a:p>
        </p:txBody>
      </p:sp>
      <p:sp>
        <p:nvSpPr>
          <p:cNvPr id="37" name="Rectangle: Single Corner Rounded 36">
            <a:extLst>
              <a:ext uri="{FF2B5EF4-FFF2-40B4-BE49-F238E27FC236}">
                <a16:creationId xmlns:a16="http://schemas.microsoft.com/office/drawing/2014/main" id="{8EE1415F-8391-C2DD-4EA7-906CFD13A52E}"/>
              </a:ext>
            </a:extLst>
          </p:cNvPr>
          <p:cNvSpPr>
            <a:spLocks/>
          </p:cNvSpPr>
          <p:nvPr/>
        </p:nvSpPr>
        <p:spPr>
          <a:xfrm>
            <a:off x="546268" y="3637575"/>
            <a:ext cx="2924708" cy="3189944"/>
          </a:xfrm>
          <a:prstGeom prst="round1Rect">
            <a:avLst>
              <a:gd name="adj" fmla="val 26327"/>
            </a:avLst>
          </a:prstGeom>
          <a:solidFill>
            <a:srgbClr val="0078D4">
              <a:alpha val="15000"/>
            </a:srgbClr>
          </a:solidFill>
          <a:ln>
            <a:noFill/>
          </a:ln>
          <a:effectLst>
            <a:glow rad="317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chemeClr val="tx1"/>
              </a:solidFill>
            </a:endParaRPr>
          </a:p>
        </p:txBody>
      </p:sp>
      <p:sp>
        <p:nvSpPr>
          <p:cNvPr id="35" name="Rectangle: Single Corner Rounded 34">
            <a:extLst>
              <a:ext uri="{FF2B5EF4-FFF2-40B4-BE49-F238E27FC236}">
                <a16:creationId xmlns:a16="http://schemas.microsoft.com/office/drawing/2014/main" id="{D4DC969F-966B-6864-DCBD-04ECD4734CE0}"/>
              </a:ext>
            </a:extLst>
          </p:cNvPr>
          <p:cNvSpPr>
            <a:spLocks/>
          </p:cNvSpPr>
          <p:nvPr/>
        </p:nvSpPr>
        <p:spPr>
          <a:xfrm>
            <a:off x="546268" y="4275564"/>
            <a:ext cx="2459400" cy="2551955"/>
          </a:xfrm>
          <a:prstGeom prst="round1Rect">
            <a:avLst>
              <a:gd name="adj" fmla="val 28801"/>
            </a:avLst>
          </a:prstGeom>
          <a:solidFill>
            <a:srgbClr val="0078D4">
              <a:alpha val="15000"/>
            </a:srgbClr>
          </a:solidFill>
          <a:ln>
            <a:noFill/>
          </a:ln>
          <a:effectLst>
            <a:glow rad="317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chemeClr val="tx1"/>
              </a:solidFill>
            </a:endParaRPr>
          </a:p>
        </p:txBody>
      </p:sp>
      <p:sp>
        <p:nvSpPr>
          <p:cNvPr id="38" name="Rectangle: Single Corner Rounded 37">
            <a:extLst>
              <a:ext uri="{FF2B5EF4-FFF2-40B4-BE49-F238E27FC236}">
                <a16:creationId xmlns:a16="http://schemas.microsoft.com/office/drawing/2014/main" id="{48D4035F-4A30-78E7-29B7-F3A8F3F11EF4}"/>
              </a:ext>
            </a:extLst>
          </p:cNvPr>
          <p:cNvSpPr>
            <a:spLocks/>
          </p:cNvSpPr>
          <p:nvPr/>
        </p:nvSpPr>
        <p:spPr>
          <a:xfrm>
            <a:off x="546267" y="4913553"/>
            <a:ext cx="1985731" cy="1913966"/>
          </a:xfrm>
          <a:prstGeom prst="round1Rect">
            <a:avLst>
              <a:gd name="adj" fmla="val 30672"/>
            </a:avLst>
          </a:prstGeom>
          <a:solidFill>
            <a:srgbClr val="0078D4">
              <a:alpha val="15000"/>
            </a:srgbClr>
          </a:solidFill>
          <a:ln>
            <a:noFill/>
          </a:ln>
          <a:effectLst>
            <a:glow rad="317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chemeClr val="tx1"/>
              </a:solidFill>
            </a:endParaRPr>
          </a:p>
        </p:txBody>
      </p:sp>
      <p:sp>
        <p:nvSpPr>
          <p:cNvPr id="39" name="Rectangle: Single Corner Rounded 38">
            <a:extLst>
              <a:ext uri="{FF2B5EF4-FFF2-40B4-BE49-F238E27FC236}">
                <a16:creationId xmlns:a16="http://schemas.microsoft.com/office/drawing/2014/main" id="{AFF59274-3135-5699-5FC3-10FCB63012B5}"/>
              </a:ext>
            </a:extLst>
          </p:cNvPr>
          <p:cNvSpPr>
            <a:spLocks/>
          </p:cNvSpPr>
          <p:nvPr/>
        </p:nvSpPr>
        <p:spPr>
          <a:xfrm>
            <a:off x="546269" y="5592509"/>
            <a:ext cx="1528064" cy="1235010"/>
          </a:xfrm>
          <a:prstGeom prst="round1Rect">
            <a:avLst>
              <a:gd name="adj" fmla="val 43786"/>
            </a:avLst>
          </a:prstGeom>
          <a:solidFill>
            <a:srgbClr val="0078D4">
              <a:alpha val="15000"/>
            </a:srgbClr>
          </a:solidFill>
          <a:ln>
            <a:noFill/>
          </a:ln>
          <a:effectLst>
            <a:glow rad="317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chemeClr val="tx1"/>
              </a:solidFill>
            </a:endParaRPr>
          </a:p>
        </p:txBody>
      </p:sp>
      <p:sp>
        <p:nvSpPr>
          <p:cNvPr id="52" name="TextBox 51">
            <a:extLst>
              <a:ext uri="{FF2B5EF4-FFF2-40B4-BE49-F238E27FC236}">
                <a16:creationId xmlns:a16="http://schemas.microsoft.com/office/drawing/2014/main" id="{2218F5DB-2DB6-5A5F-DA2E-F9E51719817E}"/>
              </a:ext>
            </a:extLst>
          </p:cNvPr>
          <p:cNvSpPr txBox="1"/>
          <p:nvPr/>
        </p:nvSpPr>
        <p:spPr>
          <a:xfrm>
            <a:off x="606370" y="3778666"/>
            <a:ext cx="2268597" cy="400110"/>
          </a:xfrm>
          <a:prstGeom prst="rect">
            <a:avLst/>
          </a:prstGeom>
          <a:noFill/>
        </p:spPr>
        <p:txBody>
          <a:bodyPr wrap="square" rtlCol="0" anchor="ctr">
            <a:spAutoFit/>
          </a:bodyPr>
          <a:lstStyle/>
          <a:p>
            <a:pPr>
              <a:spcAft>
                <a:spcPts val="600"/>
              </a:spcAft>
            </a:pPr>
            <a:r>
              <a:rPr lang="en-US" sz="1000" spc="-10" dirty="0">
                <a:solidFill>
                  <a:schemeClr val="accent5"/>
                </a:solidFill>
                <a:latin typeface="Segoe UI Semibold" panose="020B0702040204020203" pitchFamily="34" charset="0"/>
                <a:cs typeface="Segoe UI Semibold" panose="020B0702040204020203" pitchFamily="34" charset="0"/>
              </a:rPr>
              <a:t>Policies, roles, responsibilities, standards, and best practices.</a:t>
            </a:r>
          </a:p>
        </p:txBody>
      </p:sp>
      <p:sp>
        <p:nvSpPr>
          <p:cNvPr id="9" name="TextBox 8">
            <a:extLst>
              <a:ext uri="{FF2B5EF4-FFF2-40B4-BE49-F238E27FC236}">
                <a16:creationId xmlns:a16="http://schemas.microsoft.com/office/drawing/2014/main" id="{5EE18CAA-57E6-B40E-D200-C73609B4C5AB}"/>
              </a:ext>
            </a:extLst>
          </p:cNvPr>
          <p:cNvSpPr txBox="1"/>
          <p:nvPr/>
        </p:nvSpPr>
        <p:spPr>
          <a:xfrm>
            <a:off x="614837" y="5689688"/>
            <a:ext cx="1371431" cy="1015663"/>
          </a:xfrm>
          <a:prstGeom prst="rect">
            <a:avLst/>
          </a:prstGeom>
          <a:noFill/>
        </p:spPr>
        <p:txBody>
          <a:bodyPr wrap="square" rtlCol="0" anchor="ctr">
            <a:spAutoFit/>
          </a:bodyPr>
          <a:lstStyle/>
          <a:p>
            <a:pPr>
              <a:spcAft>
                <a:spcPts val="600"/>
              </a:spcAft>
            </a:pPr>
            <a:r>
              <a:rPr lang="en-US" sz="1000" spc="-10">
                <a:solidFill>
                  <a:schemeClr val="accent5"/>
                </a:solidFill>
                <a:latin typeface="Segoe UI Semibold" panose="020B0702040204020203" pitchFamily="34" charset="0"/>
                <a:cs typeface="Segoe UI Semibold" panose="020B0702040204020203" pitchFamily="34" charset="0"/>
              </a:rPr>
              <a:t>Technology, hardware, and software providing encryption, monitoring, and antivirus protection.</a:t>
            </a:r>
          </a:p>
        </p:txBody>
      </p:sp>
      <p:sp>
        <p:nvSpPr>
          <p:cNvPr id="46" name="TextBox 45">
            <a:extLst>
              <a:ext uri="{FF2B5EF4-FFF2-40B4-BE49-F238E27FC236}">
                <a16:creationId xmlns:a16="http://schemas.microsoft.com/office/drawing/2014/main" id="{61D6E5DE-B1DE-8DFA-716D-AAA6C5235E72}"/>
              </a:ext>
            </a:extLst>
          </p:cNvPr>
          <p:cNvSpPr txBox="1"/>
          <p:nvPr/>
        </p:nvSpPr>
        <p:spPr>
          <a:xfrm>
            <a:off x="606371" y="4967565"/>
            <a:ext cx="1734460" cy="553998"/>
          </a:xfrm>
          <a:prstGeom prst="rect">
            <a:avLst/>
          </a:prstGeom>
          <a:noFill/>
        </p:spPr>
        <p:txBody>
          <a:bodyPr wrap="square" rtlCol="0" anchor="ctr">
            <a:spAutoFit/>
          </a:bodyPr>
          <a:lstStyle/>
          <a:p>
            <a:pPr>
              <a:spcAft>
                <a:spcPts val="600"/>
              </a:spcAft>
            </a:pPr>
            <a:r>
              <a:rPr lang="en-US" sz="1000" spc="-10">
                <a:solidFill>
                  <a:schemeClr val="accent5"/>
                </a:solidFill>
                <a:latin typeface="Segoe UI Semibold" panose="020B0702040204020203" pitchFamily="34" charset="0"/>
                <a:cs typeface="Segoe UI Semibold" panose="020B0702040204020203" pitchFamily="34" charset="0"/>
              </a:rPr>
              <a:t>Access to network, digital resources, physical property, and spaces.</a:t>
            </a:r>
          </a:p>
        </p:txBody>
      </p:sp>
      <p:sp>
        <p:nvSpPr>
          <p:cNvPr id="49" name="TextBox 48">
            <a:extLst>
              <a:ext uri="{FF2B5EF4-FFF2-40B4-BE49-F238E27FC236}">
                <a16:creationId xmlns:a16="http://schemas.microsoft.com/office/drawing/2014/main" id="{F844484F-7DF2-D8BC-89EA-BC87FDF81F85}"/>
              </a:ext>
            </a:extLst>
          </p:cNvPr>
          <p:cNvSpPr txBox="1"/>
          <p:nvPr/>
        </p:nvSpPr>
        <p:spPr>
          <a:xfrm>
            <a:off x="606372" y="4316975"/>
            <a:ext cx="1985732" cy="553998"/>
          </a:xfrm>
          <a:prstGeom prst="rect">
            <a:avLst/>
          </a:prstGeom>
          <a:noFill/>
        </p:spPr>
        <p:txBody>
          <a:bodyPr wrap="square" rtlCol="0" anchor="ctr">
            <a:spAutoFit/>
          </a:bodyPr>
          <a:lstStyle/>
          <a:p>
            <a:pPr>
              <a:spcAft>
                <a:spcPts val="600"/>
              </a:spcAft>
            </a:pPr>
            <a:r>
              <a:rPr lang="en-US" sz="1000" spc="-10">
                <a:solidFill>
                  <a:schemeClr val="accent5"/>
                </a:solidFill>
                <a:latin typeface="Segoe UI Semibold" panose="020B0702040204020203" pitchFamily="34" charset="0"/>
                <a:cs typeface="Segoe UI Semibold" panose="020B0702040204020203" pitchFamily="34" charset="0"/>
              </a:rPr>
              <a:t>Identity management, permissions, and authentication of users.</a:t>
            </a:r>
          </a:p>
        </p:txBody>
      </p:sp>
      <p:sp>
        <p:nvSpPr>
          <p:cNvPr id="5" name="Slide Number Placeholder 4">
            <a:extLst>
              <a:ext uri="{FF2B5EF4-FFF2-40B4-BE49-F238E27FC236}">
                <a16:creationId xmlns:a16="http://schemas.microsoft.com/office/drawing/2014/main" id="{2BC39942-9CAB-81CA-A9FC-ED3B7BE48F68}"/>
              </a:ext>
            </a:extLst>
          </p:cNvPr>
          <p:cNvSpPr>
            <a:spLocks noGrp="1"/>
          </p:cNvSpPr>
          <p:nvPr>
            <p:ph type="sldNum" sz="quarter" idx="4"/>
          </p:nvPr>
        </p:nvSpPr>
        <p:spPr/>
        <p:txBody>
          <a:bodyPr/>
          <a:lstStyle/>
          <a:p>
            <a:pPr algn="l"/>
            <a:r>
              <a:rPr lang="en-CA"/>
              <a:t>PAGE </a:t>
            </a:r>
            <a:fld id="{16F06BAB-401B-4AF7-A8DB-53485F0763B0}" type="slidenum">
              <a:rPr lang="en-CA" smtClean="0"/>
              <a:pPr algn="l"/>
              <a:t>5</a:t>
            </a:fld>
            <a:endParaRPr lang="en-CA" dirty="0"/>
          </a:p>
        </p:txBody>
      </p:sp>
      <p:pic>
        <p:nvPicPr>
          <p:cNvPr id="13" name="Picture 12">
            <a:extLst>
              <a:ext uri="{FF2B5EF4-FFF2-40B4-BE49-F238E27FC236}">
                <a16:creationId xmlns:a16="http://schemas.microsoft.com/office/drawing/2014/main" id="{88362970-F445-0D73-B73E-3CCFBEDF52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14" name="TextBox 13">
            <a:extLst>
              <a:ext uri="{FF2B5EF4-FFF2-40B4-BE49-F238E27FC236}">
                <a16:creationId xmlns:a16="http://schemas.microsoft.com/office/drawing/2014/main" id="{AF3C2DFC-0AD7-7C18-FE74-FC26887C806D}"/>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2759906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01CDE-0AF7-BBAE-CE3A-088F96319473}"/>
              </a:ext>
            </a:extLst>
          </p:cNvPr>
          <p:cNvPicPr>
            <a:picLocks noChangeAspect="1"/>
          </p:cNvPicPr>
          <p:nvPr/>
        </p:nvPicPr>
        <p:blipFill rotWithShape="1">
          <a:blip r:embed="rId3">
            <a:extLst>
              <a:ext uri="{28A0092B-C50C-407E-A947-70E740481C1C}">
                <a14:useLocalDpi xmlns:a14="http://schemas.microsoft.com/office/drawing/2010/main" val="0"/>
              </a:ext>
            </a:extLst>
          </a:blip>
          <a:srcRect t="12176" b="10826"/>
          <a:stretch/>
        </p:blipFill>
        <p:spPr>
          <a:xfrm>
            <a:off x="0" y="6070291"/>
            <a:ext cx="7772400" cy="3988110"/>
          </a:xfrm>
          <a:prstGeom prst="rect">
            <a:avLst/>
          </a:prstGeom>
        </p:spPr>
      </p:pic>
      <p:sp>
        <p:nvSpPr>
          <p:cNvPr id="12" name="Rectangle 11">
            <a:extLst>
              <a:ext uri="{FF2B5EF4-FFF2-40B4-BE49-F238E27FC236}">
                <a16:creationId xmlns:a16="http://schemas.microsoft.com/office/drawing/2014/main" id="{DB7727EF-290D-96A6-024C-C985CF6DBA18}"/>
              </a:ext>
            </a:extLst>
          </p:cNvPr>
          <p:cNvSpPr/>
          <p:nvPr/>
        </p:nvSpPr>
        <p:spPr>
          <a:xfrm>
            <a:off x="1" y="9242425"/>
            <a:ext cx="7772399" cy="81597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B146ABF7-23DE-6B69-8A8F-CAC6E7E972DE}"/>
              </a:ext>
            </a:extLst>
          </p:cNvPr>
          <p:cNvSpPr txBox="1"/>
          <p:nvPr/>
        </p:nvSpPr>
        <p:spPr>
          <a:xfrm>
            <a:off x="4234128" y="569618"/>
            <a:ext cx="2911687" cy="369332"/>
          </a:xfrm>
          <a:prstGeom prst="rect">
            <a:avLst/>
          </a:prstGeom>
          <a:noFill/>
          <a:ln>
            <a:noFill/>
          </a:ln>
        </p:spPr>
        <p:txBody>
          <a:bodyPr wrap="square" lIns="91440" tIns="45720" rIns="91440" bIns="45720" rtlCol="0" anchor="b">
            <a:spAutoFit/>
          </a:bodyPr>
          <a:lstStyle/>
          <a:p>
            <a:pPr>
              <a:defRPr/>
            </a:pPr>
            <a:r>
              <a:rPr lang="en-US" dirty="0">
                <a:solidFill>
                  <a:schemeClr val="accent5"/>
                </a:solidFill>
                <a:latin typeface="+mj-lt"/>
                <a:ea typeface="Roboto" panose="02000000000000000000" pitchFamily="2" charset="0"/>
              </a:rPr>
              <a:t>Keep devices up-to-date</a:t>
            </a:r>
          </a:p>
        </p:txBody>
      </p:sp>
      <p:sp>
        <p:nvSpPr>
          <p:cNvPr id="6" name="TextBox 5">
            <a:extLst>
              <a:ext uri="{FF2B5EF4-FFF2-40B4-BE49-F238E27FC236}">
                <a16:creationId xmlns:a16="http://schemas.microsoft.com/office/drawing/2014/main" id="{6E18D997-EAB9-7BB8-E306-4731D492D453}"/>
              </a:ext>
            </a:extLst>
          </p:cNvPr>
          <p:cNvSpPr txBox="1"/>
          <p:nvPr/>
        </p:nvSpPr>
        <p:spPr>
          <a:xfrm>
            <a:off x="4230746" y="1248652"/>
            <a:ext cx="3081830" cy="2677656"/>
          </a:xfrm>
          <a:prstGeom prst="rect">
            <a:avLst/>
          </a:prstGeom>
          <a:noFill/>
        </p:spPr>
        <p:txBody>
          <a:bodyPr wrap="square" lIns="91440" tIns="45720" rIns="91440" bIns="45720" rtlCol="0" anchor="t">
            <a:spAutoFit/>
          </a:bodyPr>
          <a:lstStyle/>
          <a:p>
            <a:r>
              <a:rPr lang="en-US" sz="1200" spc="-10" dirty="0">
                <a:solidFill>
                  <a:schemeClr val="accent5"/>
                </a:solidFill>
              </a:rPr>
              <a:t>While your IT team can always test and ringfence, keeping devices up-to-date at the firmware level reduces the risk and allows IT teams to focus on resilience and growth rather than defense and repair. </a:t>
            </a:r>
          </a:p>
          <a:p>
            <a:endParaRPr lang="en-US" sz="1200" spc="-10" dirty="0">
              <a:solidFill>
                <a:schemeClr val="accent5"/>
              </a:solidFill>
            </a:endParaRPr>
          </a:p>
          <a:p>
            <a:r>
              <a:rPr lang="en-US" sz="1200" spc="-10" dirty="0">
                <a:solidFill>
                  <a:schemeClr val="accent5"/>
                </a:solidFill>
              </a:rPr>
              <a:t>Beyond firmware, attacks against remotely managed devices are on the rise. These devices include laptops, cameras, and smart conference room technology that may be exposed through open ports and can be exploited by hackers. A recent study found that 46% of IoT/OT attack types were from remote management devices.</a:t>
            </a:r>
            <a:r>
              <a:rPr lang="en-US" sz="1200" spc="-10" baseline="30000" dirty="0">
                <a:solidFill>
                  <a:schemeClr val="accent5"/>
                </a:solidFill>
              </a:rPr>
              <a:t>1</a:t>
            </a:r>
            <a:endParaRPr lang="en-US" sz="1200" spc="-10" baseline="30000" dirty="0">
              <a:solidFill>
                <a:schemeClr val="accent5"/>
              </a:solidFill>
              <a:cs typeface="Segoe UI"/>
            </a:endParaRPr>
          </a:p>
        </p:txBody>
      </p:sp>
      <p:sp>
        <p:nvSpPr>
          <p:cNvPr id="7" name="Rectangle 6">
            <a:extLst>
              <a:ext uri="{FF2B5EF4-FFF2-40B4-BE49-F238E27FC236}">
                <a16:creationId xmlns:a16="http://schemas.microsoft.com/office/drawing/2014/main" id="{12216724-0864-4933-8A21-C28C84A0ADAD}"/>
              </a:ext>
            </a:extLst>
          </p:cNvPr>
          <p:cNvSpPr/>
          <p:nvPr/>
        </p:nvSpPr>
        <p:spPr>
          <a:xfrm>
            <a:off x="0" y="0"/>
            <a:ext cx="3798000" cy="57802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D5FB9E8D-A3CE-DDE7-061B-3783B9D0870B}"/>
              </a:ext>
            </a:extLst>
          </p:cNvPr>
          <p:cNvSpPr txBox="1"/>
          <p:nvPr/>
        </p:nvSpPr>
        <p:spPr>
          <a:xfrm>
            <a:off x="436175" y="569188"/>
            <a:ext cx="3039797" cy="4985980"/>
          </a:xfrm>
          <a:prstGeom prst="rect">
            <a:avLst/>
          </a:prstGeom>
          <a:noFill/>
        </p:spPr>
        <p:txBody>
          <a:bodyPr wrap="square" rtlCol="0">
            <a:spAutoFit/>
          </a:bodyPr>
          <a:lstStyle/>
          <a:p>
            <a:r>
              <a:rPr lang="en-US" dirty="0">
                <a:solidFill>
                  <a:schemeClr val="accent5"/>
                </a:solidFill>
                <a:latin typeface="+mj-lt"/>
                <a:ea typeface="Roboto" panose="02000000000000000000" pitchFamily="2" charset="0"/>
              </a:rPr>
              <a:t>Choosing cyber </a:t>
            </a:r>
          </a:p>
          <a:p>
            <a:r>
              <a:rPr lang="en-US" dirty="0">
                <a:solidFill>
                  <a:schemeClr val="accent5"/>
                </a:solidFill>
                <a:latin typeface="+mj-lt"/>
                <a:ea typeface="Roboto" panose="02000000000000000000" pitchFamily="2" charset="0"/>
              </a:rPr>
              <a:t>resilient devices </a:t>
            </a:r>
          </a:p>
          <a:p>
            <a:endParaRPr lang="en-US" sz="1200" spc="-10" dirty="0">
              <a:solidFill>
                <a:schemeClr val="accent5"/>
              </a:solidFill>
            </a:endParaRPr>
          </a:p>
          <a:p>
            <a:pPr marL="171450" indent="-171450">
              <a:spcAft>
                <a:spcPts val="600"/>
              </a:spcAft>
              <a:buFont typeface="Arial" panose="020B0604020202020204" pitchFamily="34" charset="0"/>
              <a:buChar char="•"/>
            </a:pPr>
            <a:r>
              <a:rPr lang="en-US" sz="1200" spc="-10" dirty="0">
                <a:solidFill>
                  <a:schemeClr val="accent5"/>
                </a:solidFill>
              </a:rPr>
              <a:t>Research the best practices and standards for device security in your industry or sector.</a:t>
            </a:r>
          </a:p>
          <a:p>
            <a:pPr marL="171450" indent="-171450">
              <a:spcAft>
                <a:spcPts val="600"/>
              </a:spcAft>
              <a:buFont typeface="Arial" panose="020B0604020202020204" pitchFamily="34" charset="0"/>
              <a:buChar char="•"/>
            </a:pPr>
            <a:r>
              <a:rPr lang="en-US" sz="1200" spc="-10" dirty="0">
                <a:solidFill>
                  <a:schemeClr val="accent5"/>
                </a:solidFill>
              </a:rPr>
              <a:t>Assess your current device inventory and identify any gaps or risks in terms of functionality, age, version, or security.</a:t>
            </a:r>
          </a:p>
          <a:p>
            <a:pPr marL="171450" indent="-171450">
              <a:spcAft>
                <a:spcPts val="600"/>
              </a:spcAft>
              <a:buFont typeface="Arial" panose="020B0604020202020204" pitchFamily="34" charset="0"/>
              <a:buChar char="•"/>
            </a:pPr>
            <a:r>
              <a:rPr lang="en-US" sz="1200" spc="-10" dirty="0">
                <a:solidFill>
                  <a:schemeClr val="accent5"/>
                </a:solidFill>
              </a:rPr>
              <a:t>Compare different device options based on features, benefits, drawbacks, reviews, and ratings.</a:t>
            </a:r>
          </a:p>
          <a:p>
            <a:pPr marL="171450" indent="-171450">
              <a:spcAft>
                <a:spcPts val="600"/>
              </a:spcAft>
              <a:buFont typeface="Arial" panose="020B0604020202020204" pitchFamily="34" charset="0"/>
              <a:buChar char="•"/>
            </a:pPr>
            <a:r>
              <a:rPr lang="en-US" sz="1200" spc="-10" dirty="0">
                <a:solidFill>
                  <a:schemeClr val="accent5"/>
                </a:solidFill>
              </a:rPr>
              <a:t>Consult with experts or vendors who can provide guidance or recommendations on device selection.</a:t>
            </a:r>
          </a:p>
          <a:p>
            <a:pPr marL="171450" indent="-171450">
              <a:spcAft>
                <a:spcPts val="600"/>
              </a:spcAft>
              <a:buFont typeface="Arial" panose="020B0604020202020204" pitchFamily="34" charset="0"/>
              <a:buChar char="•"/>
            </a:pPr>
            <a:r>
              <a:rPr lang="en-US" sz="1200" spc="-10" dirty="0">
                <a:solidFill>
                  <a:schemeClr val="accent5"/>
                </a:solidFill>
              </a:rPr>
              <a:t>Test and evaluate the performance and security of your chosen devices before deploying them across your organization.</a:t>
            </a:r>
          </a:p>
          <a:p>
            <a:pPr marL="171450" indent="-171450">
              <a:spcAft>
                <a:spcPts val="600"/>
              </a:spcAft>
              <a:buFont typeface="Arial" panose="020B0604020202020204" pitchFamily="34" charset="0"/>
              <a:buChar char="•"/>
            </a:pPr>
            <a:r>
              <a:rPr lang="en-US" sz="1200" spc="-10" dirty="0">
                <a:solidFill>
                  <a:schemeClr val="accent5"/>
                </a:solidFill>
              </a:rPr>
              <a:t>Monitor and maintain your devices regularly to ensure they’re functioning properly and securely.</a:t>
            </a:r>
          </a:p>
          <a:p>
            <a:endParaRPr lang="en-US" sz="1200" spc="-10" dirty="0">
              <a:solidFill>
                <a:schemeClr val="accent5"/>
              </a:solidFill>
            </a:endParaRPr>
          </a:p>
        </p:txBody>
      </p:sp>
      <p:sp>
        <p:nvSpPr>
          <p:cNvPr id="11" name="TextBox 10">
            <a:extLst>
              <a:ext uri="{FF2B5EF4-FFF2-40B4-BE49-F238E27FC236}">
                <a16:creationId xmlns:a16="http://schemas.microsoft.com/office/drawing/2014/main" id="{9916B0EB-86BE-0A0E-6DB8-102D01D31DFC}"/>
              </a:ext>
            </a:extLst>
          </p:cNvPr>
          <p:cNvSpPr txBox="1"/>
          <p:nvPr/>
        </p:nvSpPr>
        <p:spPr>
          <a:xfrm>
            <a:off x="447042" y="9388890"/>
            <a:ext cx="6905551" cy="214418"/>
          </a:xfrm>
          <a:prstGeom prst="rect">
            <a:avLst/>
          </a:prstGeom>
          <a:noFill/>
        </p:spPr>
        <p:txBody>
          <a:bodyPr wrap="square" lIns="91440" tIns="45720" rIns="91440" bIns="45720" rtlCol="0" anchor="t">
            <a:spAutoFit/>
          </a:bodyPr>
          <a:lstStyle/>
          <a:p>
            <a:pPr>
              <a:lnSpc>
                <a:spcPct val="107000"/>
              </a:lnSpc>
            </a:pPr>
            <a:r>
              <a:rPr lang="en-US" sz="800" spc="-10" dirty="0">
                <a:solidFill>
                  <a:schemeClr val="accent5"/>
                </a:solidFill>
              </a:rPr>
              <a:t>​</a:t>
            </a:r>
            <a:r>
              <a:rPr lang="en-US" sz="800" spc="-10" baseline="30000" dirty="0">
                <a:solidFill>
                  <a:schemeClr val="accent5"/>
                </a:solidFill>
              </a:rPr>
              <a:t>1 </a:t>
            </a:r>
            <a:r>
              <a:rPr lang="en-US" sz="800" spc="-10" dirty="0">
                <a:solidFill>
                  <a:schemeClr val="accent5"/>
                </a:solidFill>
              </a:rPr>
              <a:t>Microsoft Security Insider, </a:t>
            </a:r>
            <a:r>
              <a:rPr lang="en-US" sz="800" spc="-10" dirty="0">
                <a:solidFill>
                  <a:schemeClr val="accent1"/>
                </a:solidFill>
                <a:hlinkClick r:id="rId4">
                  <a:extLst>
                    <a:ext uri="{A12FA001-AC4F-418D-AE19-62706E023703}">
                      <ahyp:hlinkClr xmlns:ahyp="http://schemas.microsoft.com/office/drawing/2018/hyperlinkcolor" val="tx"/>
                    </a:ext>
                  </a:extLst>
                </a:hlinkClick>
              </a:rPr>
              <a:t>Unpatched and Exposed, The Unique Security Risk of IoT/OT Devices</a:t>
            </a:r>
            <a:r>
              <a:rPr lang="en-US" sz="800" spc="-10" dirty="0">
                <a:solidFill>
                  <a:schemeClr val="accent5"/>
                </a:solidFill>
              </a:rPr>
              <a:t>, 2022.</a:t>
            </a:r>
            <a:endParaRPr lang="en-CA" sz="800" spc="-10" dirty="0">
              <a:solidFill>
                <a:schemeClr val="accent5"/>
              </a:solidFill>
            </a:endParaRPr>
          </a:p>
        </p:txBody>
      </p:sp>
      <p:sp>
        <p:nvSpPr>
          <p:cNvPr id="9" name="Slide Number Placeholder 8">
            <a:extLst>
              <a:ext uri="{FF2B5EF4-FFF2-40B4-BE49-F238E27FC236}">
                <a16:creationId xmlns:a16="http://schemas.microsoft.com/office/drawing/2014/main" id="{EC7BD97D-5B59-3F0B-59F8-F1E190700EB5}"/>
              </a:ext>
            </a:extLst>
          </p:cNvPr>
          <p:cNvSpPr>
            <a:spLocks noGrp="1"/>
          </p:cNvSpPr>
          <p:nvPr>
            <p:ph type="sldNum" sz="quarter" idx="4"/>
          </p:nvPr>
        </p:nvSpPr>
        <p:spPr/>
        <p:txBody>
          <a:bodyPr/>
          <a:lstStyle/>
          <a:p>
            <a:pPr algn="l"/>
            <a:r>
              <a:rPr lang="en-CA"/>
              <a:t>PAGE </a:t>
            </a:r>
            <a:fld id="{16F06BAB-401B-4AF7-A8DB-53485F0763B0}" type="slidenum">
              <a:rPr lang="en-CA" smtClean="0"/>
              <a:pPr algn="l"/>
              <a:t>6</a:t>
            </a:fld>
            <a:endParaRPr lang="en-CA" dirty="0"/>
          </a:p>
        </p:txBody>
      </p:sp>
      <p:pic>
        <p:nvPicPr>
          <p:cNvPr id="14" name="Picture 13">
            <a:extLst>
              <a:ext uri="{FF2B5EF4-FFF2-40B4-BE49-F238E27FC236}">
                <a16:creationId xmlns:a16="http://schemas.microsoft.com/office/drawing/2014/main" id="{709CC9CF-FFA0-ED5A-8252-FD73293226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15" name="TextBox 14">
            <a:extLst>
              <a:ext uri="{FF2B5EF4-FFF2-40B4-BE49-F238E27FC236}">
                <a16:creationId xmlns:a16="http://schemas.microsoft.com/office/drawing/2014/main" id="{2641023D-1E1C-205E-699D-FD3E97F3CDD2}"/>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838646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E20B8E-D8EB-6082-07EC-F8A1BC38E82B}"/>
              </a:ext>
            </a:extLst>
          </p:cNvPr>
          <p:cNvPicPr>
            <a:picLocks noChangeAspect="1"/>
          </p:cNvPicPr>
          <p:nvPr/>
        </p:nvPicPr>
        <p:blipFill rotWithShape="1">
          <a:blip r:embed="rId3">
            <a:extLst>
              <a:ext uri="{28A0092B-C50C-407E-A947-70E740481C1C}">
                <a14:useLocalDpi xmlns:a14="http://schemas.microsoft.com/office/drawing/2010/main" val="0"/>
              </a:ext>
            </a:extLst>
          </a:blip>
          <a:srcRect t="9313" b="24055"/>
          <a:stretch/>
        </p:blipFill>
        <p:spPr>
          <a:xfrm>
            <a:off x="0" y="0"/>
            <a:ext cx="7772400" cy="3451689"/>
          </a:xfrm>
          <a:prstGeom prst="rect">
            <a:avLst/>
          </a:prstGeom>
        </p:spPr>
      </p:pic>
      <p:sp>
        <p:nvSpPr>
          <p:cNvPr id="30" name="TextBox 29">
            <a:extLst>
              <a:ext uri="{FF2B5EF4-FFF2-40B4-BE49-F238E27FC236}">
                <a16:creationId xmlns:a16="http://schemas.microsoft.com/office/drawing/2014/main" id="{AE4A00F2-089F-25B7-3558-0DEF20192A1C}"/>
              </a:ext>
            </a:extLst>
          </p:cNvPr>
          <p:cNvSpPr txBox="1"/>
          <p:nvPr/>
        </p:nvSpPr>
        <p:spPr>
          <a:xfrm>
            <a:off x="435590" y="3616388"/>
            <a:ext cx="5250596" cy="830997"/>
          </a:xfrm>
          <a:prstGeom prst="rect">
            <a:avLst/>
          </a:prstGeom>
          <a:noFill/>
        </p:spPr>
        <p:txBody>
          <a:bodyPr wrap="square" lIns="91440" tIns="45720" rIns="91440" bIns="45720" rtlCol="0" anchor="b">
            <a:spAutoFit/>
          </a:bodyPr>
          <a:lstStyle/>
          <a:p>
            <a:pPr>
              <a:defRPr/>
            </a:pPr>
            <a:r>
              <a:rPr lang="en-US" sz="2400" dirty="0">
                <a:solidFill>
                  <a:schemeClr val="accent5"/>
                </a:solidFill>
                <a:latin typeface="+mj-lt"/>
                <a:ea typeface="Roboto"/>
                <a:cs typeface="Roboto"/>
              </a:rPr>
              <a:t>Choose an IT partner to help build a cyber resilience strategy</a:t>
            </a:r>
          </a:p>
        </p:txBody>
      </p:sp>
      <p:sp>
        <p:nvSpPr>
          <p:cNvPr id="32" name="TextBox 31">
            <a:extLst>
              <a:ext uri="{FF2B5EF4-FFF2-40B4-BE49-F238E27FC236}">
                <a16:creationId xmlns:a16="http://schemas.microsoft.com/office/drawing/2014/main" id="{1822F7C6-E7B9-79E3-00BE-06B504BEEADA}"/>
              </a:ext>
            </a:extLst>
          </p:cNvPr>
          <p:cNvSpPr txBox="1"/>
          <p:nvPr/>
        </p:nvSpPr>
        <p:spPr>
          <a:xfrm>
            <a:off x="441358" y="4612084"/>
            <a:ext cx="6850790" cy="2308324"/>
          </a:xfrm>
          <a:prstGeom prst="rect">
            <a:avLst/>
          </a:prstGeom>
          <a:noFill/>
        </p:spPr>
        <p:txBody>
          <a:bodyPr wrap="square" lIns="91440" tIns="45720" rIns="91440" bIns="45720" rtlCol="0" anchor="t">
            <a:spAutoFit/>
          </a:bodyPr>
          <a:lstStyle/>
          <a:p>
            <a:pPr marL="12700" marR="5080"/>
            <a:r>
              <a:rPr lang="en-US" sz="1200" spc="-10" dirty="0">
                <a:solidFill>
                  <a:schemeClr val="accent5"/>
                </a:solidFill>
                <a:cs typeface="DM Sans"/>
              </a:rPr>
              <a:t>In a world of complex IT challenges, choosing the right IT partner can help protect businesses and prepare them to recover. A good IT partner recommends the most suitable hardware, software, and security solutions customized for the business, and reduces the need to juggle multiple vendors or solutions. A valuable IT partner has the knowledge and experience to help design and implement a comprehensive cyber resilience plan that can scale with the business. Ultimately, an IT partner should have their client’s best interests in mind and work toward meeting their business goals.</a:t>
            </a:r>
          </a:p>
          <a:p>
            <a:pPr marL="12700" marR="5080"/>
            <a:endParaRPr lang="en-US" sz="1200" spc="-10" dirty="0">
              <a:solidFill>
                <a:schemeClr val="accent5"/>
              </a:solidFill>
            </a:endParaRPr>
          </a:p>
          <a:p>
            <a:pPr marL="12700" marR="5080"/>
            <a:r>
              <a:rPr lang="en-US" sz="1200" spc="-10" dirty="0">
                <a:solidFill>
                  <a:schemeClr val="accent5"/>
                </a:solidFill>
                <a:cs typeface="DM Sans"/>
              </a:rPr>
              <a:t>With our partners, Microsoft designed Surface devices to minimize the risk of threats against firmware, operating system, and cloud applications. With Zero Trust built in from the ground up,</a:t>
            </a:r>
            <a:br>
              <a:rPr lang="en-US" sz="1200" spc="-10" dirty="0">
                <a:solidFill>
                  <a:schemeClr val="accent5"/>
                </a:solidFill>
                <a:cs typeface="DM Sans"/>
              </a:rPr>
            </a:br>
            <a:r>
              <a:rPr lang="en-US" sz="1200" spc="-10" dirty="0">
                <a:solidFill>
                  <a:schemeClr val="accent5"/>
                </a:solidFill>
                <a:cs typeface="DM Sans"/>
              </a:rPr>
              <a:t>this means security and IT decision-makers can feel confident investing resources in strategies and technologies that will prevent attacks in the future, rather than constantly defending against the onslaught of attacks aimed at them today.</a:t>
            </a:r>
            <a:endParaRPr lang="en-US" sz="1200" spc="-10" dirty="0">
              <a:solidFill>
                <a:schemeClr val="accent5"/>
              </a:solidFill>
            </a:endParaRPr>
          </a:p>
        </p:txBody>
      </p:sp>
      <p:sp>
        <p:nvSpPr>
          <p:cNvPr id="4" name="Slide Number Placeholder 3">
            <a:extLst>
              <a:ext uri="{FF2B5EF4-FFF2-40B4-BE49-F238E27FC236}">
                <a16:creationId xmlns:a16="http://schemas.microsoft.com/office/drawing/2014/main" id="{ED28A8BB-D89E-6B2F-9803-73DA66825D57}"/>
              </a:ext>
            </a:extLst>
          </p:cNvPr>
          <p:cNvSpPr>
            <a:spLocks noGrp="1"/>
          </p:cNvSpPr>
          <p:nvPr>
            <p:ph type="sldNum" sz="quarter" idx="4"/>
          </p:nvPr>
        </p:nvSpPr>
        <p:spPr/>
        <p:txBody>
          <a:bodyPr/>
          <a:lstStyle/>
          <a:p>
            <a:pPr algn="l"/>
            <a:r>
              <a:rPr lang="en-CA"/>
              <a:t>PAGE </a:t>
            </a:r>
            <a:fld id="{16F06BAB-401B-4AF7-A8DB-53485F0763B0}" type="slidenum">
              <a:rPr lang="en-CA" smtClean="0"/>
              <a:pPr algn="l"/>
              <a:t>7</a:t>
            </a:fld>
            <a:endParaRPr lang="en-CA" dirty="0"/>
          </a:p>
        </p:txBody>
      </p:sp>
      <p:pic>
        <p:nvPicPr>
          <p:cNvPr id="6" name="Picture 5">
            <a:extLst>
              <a:ext uri="{FF2B5EF4-FFF2-40B4-BE49-F238E27FC236}">
                <a16:creationId xmlns:a16="http://schemas.microsoft.com/office/drawing/2014/main" id="{42F3C81A-DF35-0667-5C76-45CEAD1367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7" name="TextBox 6">
            <a:extLst>
              <a:ext uri="{FF2B5EF4-FFF2-40B4-BE49-F238E27FC236}">
                <a16:creationId xmlns:a16="http://schemas.microsoft.com/office/drawing/2014/main" id="{CBE6A884-7B7F-8F15-08D7-92431F976048}"/>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2827337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D7DB09-5A7F-24F2-4F5D-04392861D6C7}"/>
              </a:ext>
            </a:extLst>
          </p:cNvPr>
          <p:cNvSpPr/>
          <p:nvPr/>
        </p:nvSpPr>
        <p:spPr>
          <a:xfrm>
            <a:off x="0" y="3970643"/>
            <a:ext cx="7772400" cy="608775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TextBox 29">
            <a:extLst>
              <a:ext uri="{FF2B5EF4-FFF2-40B4-BE49-F238E27FC236}">
                <a16:creationId xmlns:a16="http://schemas.microsoft.com/office/drawing/2014/main" id="{AE4A00F2-089F-25B7-3558-0DEF20192A1C}"/>
              </a:ext>
            </a:extLst>
          </p:cNvPr>
          <p:cNvSpPr txBox="1"/>
          <p:nvPr/>
        </p:nvSpPr>
        <p:spPr>
          <a:xfrm>
            <a:off x="424277" y="544977"/>
            <a:ext cx="3581666" cy="830997"/>
          </a:xfrm>
          <a:prstGeom prst="rect">
            <a:avLst/>
          </a:prstGeom>
          <a:noFill/>
        </p:spPr>
        <p:txBody>
          <a:bodyPr wrap="square" lIns="91440" tIns="45720" rIns="91440" bIns="45720" rtlCol="0" anchor="b">
            <a:spAutoFit/>
          </a:bodyPr>
          <a:lstStyle/>
          <a:p>
            <a:pPr>
              <a:defRPr/>
            </a:pPr>
            <a:r>
              <a:rPr lang="en-US" sz="2400" dirty="0">
                <a:solidFill>
                  <a:schemeClr val="accent5"/>
                </a:solidFill>
                <a:latin typeface="+mj-lt"/>
                <a:ea typeface="Roboto"/>
                <a:cs typeface="Roboto"/>
              </a:rPr>
              <a:t>How Microsoft Surface builds cyber resilience </a:t>
            </a:r>
            <a:endParaRPr lang="en-US" sz="2400" dirty="0">
              <a:solidFill>
                <a:schemeClr val="accent5"/>
              </a:solidFill>
              <a:latin typeface="+mj-lt"/>
              <a:ea typeface="Roboto" panose="02000000000000000000" pitchFamily="2" charset="0"/>
              <a:cs typeface="Roboto" panose="02000000000000000000" pitchFamily="2" charset="0"/>
            </a:endParaRPr>
          </a:p>
        </p:txBody>
      </p:sp>
      <p:sp>
        <p:nvSpPr>
          <p:cNvPr id="32" name="TextBox 31">
            <a:extLst>
              <a:ext uri="{FF2B5EF4-FFF2-40B4-BE49-F238E27FC236}">
                <a16:creationId xmlns:a16="http://schemas.microsoft.com/office/drawing/2014/main" id="{1822F7C6-E7B9-79E3-00BE-06B504BEEADA}"/>
              </a:ext>
            </a:extLst>
          </p:cNvPr>
          <p:cNvSpPr txBox="1"/>
          <p:nvPr/>
        </p:nvSpPr>
        <p:spPr>
          <a:xfrm>
            <a:off x="435095" y="1709325"/>
            <a:ext cx="2979843" cy="1938992"/>
          </a:xfrm>
          <a:prstGeom prst="rect">
            <a:avLst/>
          </a:prstGeom>
          <a:noFill/>
        </p:spPr>
        <p:txBody>
          <a:bodyPr wrap="square" lIns="91440" tIns="45720" rIns="91440" bIns="45720" rtlCol="0" anchor="t">
            <a:spAutoFit/>
          </a:bodyPr>
          <a:lstStyle/>
          <a:p>
            <a:pPr marL="12700" marR="5080"/>
            <a:r>
              <a:rPr lang="en-US" sz="1200" spc="-10" dirty="0">
                <a:solidFill>
                  <a:schemeClr val="accent5"/>
                </a:solidFill>
                <a:cs typeface="DM Sans"/>
              </a:rPr>
              <a:t>Microsoft Surface devices are designed to facilitate basic security hygiene measures with every layer maintained by Microsoft, from the firmware to the operating system to the cloud. Surface devices, Windows 11, and Microsoft 365</a:t>
            </a:r>
            <a:r>
              <a:rPr lang="en-US" sz="1200" spc="-10" baseline="30000" dirty="0">
                <a:solidFill>
                  <a:schemeClr val="accent5"/>
                </a:solidFill>
                <a:cs typeface="DM Sans"/>
              </a:rPr>
              <a:t>1</a:t>
            </a:r>
            <a:r>
              <a:rPr lang="en-US" sz="1200" spc="-10" dirty="0">
                <a:solidFill>
                  <a:schemeClr val="accent5"/>
                </a:solidFill>
                <a:cs typeface="DM Sans"/>
              </a:rPr>
              <a:t> help achieve organizational resilience with a Zero Trust approach to security and risk management that doesn’t sacrifice innovation or productivity. </a:t>
            </a:r>
          </a:p>
        </p:txBody>
      </p:sp>
      <p:sp>
        <p:nvSpPr>
          <p:cNvPr id="34" name="TextBox 33">
            <a:extLst>
              <a:ext uri="{FF2B5EF4-FFF2-40B4-BE49-F238E27FC236}">
                <a16:creationId xmlns:a16="http://schemas.microsoft.com/office/drawing/2014/main" id="{FB966C84-391C-0E13-2D35-F9F5BAF699AD}"/>
              </a:ext>
            </a:extLst>
          </p:cNvPr>
          <p:cNvSpPr txBox="1"/>
          <p:nvPr/>
        </p:nvSpPr>
        <p:spPr>
          <a:xfrm>
            <a:off x="4254395" y="597133"/>
            <a:ext cx="3064700" cy="2492990"/>
          </a:xfrm>
          <a:prstGeom prst="rect">
            <a:avLst/>
          </a:prstGeom>
          <a:noFill/>
        </p:spPr>
        <p:txBody>
          <a:bodyPr wrap="square" lIns="91440" tIns="45720" rIns="91440" bIns="45720" rtlCol="0" anchor="t">
            <a:spAutoFit/>
          </a:bodyPr>
          <a:lstStyle/>
          <a:p>
            <a:pPr marL="12700" marR="5080"/>
            <a:r>
              <a:rPr lang="en-US" sz="1200" spc="-10" dirty="0">
                <a:solidFill>
                  <a:schemeClr val="accent5"/>
                </a:solidFill>
              </a:rPr>
              <a:t>In designing Surface, we thought about</a:t>
            </a:r>
            <a:br>
              <a:rPr lang="en-US" sz="1200" spc="-10" dirty="0">
                <a:solidFill>
                  <a:schemeClr val="accent5"/>
                </a:solidFill>
              </a:rPr>
            </a:br>
            <a:r>
              <a:rPr lang="en-US" sz="1200" spc="-10" dirty="0">
                <a:solidFill>
                  <a:schemeClr val="accent5"/>
                </a:solidFill>
              </a:rPr>
              <a:t>all the ways that cyberattacks could compromise devices and users. Security</a:t>
            </a:r>
            <a:br>
              <a:rPr lang="en-US" sz="1200" spc="-10" dirty="0">
                <a:solidFill>
                  <a:schemeClr val="accent5"/>
                </a:solidFill>
              </a:rPr>
            </a:br>
            <a:r>
              <a:rPr lang="en-US" sz="1200" spc="-10" dirty="0">
                <a:solidFill>
                  <a:schemeClr val="accent5"/>
                </a:solidFill>
              </a:rPr>
              <a:t>is most effective when it's built into the design to address the most commonly vulnerable areas, and that’s exactly what we did. As a result, Surface offers protection from chip to cloud. We designed Surface to provide peace of mind, knowing an integrated solution maintained by Microsoft protects your business. Let's dive deeper into how Microsoft Surface builds cyber resilience.</a:t>
            </a:r>
          </a:p>
        </p:txBody>
      </p:sp>
      <p:pic>
        <p:nvPicPr>
          <p:cNvPr id="10" name="Picture 9">
            <a:extLst>
              <a:ext uri="{FF2B5EF4-FFF2-40B4-BE49-F238E27FC236}">
                <a16:creationId xmlns:a16="http://schemas.microsoft.com/office/drawing/2014/main" id="{868BC426-AFF1-83A7-9B32-C1B5428016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561" y="4306585"/>
            <a:ext cx="7505278" cy="4221718"/>
          </a:xfrm>
          <a:prstGeom prst="rect">
            <a:avLst/>
          </a:prstGeom>
        </p:spPr>
      </p:pic>
      <p:sp>
        <p:nvSpPr>
          <p:cNvPr id="4" name="TextBox 3">
            <a:extLst>
              <a:ext uri="{FF2B5EF4-FFF2-40B4-BE49-F238E27FC236}">
                <a16:creationId xmlns:a16="http://schemas.microsoft.com/office/drawing/2014/main" id="{CEFD46D6-EE02-BB24-F3CF-0B258E75DA70}"/>
              </a:ext>
            </a:extLst>
          </p:cNvPr>
          <p:cNvSpPr txBox="1"/>
          <p:nvPr/>
        </p:nvSpPr>
        <p:spPr>
          <a:xfrm>
            <a:off x="425396" y="4411897"/>
            <a:ext cx="2811290" cy="830997"/>
          </a:xfrm>
          <a:prstGeom prst="rect">
            <a:avLst/>
          </a:prstGeom>
          <a:noFill/>
        </p:spPr>
        <p:txBody>
          <a:bodyPr wrap="square" lIns="91440" tIns="45720" rIns="91440" bIns="45720" rtlCol="0" anchor="t">
            <a:spAutoFit/>
          </a:bodyPr>
          <a:lstStyle/>
          <a:p>
            <a:pPr marL="12700" marR="5080"/>
            <a:r>
              <a:rPr lang="en-US" sz="1200" spc="-10">
                <a:solidFill>
                  <a:schemeClr val="accent5"/>
                </a:solidFill>
              </a:rPr>
              <a:t>Companies that own Surface can experience up to 34% fewer security incidents, reducing time spent on security incident response.</a:t>
            </a:r>
            <a:r>
              <a:rPr lang="en-US" sz="1200" spc="-10" baseline="30000">
                <a:solidFill>
                  <a:schemeClr val="accent5"/>
                </a:solidFill>
              </a:rPr>
              <a:t>2</a:t>
            </a:r>
            <a:endParaRPr lang="en-US" sz="1200" spc="-10" baseline="30000">
              <a:solidFill>
                <a:schemeClr val="accent5"/>
              </a:solidFill>
              <a:cs typeface="Segoe UI"/>
            </a:endParaRPr>
          </a:p>
        </p:txBody>
      </p:sp>
      <p:sp>
        <p:nvSpPr>
          <p:cNvPr id="7" name="TextBox 6">
            <a:extLst>
              <a:ext uri="{FF2B5EF4-FFF2-40B4-BE49-F238E27FC236}">
                <a16:creationId xmlns:a16="http://schemas.microsoft.com/office/drawing/2014/main" id="{3F39FA7E-F503-E157-62AE-B4F3B8FBCB83}"/>
              </a:ext>
            </a:extLst>
          </p:cNvPr>
          <p:cNvSpPr txBox="1"/>
          <p:nvPr/>
        </p:nvSpPr>
        <p:spPr>
          <a:xfrm>
            <a:off x="447042" y="7957507"/>
            <a:ext cx="6521025" cy="1629805"/>
          </a:xfrm>
          <a:prstGeom prst="rect">
            <a:avLst/>
          </a:prstGeom>
          <a:noFill/>
        </p:spPr>
        <p:txBody>
          <a:bodyPr wrap="square" rtlCol="0">
            <a:spAutoFit/>
          </a:bodyPr>
          <a:lstStyle/>
          <a:p>
            <a:pPr>
              <a:lnSpc>
                <a:spcPct val="107000"/>
              </a:lnSpc>
            </a:pPr>
            <a:r>
              <a:rPr lang="en-US" sz="800" spc="-10" dirty="0">
                <a:solidFill>
                  <a:schemeClr val="accent5"/>
                </a:solidFill>
              </a:rPr>
              <a:t>* Unique to Microsoft Surface.</a:t>
            </a:r>
          </a:p>
          <a:p>
            <a:pPr>
              <a:lnSpc>
                <a:spcPct val="107000"/>
              </a:lnSpc>
            </a:pPr>
            <a:r>
              <a:rPr lang="en-US" sz="800" spc="-10" dirty="0">
                <a:solidFill>
                  <a:schemeClr val="accent5"/>
                </a:solidFill>
              </a:rPr>
              <a:t>** Customer Replaceable Units (CRUs) are components available for purchase through your Surface Commercial Authorized Device Reseller. Components can be replaced on-site by a skilled technician following Microsoft’s </a:t>
            </a:r>
            <a:r>
              <a:rPr lang="en-US" sz="800" spc="-10" dirty="0">
                <a:solidFill>
                  <a:schemeClr val="accent1"/>
                </a:solidFill>
                <a:hlinkClick r:id="rId4">
                  <a:extLst>
                    <a:ext uri="{A12FA001-AC4F-418D-AE19-62706E023703}">
                      <ahyp:hlinkClr xmlns:ahyp="http://schemas.microsoft.com/office/drawing/2018/hyperlinkcolor" val="tx"/>
                    </a:ext>
                  </a:extLst>
                </a:hlinkClick>
              </a:rPr>
              <a:t>Service Guide</a:t>
            </a:r>
            <a:r>
              <a:rPr lang="en-US" sz="800" spc="-10" dirty="0">
                <a:solidFill>
                  <a:schemeClr val="accent5"/>
                </a:solidFill>
              </a:rPr>
              <a:t>. 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p>
          <a:p>
            <a:pPr>
              <a:lnSpc>
                <a:spcPct val="107000"/>
              </a:lnSpc>
            </a:pPr>
            <a:r>
              <a:rPr lang="en-US" sz="800" spc="-10" baseline="30000" dirty="0">
                <a:solidFill>
                  <a:schemeClr val="accent5"/>
                </a:solidFill>
              </a:rPr>
              <a:t>1 </a:t>
            </a:r>
            <a:r>
              <a:rPr lang="en-US" sz="800" spc="-10" dirty="0">
                <a:solidFill>
                  <a:schemeClr val="accent5"/>
                </a:solidFill>
              </a:rPr>
              <a:t>Software license required for some features. Sold separately.</a:t>
            </a:r>
          </a:p>
          <a:p>
            <a:pPr rtl="0"/>
            <a:r>
              <a:rPr lang="en-US" sz="800" spc="-10" baseline="30000" dirty="0">
                <a:solidFill>
                  <a:srgbClr val="505050"/>
                </a:solidFill>
              </a:rPr>
              <a:t>2 </a:t>
            </a:r>
            <a:r>
              <a:rPr lang="en-US" sz="800" u="sng" dirty="0">
                <a:solidFill>
                  <a:srgbClr val="0078D4"/>
                </a:solidFill>
                <a:effectLs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 Business</a:t>
            </a:r>
            <a:r>
              <a:rPr lang="en-US" sz="800" u="sng" dirty="0">
                <a:solidFill>
                  <a:schemeClr val="accent1"/>
                </a:solidFill>
                <a:effectLs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Value White Paper</a:t>
            </a:r>
            <a:r>
              <a:rPr lang="en-US" sz="800" dirty="0">
                <a:solidFill>
                  <a:schemeClr val="accent5"/>
                </a:solidFill>
                <a:effectLst/>
                <a:ea typeface="Calibri" panose="020F0502020204030204" pitchFamily="34" charset="0"/>
                <a:cs typeface="Arial" panose="020B0604020202020204" pitchFamily="34" charset="0"/>
              </a:rPr>
              <a:t>, </a:t>
            </a:r>
            <a:r>
              <a:rPr lang="en-US" sz="800" spc="-10" dirty="0">
                <a:solidFill>
                  <a:schemeClr val="accent5"/>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800" spc="-10" dirty="0">
                <a:solidFill>
                  <a:schemeClr val="accent1"/>
                </a:solidFill>
                <a:hlinkClick r:id="rId5">
                  <a:extLst>
                    <a:ext uri="{A12FA001-AC4F-418D-AE19-62706E023703}">
                      <ahyp:hlinkClr xmlns:ahyp="http://schemas.microsoft.com/office/drawing/2018/hyperlinkcolor" val="tx"/>
                    </a:ext>
                  </a:extLst>
                </a:hlinkClick>
              </a:rPr>
              <a:t>here</a:t>
            </a:r>
            <a:r>
              <a:rPr lang="en-US" sz="800" spc="-10" dirty="0">
                <a:solidFill>
                  <a:srgbClr val="505050"/>
                </a:solidFill>
              </a:rPr>
              <a:t>.​​</a:t>
            </a:r>
            <a:endParaRPr lang="en-CA" sz="800" spc="-10" dirty="0">
              <a:solidFill>
                <a:srgbClr val="505050"/>
              </a:solidFill>
            </a:endParaRPr>
          </a:p>
        </p:txBody>
      </p:sp>
      <p:sp>
        <p:nvSpPr>
          <p:cNvPr id="5" name="Slide Number Placeholder 4">
            <a:extLst>
              <a:ext uri="{FF2B5EF4-FFF2-40B4-BE49-F238E27FC236}">
                <a16:creationId xmlns:a16="http://schemas.microsoft.com/office/drawing/2014/main" id="{FEEBA969-40C9-1EA9-BDE7-F2BEF9BA48BD}"/>
              </a:ext>
            </a:extLst>
          </p:cNvPr>
          <p:cNvSpPr>
            <a:spLocks noGrp="1"/>
          </p:cNvSpPr>
          <p:nvPr>
            <p:ph type="sldNum" sz="quarter" idx="4"/>
          </p:nvPr>
        </p:nvSpPr>
        <p:spPr/>
        <p:txBody>
          <a:bodyPr/>
          <a:lstStyle/>
          <a:p>
            <a:pPr algn="l"/>
            <a:r>
              <a:rPr lang="en-CA"/>
              <a:t>PAGE </a:t>
            </a:r>
            <a:fld id="{16F06BAB-401B-4AF7-A8DB-53485F0763B0}" type="slidenum">
              <a:rPr lang="en-CA" smtClean="0"/>
              <a:pPr algn="l"/>
              <a:t>8</a:t>
            </a:fld>
            <a:endParaRPr lang="en-CA" dirty="0"/>
          </a:p>
        </p:txBody>
      </p:sp>
      <p:pic>
        <p:nvPicPr>
          <p:cNvPr id="9" name="Picture 8">
            <a:extLst>
              <a:ext uri="{FF2B5EF4-FFF2-40B4-BE49-F238E27FC236}">
                <a16:creationId xmlns:a16="http://schemas.microsoft.com/office/drawing/2014/main" id="{DEF5C406-4A7D-3851-317D-483C5812E87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12" name="TextBox 11">
            <a:extLst>
              <a:ext uri="{FF2B5EF4-FFF2-40B4-BE49-F238E27FC236}">
                <a16:creationId xmlns:a16="http://schemas.microsoft.com/office/drawing/2014/main" id="{572FF8D7-0B94-00D8-F5D7-E43A96DC70A9}"/>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1422998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0D576-CFD3-113F-A163-3584F9F8801D}"/>
              </a:ext>
            </a:extLst>
          </p:cNvPr>
          <p:cNvPicPr>
            <a:picLocks noChangeAspect="1"/>
          </p:cNvPicPr>
          <p:nvPr/>
        </p:nvPicPr>
        <p:blipFill rotWithShape="1">
          <a:blip r:embed="rId3">
            <a:extLst>
              <a:ext uri="{28A0092B-C50C-407E-A947-70E740481C1C}">
                <a14:useLocalDpi xmlns:a14="http://schemas.microsoft.com/office/drawing/2010/main" val="0"/>
              </a:ext>
            </a:extLst>
          </a:blip>
          <a:srcRect l="3024" t="6186" r="3024" b="4476"/>
          <a:stretch/>
        </p:blipFill>
        <p:spPr>
          <a:xfrm>
            <a:off x="3974400" y="0"/>
            <a:ext cx="3798000" cy="5619337"/>
          </a:xfrm>
          <a:prstGeom prst="rect">
            <a:avLst/>
          </a:prstGeom>
        </p:spPr>
      </p:pic>
      <p:sp>
        <p:nvSpPr>
          <p:cNvPr id="4" name="Rectangle 3">
            <a:extLst>
              <a:ext uri="{FF2B5EF4-FFF2-40B4-BE49-F238E27FC236}">
                <a16:creationId xmlns:a16="http://schemas.microsoft.com/office/drawing/2014/main" id="{18DA4DBB-823A-1A5F-4200-F28B449C695C}"/>
              </a:ext>
            </a:extLst>
          </p:cNvPr>
          <p:cNvSpPr/>
          <p:nvPr/>
        </p:nvSpPr>
        <p:spPr>
          <a:xfrm>
            <a:off x="3974400" y="5800378"/>
            <a:ext cx="3798000" cy="4258022"/>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A12266D-8030-11EE-2F75-627233A9C16D}"/>
              </a:ext>
            </a:extLst>
          </p:cNvPr>
          <p:cNvSpPr/>
          <p:nvPr/>
        </p:nvSpPr>
        <p:spPr>
          <a:xfrm>
            <a:off x="0" y="-2"/>
            <a:ext cx="3798000" cy="1005840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29FA22B0-F7BC-4A7A-87DA-AA55A7A7607D}"/>
              </a:ext>
            </a:extLst>
          </p:cNvPr>
          <p:cNvSpPr txBox="1"/>
          <p:nvPr/>
        </p:nvSpPr>
        <p:spPr>
          <a:xfrm>
            <a:off x="453305" y="680411"/>
            <a:ext cx="2783381" cy="1938992"/>
          </a:xfrm>
          <a:prstGeom prst="rect">
            <a:avLst/>
          </a:prstGeom>
          <a:noFill/>
        </p:spPr>
        <p:txBody>
          <a:bodyPr wrap="square" rtlCol="0" anchor="b">
            <a:spAutoFit/>
          </a:bodyPr>
          <a:lstStyle/>
          <a:p>
            <a:pPr>
              <a:defRPr/>
            </a:pPr>
            <a:r>
              <a:rPr lang="en-US" sz="2400" dirty="0">
                <a:solidFill>
                  <a:schemeClr val="accent5"/>
                </a:solidFill>
                <a:latin typeface="+mj-lt"/>
                <a:ea typeface="Roboto"/>
              </a:rPr>
              <a:t>Achieve cyber resilience from hardware to collaboration and the cloud</a:t>
            </a:r>
          </a:p>
        </p:txBody>
      </p:sp>
      <p:sp>
        <p:nvSpPr>
          <p:cNvPr id="14" name="TextBox 13">
            <a:extLst>
              <a:ext uri="{FF2B5EF4-FFF2-40B4-BE49-F238E27FC236}">
                <a16:creationId xmlns:a16="http://schemas.microsoft.com/office/drawing/2014/main" id="{9FDDBB93-FC34-4609-846A-33296E86DA71}"/>
              </a:ext>
            </a:extLst>
          </p:cNvPr>
          <p:cNvSpPr txBox="1"/>
          <p:nvPr/>
        </p:nvSpPr>
        <p:spPr>
          <a:xfrm>
            <a:off x="453885" y="2749377"/>
            <a:ext cx="2997036" cy="4124206"/>
          </a:xfrm>
          <a:prstGeom prst="rect">
            <a:avLst/>
          </a:prstGeom>
          <a:noFill/>
        </p:spPr>
        <p:txBody>
          <a:bodyPr wrap="square" lIns="91440" tIns="45720" rIns="91440" bIns="45720" rtlCol="0" anchor="t">
            <a:spAutoFit/>
          </a:bodyPr>
          <a:lstStyle/>
          <a:p>
            <a:r>
              <a:rPr lang="en-US" sz="1300" spc="-10" dirty="0">
                <a:solidFill>
                  <a:schemeClr val="accent5"/>
                </a:solidFill>
                <a:latin typeface="Segoe UI Semibold"/>
                <a:cs typeface="Segoe UI Semibold"/>
              </a:rPr>
              <a:t>“Microsoft provides all of the services and defenses we need for ourselves and our customers on the same platform.” </a:t>
            </a:r>
            <a:endParaRPr lang="en-US" sz="1300" spc="-10" dirty="0">
              <a:solidFill>
                <a:schemeClr val="accent5"/>
              </a:solidFill>
              <a:latin typeface="Segoe UI Semibold" panose="020B0702040204020203" pitchFamily="34" charset="0"/>
              <a:cs typeface="Segoe UI Semibold" panose="020B0702040204020203" pitchFamily="34" charset="0"/>
            </a:endParaRPr>
          </a:p>
          <a:p>
            <a:pPr>
              <a:spcBef>
                <a:spcPts val="600"/>
              </a:spcBef>
            </a:pPr>
            <a:r>
              <a:rPr lang="en-US" sz="1300" spc="-10" dirty="0">
                <a:solidFill>
                  <a:schemeClr val="accent5"/>
                </a:solidFill>
                <a:latin typeface="Segoe UI Semibold"/>
                <a:cs typeface="Segoe UI Semibold"/>
              </a:rPr>
              <a:t>– NIP Group</a:t>
            </a:r>
          </a:p>
          <a:p>
            <a:endParaRPr lang="en-US" sz="1200" spc="-10" dirty="0">
              <a:solidFill>
                <a:schemeClr val="accent5"/>
              </a:solidFill>
            </a:endParaRPr>
          </a:p>
          <a:p>
            <a:r>
              <a:rPr lang="en-US" sz="1200" spc="-10" dirty="0">
                <a:solidFill>
                  <a:schemeClr val="accent5"/>
                </a:solidFill>
              </a:rPr>
              <a:t>Microsoft Surface can help solve the security gap by empowering security teams, line-of-business leaders, and workers. Designed to be secure, Surface devices combined with Windows 11</a:t>
            </a:r>
            <a:br>
              <a:rPr lang="en-US" sz="1200" spc="-10" dirty="0">
                <a:solidFill>
                  <a:schemeClr val="accent5"/>
                </a:solidFill>
              </a:rPr>
            </a:br>
            <a:r>
              <a:rPr lang="en-US" sz="1200" spc="-10" dirty="0">
                <a:solidFill>
                  <a:schemeClr val="accent5"/>
                </a:solidFill>
              </a:rPr>
              <a:t>and Microsoft 365* deliver an integrated solution, with built-in layers of protection and remote device management that extend from hardware and firmware to</a:t>
            </a:r>
            <a:br>
              <a:rPr lang="en-US" sz="1200" spc="-10" dirty="0">
                <a:solidFill>
                  <a:schemeClr val="accent5"/>
                </a:solidFill>
              </a:rPr>
            </a:br>
            <a:r>
              <a:rPr lang="en-US" sz="1200" spc="-10" dirty="0">
                <a:solidFill>
                  <a:schemeClr val="accent5"/>
                </a:solidFill>
              </a:rPr>
              <a:t>the cloud. </a:t>
            </a:r>
            <a:endParaRPr lang="en-US" sz="1200" spc="-10" dirty="0">
              <a:solidFill>
                <a:schemeClr val="accent5"/>
              </a:solidFill>
              <a:cs typeface="Segoe UI"/>
            </a:endParaRPr>
          </a:p>
          <a:p>
            <a:endParaRPr lang="en-US" sz="1200" spc="-10" dirty="0">
              <a:solidFill>
                <a:schemeClr val="accent5"/>
              </a:solidFill>
            </a:endParaRPr>
          </a:p>
          <a:p>
            <a:r>
              <a:rPr lang="en-US" sz="1200" spc="-10" dirty="0">
                <a:solidFill>
                  <a:schemeClr val="accent5"/>
                </a:solidFill>
              </a:rPr>
              <a:t>Windows 11 firmly integrates hardware and software security features right out of the box, providing proactive protection and resilience against evolving threats. </a:t>
            </a:r>
            <a:endParaRPr lang="en-US" sz="1400" spc="-10" dirty="0">
              <a:solidFill>
                <a:schemeClr val="accent5"/>
              </a:solidFill>
              <a:latin typeface="Segoe UI Semibold" panose="020B0702040204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6F43BDDE-CE89-AED0-40D5-0BE90D5F3787}"/>
              </a:ext>
            </a:extLst>
          </p:cNvPr>
          <p:cNvSpPr txBox="1"/>
          <p:nvPr/>
        </p:nvSpPr>
        <p:spPr>
          <a:xfrm>
            <a:off x="4254394" y="5937000"/>
            <a:ext cx="3082751" cy="1769715"/>
          </a:xfrm>
          <a:prstGeom prst="rect">
            <a:avLst/>
          </a:prstGeom>
          <a:noFill/>
        </p:spPr>
        <p:txBody>
          <a:bodyPr wrap="square" lIns="91440" tIns="45720" rIns="91440" bIns="45720" rtlCol="0" anchor="t">
            <a:spAutoFit/>
          </a:bodyPr>
          <a:lstStyle/>
          <a:p>
            <a:r>
              <a:rPr lang="en-US" sz="1300" spc="-10" dirty="0">
                <a:solidFill>
                  <a:schemeClr val="accent5"/>
                </a:solidFill>
                <a:latin typeface="Segoe UI Semibold"/>
                <a:cs typeface="Segoe UI Semibold"/>
              </a:rPr>
              <a:t>“The secured PC is an attempt to establish ‘the best environment in the world.’ I feel that we successfully provided this environment by combining the latest technologies, including Microsoft 365, with our own technologies.” </a:t>
            </a:r>
            <a:endParaRPr lang="en-US" sz="1300" spc="-10" dirty="0">
              <a:solidFill>
                <a:schemeClr val="accent5"/>
              </a:solidFill>
              <a:latin typeface="Segoe UI Semibold" panose="020B0702040204020203" pitchFamily="34" charset="0"/>
              <a:cs typeface="Segoe UI Semibold" panose="020B0702040204020203" pitchFamily="34" charset="0"/>
            </a:endParaRPr>
          </a:p>
          <a:p>
            <a:pPr>
              <a:spcBef>
                <a:spcPts val="600"/>
              </a:spcBef>
            </a:pPr>
            <a:r>
              <a:rPr lang="en-US" sz="1300" spc="-10" dirty="0">
                <a:solidFill>
                  <a:schemeClr val="accent5"/>
                </a:solidFill>
                <a:latin typeface="Segoe UI Semibold"/>
                <a:cs typeface="Segoe UI Semibold"/>
              </a:rPr>
              <a:t>– NTT Communications Corporation</a:t>
            </a:r>
          </a:p>
        </p:txBody>
      </p:sp>
      <p:sp>
        <p:nvSpPr>
          <p:cNvPr id="17" name="object 5">
            <a:extLst>
              <a:ext uri="{FF2B5EF4-FFF2-40B4-BE49-F238E27FC236}">
                <a16:creationId xmlns:a16="http://schemas.microsoft.com/office/drawing/2014/main" id="{77FA0C22-7559-2BA1-0EB8-FF68AD255072}"/>
              </a:ext>
            </a:extLst>
          </p:cNvPr>
          <p:cNvSpPr txBox="1"/>
          <p:nvPr/>
        </p:nvSpPr>
        <p:spPr>
          <a:xfrm>
            <a:off x="1365273" y="7576567"/>
            <a:ext cx="1652063" cy="316112"/>
          </a:xfrm>
          <a:prstGeom prst="rect">
            <a:avLst/>
          </a:prstGeom>
        </p:spPr>
        <p:txBody>
          <a:bodyPr vert="horz" wrap="square" lIns="0" tIns="8255" rIns="0" bIns="0" rtlCol="0" anchor="t">
            <a:spAutoFit/>
          </a:bodyPr>
          <a:lstStyle/>
          <a:p>
            <a:pPr marL="12700" marR="5080"/>
            <a:r>
              <a:rPr lang="en-US" sz="1000" spc="-10">
                <a:solidFill>
                  <a:schemeClr val="accent5"/>
                </a:solidFill>
              </a:rPr>
              <a:t>fewer security breaches for Surface users.</a:t>
            </a:r>
            <a:r>
              <a:rPr lang="en-US" sz="1000" spc="-10" baseline="30000">
                <a:solidFill>
                  <a:schemeClr val="accent5"/>
                </a:solidFill>
              </a:rPr>
              <a:t>1</a:t>
            </a:r>
            <a:endParaRPr lang="en-US" sz="1000" spc="-10" baseline="30000">
              <a:solidFill>
                <a:schemeClr val="accent5"/>
              </a:solidFill>
              <a:cs typeface="Segoe UI"/>
            </a:endParaRPr>
          </a:p>
        </p:txBody>
      </p:sp>
      <p:sp>
        <p:nvSpPr>
          <p:cNvPr id="18" name="TextBox 17">
            <a:extLst>
              <a:ext uri="{FF2B5EF4-FFF2-40B4-BE49-F238E27FC236}">
                <a16:creationId xmlns:a16="http://schemas.microsoft.com/office/drawing/2014/main" id="{602D6C1C-1FDF-F55F-BCC5-3E25084A1B3F}"/>
              </a:ext>
            </a:extLst>
          </p:cNvPr>
          <p:cNvSpPr txBox="1"/>
          <p:nvPr/>
        </p:nvSpPr>
        <p:spPr>
          <a:xfrm>
            <a:off x="420741" y="7473013"/>
            <a:ext cx="1195429" cy="523220"/>
          </a:xfrm>
          <a:prstGeom prst="rect">
            <a:avLst/>
          </a:prstGeom>
          <a:noFill/>
        </p:spPr>
        <p:txBody>
          <a:bodyPr wrap="square" rtlCol="0">
            <a:spAutoFit/>
          </a:bodyPr>
          <a:lstStyle/>
          <a:p>
            <a:pPr marL="12700" marR="5080"/>
            <a:r>
              <a:rPr lang="en-US" sz="2800" dirty="0">
                <a:solidFill>
                  <a:schemeClr val="accent5"/>
                </a:solidFill>
                <a:latin typeface="+mj-lt"/>
                <a:ea typeface="Roboto" panose="02000000000000000000" pitchFamily="2" charset="0"/>
              </a:rPr>
              <a:t>20</a:t>
            </a:r>
            <a:r>
              <a:rPr lang="en-US" sz="2000" dirty="0">
                <a:solidFill>
                  <a:schemeClr val="accent5"/>
                </a:solidFill>
                <a:latin typeface="+mj-lt"/>
                <a:ea typeface="Roboto" panose="02000000000000000000" pitchFamily="2" charset="0"/>
              </a:rPr>
              <a:t>%</a:t>
            </a:r>
            <a:endParaRPr lang="en-US" sz="2800" dirty="0">
              <a:solidFill>
                <a:schemeClr val="accent5"/>
              </a:solidFill>
              <a:latin typeface="+mj-lt"/>
              <a:ea typeface="Roboto" panose="02000000000000000000" pitchFamily="2" charset="0"/>
            </a:endParaRPr>
          </a:p>
        </p:txBody>
      </p:sp>
      <p:sp>
        <p:nvSpPr>
          <p:cNvPr id="22" name="object 5">
            <a:extLst>
              <a:ext uri="{FF2B5EF4-FFF2-40B4-BE49-F238E27FC236}">
                <a16:creationId xmlns:a16="http://schemas.microsoft.com/office/drawing/2014/main" id="{B8FD4E6D-F337-E82E-633C-FA8C99275409}"/>
              </a:ext>
            </a:extLst>
          </p:cNvPr>
          <p:cNvSpPr txBox="1"/>
          <p:nvPr/>
        </p:nvSpPr>
        <p:spPr>
          <a:xfrm>
            <a:off x="515870" y="7294744"/>
            <a:ext cx="465404" cy="162224"/>
          </a:xfrm>
          <a:prstGeom prst="rect">
            <a:avLst/>
          </a:prstGeom>
        </p:spPr>
        <p:txBody>
          <a:bodyPr vert="horz" wrap="square" lIns="0" tIns="8255" rIns="0" bIns="0" rtlCol="0">
            <a:spAutoFit/>
          </a:bodyPr>
          <a:lstStyle/>
          <a:p>
            <a:pPr marL="12700" marR="5080"/>
            <a:r>
              <a:rPr lang="en-US" sz="1000" spc="-10">
                <a:solidFill>
                  <a:schemeClr val="accent5"/>
                </a:solidFill>
              </a:rPr>
              <a:t>Up to</a:t>
            </a:r>
            <a:endParaRPr lang="en-US" sz="1000" spc="-10" baseline="30000">
              <a:solidFill>
                <a:schemeClr val="accent5"/>
              </a:solidFill>
            </a:endParaRPr>
          </a:p>
        </p:txBody>
      </p:sp>
      <p:cxnSp>
        <p:nvCxnSpPr>
          <p:cNvPr id="25" name="Straight Connector 24">
            <a:extLst>
              <a:ext uri="{FF2B5EF4-FFF2-40B4-BE49-F238E27FC236}">
                <a16:creationId xmlns:a16="http://schemas.microsoft.com/office/drawing/2014/main" id="{3C43C538-E06D-12E3-CE2A-1E49763B3E82}"/>
              </a:ext>
            </a:extLst>
          </p:cNvPr>
          <p:cNvCxnSpPr>
            <a:cxnSpLocks/>
          </p:cNvCxnSpPr>
          <p:nvPr/>
        </p:nvCxnSpPr>
        <p:spPr>
          <a:xfrm>
            <a:off x="534408" y="7041085"/>
            <a:ext cx="2894355"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E95B72F-5E20-D9E4-1FB1-226FF96BBEFA}"/>
              </a:ext>
            </a:extLst>
          </p:cNvPr>
          <p:cNvSpPr txBox="1"/>
          <p:nvPr/>
        </p:nvSpPr>
        <p:spPr>
          <a:xfrm>
            <a:off x="4260044" y="8012309"/>
            <a:ext cx="3000858" cy="1399742"/>
          </a:xfrm>
          <a:prstGeom prst="rect">
            <a:avLst/>
          </a:prstGeom>
          <a:noFill/>
        </p:spPr>
        <p:txBody>
          <a:bodyPr wrap="square" lIns="91440" tIns="45720" rIns="91440" bIns="45720" rtlCol="0" anchor="t">
            <a:spAutoFit/>
          </a:bodyPr>
          <a:lstStyle/>
          <a:p>
            <a:pPr>
              <a:lnSpc>
                <a:spcPct val="107000"/>
              </a:lnSpc>
            </a:pPr>
            <a:r>
              <a:rPr lang="en-US" sz="800" spc="-10" dirty="0">
                <a:solidFill>
                  <a:schemeClr val="accent5"/>
                </a:solidFill>
              </a:rPr>
              <a:t>* Software license required for some features. Sold separately.</a:t>
            </a:r>
            <a:r>
              <a:rPr lang="en-US" sz="800" dirty="0">
                <a:solidFill>
                  <a:schemeClr val="accent5"/>
                </a:solidFill>
                <a:effectLst/>
                <a:ea typeface="Calibri"/>
                <a:cs typeface="Arial"/>
              </a:rPr>
              <a:t>​</a:t>
            </a:r>
            <a:endParaRPr lang="en-US" sz="800" baseline="30000" dirty="0">
              <a:solidFill>
                <a:schemeClr val="accent5"/>
              </a:solidFill>
              <a:effectLst/>
              <a:ea typeface="Calibri"/>
              <a:cs typeface="Arial"/>
            </a:endParaRPr>
          </a:p>
          <a:p>
            <a:pPr>
              <a:lnSpc>
                <a:spcPct val="107000"/>
              </a:lnSpc>
            </a:pPr>
            <a:r>
              <a:rPr lang="en-US" sz="800" spc="-10" baseline="30000" dirty="0">
                <a:solidFill>
                  <a:schemeClr val="accent5"/>
                </a:solidFill>
              </a:rPr>
              <a:t>1 </a:t>
            </a:r>
            <a:r>
              <a:rPr lang="en-US" sz="800" spc="-10" dirty="0">
                <a:solidFill>
                  <a:schemeClr val="accent5"/>
                </a:solidFill>
              </a:rPr>
              <a:t>A Forrester Total Economic Impact™ Study commissioned by Microsoft, </a:t>
            </a:r>
            <a:r>
              <a:rPr lang="en-US" sz="800" spc="-10" dirty="0">
                <a:solidFill>
                  <a:schemeClr val="accent1"/>
                </a:solidFill>
                <a:hlinkClick r:id="rId4">
                  <a:extLst>
                    <a:ext uri="{A12FA001-AC4F-418D-AE19-62706E023703}">
                      <ahyp:hlinkClr xmlns:ahyp="http://schemas.microsoft.com/office/drawing/2018/hyperlinkcolor" val="tx"/>
                    </a:ext>
                  </a:extLst>
                </a:hlinkClick>
              </a:rPr>
              <a:t>Maximizing Your ROI From Microsoft 365 Enterprise With Microsoft Surface, Cost Savings And Business Benefits</a:t>
            </a:r>
            <a:r>
              <a:rPr lang="en-US" sz="800" spc="-10" dirty="0">
                <a:solidFill>
                  <a:schemeClr val="accent5"/>
                </a:solidFill>
              </a:rPr>
              <a:t>,</a:t>
            </a:r>
            <a:br>
              <a:rPr lang="en-US" sz="800" spc="-10" dirty="0">
                <a:solidFill>
                  <a:schemeClr val="accent5"/>
                </a:solidFill>
              </a:rPr>
            </a:br>
            <a:r>
              <a:rPr lang="en-US" sz="800" spc="-10" dirty="0">
                <a:solidFill>
                  <a:schemeClr val="accent5"/>
                </a:solidFill>
              </a:rPr>
              <a:t>July 2020. Results based on a composite organization with a Microsoft 365 Enterprise E5 license and standardized mix of Surface Book 3, and Surface Hub devices set up and configured using Windows Autopilot and onboarded to the Microsoft Defender ATP service. Based on a survey of 143 Global Microsoft 365 powered device users.</a:t>
            </a:r>
            <a:endParaRPr lang="en-CA" sz="800" spc="-10" dirty="0">
              <a:solidFill>
                <a:schemeClr val="accent5"/>
              </a:solidFill>
            </a:endParaRPr>
          </a:p>
        </p:txBody>
      </p:sp>
      <p:cxnSp>
        <p:nvCxnSpPr>
          <p:cNvPr id="9" name="Straight Connector 8">
            <a:extLst>
              <a:ext uri="{FF2B5EF4-FFF2-40B4-BE49-F238E27FC236}">
                <a16:creationId xmlns:a16="http://schemas.microsoft.com/office/drawing/2014/main" id="{0061A863-3E84-194A-06FF-1C7F70A87BC1}"/>
              </a:ext>
            </a:extLst>
          </p:cNvPr>
          <p:cNvCxnSpPr>
            <a:cxnSpLocks/>
          </p:cNvCxnSpPr>
          <p:nvPr/>
        </p:nvCxnSpPr>
        <p:spPr>
          <a:xfrm>
            <a:off x="4346231" y="7892679"/>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ED07659-9179-B1D1-D4FA-C8C8D2CE57BF}"/>
              </a:ext>
            </a:extLst>
          </p:cNvPr>
          <p:cNvSpPr>
            <a:spLocks noGrp="1"/>
          </p:cNvSpPr>
          <p:nvPr>
            <p:ph type="sldNum" sz="quarter" idx="4"/>
          </p:nvPr>
        </p:nvSpPr>
        <p:spPr/>
        <p:txBody>
          <a:bodyPr/>
          <a:lstStyle/>
          <a:p>
            <a:pPr algn="l"/>
            <a:r>
              <a:rPr lang="en-CA"/>
              <a:t>PAGE </a:t>
            </a:r>
            <a:fld id="{16F06BAB-401B-4AF7-A8DB-53485F0763B0}" type="slidenum">
              <a:rPr lang="en-CA" smtClean="0"/>
              <a:pPr algn="l"/>
              <a:t>9</a:t>
            </a:fld>
            <a:endParaRPr lang="en-CA" dirty="0"/>
          </a:p>
        </p:txBody>
      </p:sp>
      <p:pic>
        <p:nvPicPr>
          <p:cNvPr id="12" name="Picture 11">
            <a:extLst>
              <a:ext uri="{FF2B5EF4-FFF2-40B4-BE49-F238E27FC236}">
                <a16:creationId xmlns:a16="http://schemas.microsoft.com/office/drawing/2014/main" id="{576FD089-38D1-CF59-F56D-26506F9428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95697" y="9397772"/>
            <a:ext cx="1832000" cy="571012"/>
          </a:xfrm>
          <a:prstGeom prst="rect">
            <a:avLst/>
          </a:prstGeom>
        </p:spPr>
      </p:pic>
      <p:sp>
        <p:nvSpPr>
          <p:cNvPr id="13" name="TextBox 12">
            <a:extLst>
              <a:ext uri="{FF2B5EF4-FFF2-40B4-BE49-F238E27FC236}">
                <a16:creationId xmlns:a16="http://schemas.microsoft.com/office/drawing/2014/main" id="{561D2C28-9C6A-A50D-AF40-38EAF00B3E04}"/>
              </a:ext>
            </a:extLst>
          </p:cNvPr>
          <p:cNvSpPr txBox="1"/>
          <p:nvPr/>
        </p:nvSpPr>
        <p:spPr>
          <a:xfrm>
            <a:off x="538163" y="2413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&lt;40.64x6.35&gt;;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2894323272"/>
      </p:ext>
    </p:extLst>
  </p:cSld>
  <p:clrMapOvr>
    <a:masterClrMapping/>
  </p:clrMapOvr>
</p:sld>
</file>

<file path=ppt/theme/theme1.xml><?xml version="1.0" encoding="utf-8"?>
<a:theme xmlns:a="http://schemas.openxmlformats.org/drawingml/2006/main" name="Office Theme">
  <a:themeElements>
    <a:clrScheme name="Surface">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Microsoft Surface">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C6CDB7E84C5F49B56589B16C7DEC6F" ma:contentTypeVersion="18" ma:contentTypeDescription="Create a new document." ma:contentTypeScope="" ma:versionID="e7e39bb2670ae6a4dd8c048f22a6c554">
  <xsd:schema xmlns:xsd="http://www.w3.org/2001/XMLSchema" xmlns:xs="http://www.w3.org/2001/XMLSchema" xmlns:p="http://schemas.microsoft.com/office/2006/metadata/properties" xmlns:ns1="http://schemas.microsoft.com/sharepoint/v3" xmlns:ns2="839f8013-94d6-4e4c-9df3-1a5d5f3d6c81" xmlns:ns3="230e9df3-be65-4c73-a93b-d1236ebd677e" xmlns:ns4="8f778cfc-b4c6-4128-817d-47aa835a29c5" targetNamespace="http://schemas.microsoft.com/office/2006/metadata/properties" ma:root="true" ma:fieldsID="9a99ea07cad8fc024a76fd09270f1ace" ns1:_="" ns2:_="" ns3:_="" ns4:_="">
    <xsd:import namespace="http://schemas.microsoft.com/sharepoint/v3"/>
    <xsd:import namespace="839f8013-94d6-4e4c-9df3-1a5d5f3d6c81"/>
    <xsd:import namespace="230e9df3-be65-4c73-a93b-d1236ebd677e"/>
    <xsd:import namespace="8f778cfc-b4c6-4128-817d-47aa835a29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MediaServiceSearchProperties" minOccurs="0"/>
                <xsd:element ref="ns2:MediaServiceDocTags"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9f8013-94d6-4e4c-9df3-1a5d5f3d6c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ocTags" ma:index="22" nillable="true" ma:displayName="MediaServiceDocTags" ma:hidden="true" ma:internalName="MediaServiceDocTag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f28c6df-dd25-4a63-a387-94fa62f7f43b}" ma:internalName="TaxCatchAll" ma:showField="CatchAllData" ma:web="8f778cfc-b4c6-4128-817d-47aa835a29c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f778cfc-b4c6-4128-817d-47aa835a29c5"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f778cfc-b4c6-4128-817d-47aa835a29c5">
      <UserInfo>
        <DisplayName>Andrew Au</DisplayName>
        <AccountId>11</AccountId>
        <AccountType/>
      </UserInfo>
    </SharedWithUsers>
    <_ip_UnifiedCompliancePolicyUIAction xmlns="http://schemas.microsoft.com/sharepoint/v3" xsi:nil="true"/>
    <_ip_UnifiedCompliancePolicyProperties xmlns="http://schemas.microsoft.com/sharepoint/v3" xsi:nil="true"/>
    <TaxCatchAll xmlns="230e9df3-be65-4c73-a93b-d1236ebd677e" xsi:nil="true"/>
    <lcf76f155ced4ddcb4097134ff3c332f xmlns="839f8013-94d6-4e4c-9df3-1a5d5f3d6c81">
      <Terms xmlns="http://schemas.microsoft.com/office/infopath/2007/PartnerControls"/>
    </lcf76f155ced4ddcb4097134ff3c332f>
    <MediaLengthInSeconds xmlns="839f8013-94d6-4e4c-9df3-1a5d5f3d6c8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FBEBD9-0FC5-4562-9522-C1569222DF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9f8013-94d6-4e4c-9df3-1a5d5f3d6c81"/>
    <ds:schemaRef ds:uri="230e9df3-be65-4c73-a93b-d1236ebd677e"/>
    <ds:schemaRef ds:uri="8f778cfc-b4c6-4128-817d-47aa835a29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3B9A9D-0AB2-4A60-AF28-76C10451C6E0}">
  <ds:schemaRefs>
    <ds:schemaRef ds:uri="230e9df3-be65-4c73-a93b-d1236ebd677e"/>
    <ds:schemaRef ds:uri="6aeb4919-5033-4ee8-9879-327dd50e679d"/>
    <ds:schemaRef ds:uri="6f7faafb-9ce5-422d-86f4-6e2540e218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8f778cfc-b4c6-4128-817d-47aa835a29c5"/>
    <ds:schemaRef ds:uri="839f8013-94d6-4e4c-9df3-1a5d5f3d6c81"/>
    <ds:schemaRef ds:uri="2298d5ab-a95b-4280-b619-ee3fa95765b4"/>
    <ds:schemaRef ds:uri="ee4a7809-70ea-4e27-ab75-a6c2be9ed89d"/>
    <ds:schemaRef ds:uri="a4bc753f-e3bb-4cba-8373-da173ea1515c"/>
  </ds:schemaRefs>
</ds:datastoreItem>
</file>

<file path=customXml/itemProps3.xml><?xml version="1.0" encoding="utf-8"?>
<ds:datastoreItem xmlns:ds="http://schemas.openxmlformats.org/officeDocument/2006/customXml" ds:itemID="{35F970C1-7A01-42D8-806C-BFFEE0461471}">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447</TotalTime>
  <Words>5542</Words>
  <Application>Microsoft Office PowerPoint</Application>
  <PresentationFormat>Custom</PresentationFormat>
  <Paragraphs>270</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Surface Endpoint Protection eBook</dc:title>
  <dc:creator>Claudia Chan</dc:creator>
  <cp:lastModifiedBy>Suresh - Moirangthem Singh [Chillibreeze]</cp:lastModifiedBy>
  <cp:revision>27</cp:revision>
  <cp:lastPrinted>2023-03-28T23:50:40Z</cp:lastPrinted>
  <dcterms:created xsi:type="dcterms:W3CDTF">2020-09-29T17:00:33Z</dcterms:created>
  <dcterms:modified xsi:type="dcterms:W3CDTF">2023-09-15T15:34:03Z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0x010100E1C6CDB7E84C5F49B56589B16C7DEC6F</vt:lpwstr>
  </property>
  <property fmtid="{D5CDD505-2E9C-101B-9397-08002B2CF9AE}" pid="4" name="Order">
    <vt:lpwstr>585600.000000000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For">
    <vt:lpwstr/>
  </property>
  <property fmtid="{D5CDD505-2E9C-101B-9397-08002B2CF9AE}" pid="12" name="Confidentiality">
    <vt:lpwstr>5;#internal users|461efa83-0283-486a-a8d5-943328f3693f</vt:lpwstr>
  </property>
  <property fmtid="{D5CDD505-2E9C-101B-9397-08002B2CF9AE}" pid="13" name="About">
    <vt:lpwstr/>
  </property>
  <property fmtid="{D5CDD505-2E9C-101B-9397-08002B2CF9AE}" pid="14" name="_dlc_policyId">
    <vt:lpwstr/>
  </property>
  <property fmtid="{D5CDD505-2E9C-101B-9397-08002B2CF9AE}" pid="15" name="ItemRetentionFormula">
    <vt:lpwstr/>
  </property>
  <property fmtid="{D5CDD505-2E9C-101B-9397-08002B2CF9AE}" pid="16" name="_SourceUrl">
    <vt:lpwstr/>
  </property>
  <property fmtid="{D5CDD505-2E9C-101B-9397-08002B2CF9AE}" pid="17" name="_SharedFileIndex">
    <vt:lpwstr/>
  </property>
</Properties>
</file>